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6"/>
  </p:notesMasterIdLst>
  <p:handoutMasterIdLst>
    <p:handoutMasterId r:id="rId37"/>
  </p:handoutMasterIdLst>
  <p:sldIdLst>
    <p:sldId id="286" r:id="rId5"/>
    <p:sldId id="290" r:id="rId6"/>
    <p:sldId id="391" r:id="rId7"/>
    <p:sldId id="390" r:id="rId8"/>
    <p:sldId id="392" r:id="rId9"/>
    <p:sldId id="351" r:id="rId10"/>
    <p:sldId id="361" r:id="rId11"/>
    <p:sldId id="379" r:id="rId12"/>
    <p:sldId id="362" r:id="rId13"/>
    <p:sldId id="383" r:id="rId14"/>
    <p:sldId id="384" r:id="rId15"/>
    <p:sldId id="378" r:id="rId16"/>
    <p:sldId id="380" r:id="rId17"/>
    <p:sldId id="354" r:id="rId18"/>
    <p:sldId id="355" r:id="rId19"/>
    <p:sldId id="356" r:id="rId20"/>
    <p:sldId id="357" r:id="rId21"/>
    <p:sldId id="358" r:id="rId22"/>
    <p:sldId id="360" r:id="rId23"/>
    <p:sldId id="366" r:id="rId24"/>
    <p:sldId id="367" r:id="rId25"/>
    <p:sldId id="370" r:id="rId26"/>
    <p:sldId id="371" r:id="rId27"/>
    <p:sldId id="372" r:id="rId28"/>
    <p:sldId id="385" r:id="rId29"/>
    <p:sldId id="363" r:id="rId30"/>
    <p:sldId id="386" r:id="rId31"/>
    <p:sldId id="387" r:id="rId32"/>
    <p:sldId id="364" r:id="rId33"/>
    <p:sldId id="393" r:id="rId34"/>
    <p:sldId id="300" r:id="rId35"/>
  </p:sldIdLst>
  <p:sldSz cx="9144000" cy="6858000" type="screen4x3"/>
  <p:notesSz cx="6810375" cy="9942513"/>
  <p:embeddedFontLst>
    <p:embeddedFont>
      <p:font typeface="MetaNormalLF-Roman" panose="020B0604020202020204"/>
      <p:regular r:id="rId38"/>
    </p:embeddedFont>
    <p:embeddedFont>
      <p:font typeface="Comic Sans MS" panose="030F0702030302020204" pitchFamily="66" charset="0"/>
      <p:regular r:id="rId39"/>
      <p:bold r:id="rId40"/>
    </p:embeddedFont>
    <p:embeddedFont>
      <p:font typeface="MetaBoldLF-Roman" panose="020B0604020202020204"/>
      <p:regular r:id="rId41"/>
    </p:embeddedFont>
    <p:embeddedFont>
      <p:font typeface="Calibri" panose="020F0502020204030204" pitchFamily="34" charset="0"/>
      <p:regular r:id="rId42"/>
      <p:bold r:id="rId43"/>
      <p:italic r:id="rId44"/>
      <p:boldItalic r:id="rId45"/>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612">
          <p15:clr>
            <a:srgbClr val="A4A3A4"/>
          </p15:clr>
        </p15:guide>
        <p15:guide id="3" pos="2880">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3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12" autoAdjust="0"/>
    <p:restoredTop sz="94434" autoAdjust="0"/>
  </p:normalViewPr>
  <p:slideViewPr>
    <p:cSldViewPr>
      <p:cViewPr>
        <p:scale>
          <a:sx n="66" d="100"/>
          <a:sy n="66" d="100"/>
        </p:scale>
        <p:origin x="-1422" y="-186"/>
      </p:cViewPr>
      <p:guideLst>
        <p:guide orient="horz" pos="2160"/>
        <p:guide orient="horz" pos="36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7" d="100"/>
          <a:sy n="97" d="100"/>
        </p:scale>
        <p:origin x="-3582" y="-11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1DC4D7E7-BA94-433A-8232-3351BB3595DC}" type="datetimeFigureOut">
              <a:rPr lang="de-CH" smtClean="0"/>
              <a:pPr/>
              <a:t>21.12.2016</a:t>
            </a:fld>
            <a:endParaRPr lang="de-CH"/>
          </a:p>
        </p:txBody>
      </p:sp>
      <p:sp>
        <p:nvSpPr>
          <p:cNvPr id="4" name="Fußzeilenplatzhalt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06A455A1-F7F0-4CD8-BC07-B39078545B47}" type="slidenum">
              <a:rPr lang="de-CH" smtClean="0"/>
              <a:pPr/>
              <a:t>‹Nr.›</a:t>
            </a:fld>
            <a:endParaRPr lang="de-CH"/>
          </a:p>
        </p:txBody>
      </p:sp>
    </p:spTree>
    <p:extLst>
      <p:ext uri="{BB962C8B-B14F-4D97-AF65-F5344CB8AC3E}">
        <p14:creationId xmlns:p14="http://schemas.microsoft.com/office/powerpoint/2010/main" val="3034023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96C54C50-0FC1-473A-AF5D-DCA0D780CD74}" type="datetimeFigureOut">
              <a:rPr lang="de-CH" smtClean="0"/>
              <a:pPr/>
              <a:t>21.12.2016</a:t>
            </a:fld>
            <a:endParaRPr lang="de-CH"/>
          </a:p>
        </p:txBody>
      </p:sp>
      <p:sp>
        <p:nvSpPr>
          <p:cNvPr id="4" name="Folienbildplatzhalt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624D16CE-186C-4884-B3D7-B3D6C3529641}" type="slidenum">
              <a:rPr lang="de-CH" smtClean="0"/>
              <a:pPr/>
              <a:t>‹Nr.›</a:t>
            </a:fld>
            <a:endParaRPr lang="de-CH"/>
          </a:p>
        </p:txBody>
      </p:sp>
    </p:spTree>
    <p:extLst>
      <p:ext uri="{BB962C8B-B14F-4D97-AF65-F5344CB8AC3E}">
        <p14:creationId xmlns:p14="http://schemas.microsoft.com/office/powerpoint/2010/main" val="212227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Lehrplan</a:t>
            </a:r>
            <a:r>
              <a:rPr lang="de-DE" baseline="0" dirty="0" smtClean="0"/>
              <a:t> 21 ist nicht die Welt, mag sein, dass es am heutigen Tag wichtigeres gibt auf dieser Welt! </a:t>
            </a:r>
          </a:p>
          <a:p>
            <a:endParaRPr lang="de-DE" baseline="0" dirty="0" smtClean="0"/>
          </a:p>
          <a:p>
            <a:r>
              <a:rPr lang="de-DE" baseline="0" dirty="0" smtClean="0"/>
              <a:t>Und trotzdem ist der Lehrplan 21 keine </a:t>
            </a:r>
            <a:r>
              <a:rPr lang="de-DE" baseline="0" dirty="0" err="1" smtClean="0"/>
              <a:t>Fussnote</a:t>
            </a:r>
            <a:r>
              <a:rPr lang="de-DE" baseline="0" dirty="0" smtClean="0"/>
              <a:t>: Er ist ein wichtiger Schritt für die Schule UND die Wirtschaft!</a:t>
            </a:r>
          </a:p>
          <a:p>
            <a:endParaRPr lang="de-DE" baseline="0" dirty="0" smtClean="0"/>
          </a:p>
          <a:p>
            <a:r>
              <a:rPr lang="de-DE" baseline="0" dirty="0" smtClean="0"/>
              <a:t>Ein Schritt, der überfällig ist und der überlegt und pragmatisch ist. </a:t>
            </a:r>
          </a:p>
          <a:p>
            <a:endParaRPr lang="de-DE" baseline="0" dirty="0" smtClean="0"/>
          </a:p>
          <a:p>
            <a:r>
              <a:rPr lang="de-DE" baseline="0" dirty="0" smtClean="0"/>
              <a:t>Ein Schritt, den man tun muss, einfach weil er jetzt ansteht.</a:t>
            </a:r>
          </a:p>
        </p:txBody>
      </p:sp>
      <p:sp>
        <p:nvSpPr>
          <p:cNvPr id="4" name="Foliennummernplatzhalter 3"/>
          <p:cNvSpPr>
            <a:spLocks noGrp="1"/>
          </p:cNvSpPr>
          <p:nvPr>
            <p:ph type="sldNum" sz="quarter" idx="10"/>
          </p:nvPr>
        </p:nvSpPr>
        <p:spPr/>
        <p:txBody>
          <a:bodyPr/>
          <a:lstStyle/>
          <a:p>
            <a:fld id="{624D16CE-186C-4884-B3D7-B3D6C3529641}" type="slidenum">
              <a:rPr lang="de-CH" smtClean="0"/>
              <a:pPr/>
              <a:t>1</a:t>
            </a:fld>
            <a:endParaRPr lang="de-CH"/>
          </a:p>
        </p:txBody>
      </p:sp>
    </p:spTree>
    <p:extLst>
      <p:ext uri="{BB962C8B-B14F-4D97-AF65-F5344CB8AC3E}">
        <p14:creationId xmlns:p14="http://schemas.microsoft.com/office/powerpoint/2010/main" val="1267255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indent="0">
              <a:buFont typeface="Arial" panose="020B0604020202020204" pitchFamily="34" charset="0"/>
              <a:buNone/>
              <a:defRPr/>
            </a:pPr>
            <a:r>
              <a:rPr lang="de-CH" sz="1000" dirty="0" smtClean="0">
                <a:latin typeface="Arial" pitchFamily="34" charset="0"/>
                <a:cs typeface="Arial" panose="020B0604020202020204" pitchFamily="34" charset="0"/>
              </a:rPr>
              <a:t>Viele</a:t>
            </a:r>
            <a:r>
              <a:rPr lang="de-CH" sz="1000" baseline="0" dirty="0" smtClean="0">
                <a:latin typeface="Arial" pitchFamily="34" charset="0"/>
                <a:cs typeface="Arial" panose="020B0604020202020204" pitchFamily="34" charset="0"/>
              </a:rPr>
              <a:t> reden von einem Lehrplan, doch die meisten wissen nicht genau, was ein solcher ist.</a:t>
            </a:r>
          </a:p>
          <a:p>
            <a:pPr marL="0" lvl="1" indent="0">
              <a:buFont typeface="Arial" panose="020B0604020202020204" pitchFamily="34" charset="0"/>
              <a:buNone/>
              <a:defRPr/>
            </a:pPr>
            <a:endParaRPr lang="de-CH" sz="1000" baseline="0" dirty="0" smtClean="0">
              <a:latin typeface="Arial" pitchFamily="34" charset="0"/>
              <a:cs typeface="Arial" panose="020B0604020202020204" pitchFamily="34" charset="0"/>
            </a:endParaRPr>
          </a:p>
          <a:p>
            <a:pPr marL="0" lvl="1" indent="0">
              <a:buFont typeface="Arial" panose="020B0604020202020204" pitchFamily="34" charset="0"/>
              <a:buNone/>
              <a:defRPr/>
            </a:pPr>
            <a:r>
              <a:rPr lang="de-CH" sz="1000" baseline="0" dirty="0" smtClean="0">
                <a:latin typeface="Arial" pitchFamily="34" charset="0"/>
                <a:cs typeface="Arial" panose="020B0604020202020204" pitchFamily="34" charset="0"/>
              </a:rPr>
              <a:t>Der Lehrplan ist zuerst einmal der Auftrag des Volkes an seine Volksschule. Das ist seine wichtigste Funktion.</a:t>
            </a:r>
          </a:p>
          <a:p>
            <a:pPr marL="0" lvl="1" indent="0">
              <a:buFont typeface="Arial" panose="020B0604020202020204" pitchFamily="34" charset="0"/>
              <a:buNone/>
              <a:defRPr/>
            </a:pPr>
            <a:endParaRPr lang="de-CH" sz="1000" baseline="0" dirty="0" smtClean="0">
              <a:latin typeface="Arial" pitchFamily="34" charset="0"/>
              <a:cs typeface="Arial" panose="020B0604020202020204" pitchFamily="34" charset="0"/>
            </a:endParaRPr>
          </a:p>
          <a:p>
            <a:pPr marL="0" lvl="1" indent="0">
              <a:buFont typeface="Arial" panose="020B0604020202020204" pitchFamily="34" charset="0"/>
              <a:buNone/>
              <a:defRPr/>
            </a:pPr>
            <a:r>
              <a:rPr lang="de-CH" sz="1000" dirty="0" smtClean="0">
                <a:latin typeface="Arial" pitchFamily="34" charset="0"/>
                <a:cs typeface="Arial" panose="020B0604020202020204" pitchFamily="34" charset="0"/>
              </a:rPr>
              <a:t>Ein Lehrplan erfüllt jedoch</a:t>
            </a:r>
            <a:r>
              <a:rPr lang="de-CH" sz="1000" baseline="0" dirty="0" smtClean="0">
                <a:latin typeface="Arial" pitchFamily="34" charset="0"/>
                <a:cs typeface="Arial" panose="020B0604020202020204" pitchFamily="34" charset="0"/>
              </a:rPr>
              <a:t> noch </a:t>
            </a:r>
            <a:r>
              <a:rPr lang="de-CH" sz="1000" dirty="0" smtClean="0">
                <a:latin typeface="Arial" pitchFamily="34" charset="0"/>
                <a:cs typeface="Arial" panose="020B0604020202020204" pitchFamily="34" charset="0"/>
              </a:rPr>
              <a:t>verschiedene weitere</a:t>
            </a:r>
            <a:r>
              <a:rPr lang="de-CH" sz="1000" baseline="0" dirty="0" smtClean="0">
                <a:latin typeface="Arial" pitchFamily="34" charset="0"/>
                <a:cs typeface="Arial" panose="020B0604020202020204" pitchFamily="34" charset="0"/>
              </a:rPr>
              <a:t> </a:t>
            </a:r>
            <a:r>
              <a:rPr lang="de-CH" sz="1000" dirty="0" smtClean="0">
                <a:latin typeface="Arial" pitchFamily="34" charset="0"/>
                <a:cs typeface="Arial" panose="020B0604020202020204" pitchFamily="34" charset="0"/>
              </a:rPr>
              <a:t>Funktionen:</a:t>
            </a:r>
          </a:p>
          <a:p>
            <a:pPr marL="0" lvl="1" indent="0">
              <a:buFont typeface="Arial" panose="020B0604020202020204" pitchFamily="34" charset="0"/>
              <a:buNone/>
              <a:defRPr/>
            </a:pPr>
            <a:endParaRPr lang="de-CH" sz="1000" dirty="0" smtClean="0">
              <a:latin typeface="Arial" pitchFamily="34" charset="0"/>
              <a:cs typeface="Arial" panose="020B0604020202020204" pitchFamily="34" charset="0"/>
            </a:endParaRPr>
          </a:p>
          <a:p>
            <a:pPr marL="0" lvl="1" indent="0">
              <a:buFont typeface="Arial" panose="020B0604020202020204" pitchFamily="34" charset="0"/>
              <a:buNone/>
              <a:defRPr/>
            </a:pPr>
            <a:r>
              <a:rPr lang="de-CH" sz="1000" dirty="0" smtClean="0">
                <a:latin typeface="Arial" pitchFamily="34" charset="0"/>
                <a:cs typeface="Arial" panose="020B0604020202020204" pitchFamily="34" charset="0"/>
              </a:rPr>
              <a:t>Er ist ein Planungsinstrument für die Lehrpersonen in</a:t>
            </a:r>
            <a:r>
              <a:rPr lang="de-CH" sz="1000" baseline="0" dirty="0" smtClean="0">
                <a:latin typeface="Arial" pitchFamily="34" charset="0"/>
                <a:cs typeface="Arial" panose="020B0604020202020204" pitchFamily="34" charset="0"/>
              </a:rPr>
              <a:t> ihrem</a:t>
            </a:r>
            <a:r>
              <a:rPr lang="de-CH" sz="1000" dirty="0" smtClean="0">
                <a:latin typeface="Arial" pitchFamily="34" charset="0"/>
                <a:cs typeface="Arial" panose="020B0604020202020204" pitchFamily="34" charset="0"/>
              </a:rPr>
              <a:t> Alltag, und für Schulen und Bildungsbehörden. Er ist jedoch KEIN Gesetzbuch.</a:t>
            </a:r>
          </a:p>
          <a:p>
            <a:pPr marL="0" lvl="1" indent="0">
              <a:buFont typeface="Arial" panose="020B0604020202020204" pitchFamily="34" charset="0"/>
              <a:buNone/>
              <a:defRPr/>
            </a:pPr>
            <a:endParaRPr lang="de-CH" sz="1000" dirty="0" smtClean="0">
              <a:latin typeface="Arial" pitchFamily="34" charset="0"/>
              <a:cs typeface="Arial" panose="020B0604020202020204" pitchFamily="34" charset="0"/>
            </a:endParaRPr>
          </a:p>
          <a:p>
            <a:pPr marL="0" lvl="1" indent="0">
              <a:spcBef>
                <a:spcPts val="600"/>
              </a:spcBef>
              <a:buClr>
                <a:schemeClr val="accent4">
                  <a:lumMod val="75000"/>
                </a:schemeClr>
              </a:buClr>
              <a:buFont typeface="Arial" panose="020B0604020202020204" pitchFamily="34" charset="0"/>
              <a:buNone/>
              <a:tabLst>
                <a:tab pos="724997" algn="l"/>
              </a:tabLst>
            </a:pPr>
            <a:r>
              <a:rPr lang="de-CH" sz="1000" dirty="0" smtClean="0">
                <a:latin typeface="Arial" pitchFamily="34" charset="0"/>
                <a:cs typeface="Arial" panose="020B0604020202020204" pitchFamily="34" charset="0"/>
              </a:rPr>
              <a:t>Er</a:t>
            </a:r>
            <a:r>
              <a:rPr lang="de-CH" sz="1000" baseline="0" dirty="0" smtClean="0">
                <a:latin typeface="Arial" panose="020B0604020202020204" pitchFamily="34" charset="0"/>
                <a:cs typeface="Arial" panose="020B0604020202020204" pitchFamily="34" charset="0"/>
              </a:rPr>
              <a:t> bildet die </a:t>
            </a:r>
            <a:r>
              <a:rPr lang="de-CH" sz="1000" dirty="0" smtClean="0">
                <a:latin typeface="Arial" panose="020B0604020202020204" pitchFamily="34" charset="0"/>
                <a:cs typeface="Arial" panose="020B0604020202020204" pitchFamily="34" charset="0"/>
              </a:rPr>
              <a:t>Grundlage für ein gemeinsames Verständnis vom Lernen und Unterrichten.</a:t>
            </a:r>
          </a:p>
          <a:p>
            <a:pPr marL="0" marR="0" lvl="1" indent="0" algn="l" defTabSz="914400" rtl="0" eaLnBrk="1" fontAlgn="auto" latinLnBrk="0" hangingPunct="1">
              <a:lnSpc>
                <a:spcPct val="100000"/>
              </a:lnSpc>
              <a:spcBef>
                <a:spcPts val="600"/>
              </a:spcBef>
              <a:spcAft>
                <a:spcPts val="0"/>
              </a:spcAft>
              <a:buClr>
                <a:schemeClr val="accent4">
                  <a:lumMod val="75000"/>
                </a:schemeClr>
              </a:buClr>
              <a:buSzTx/>
              <a:buFont typeface="Arial" panose="020B0604020202020204" pitchFamily="34" charset="0"/>
              <a:buNone/>
              <a:tabLst>
                <a:tab pos="724997" algn="l"/>
              </a:tabLst>
              <a:defRPr/>
            </a:pPr>
            <a:endParaRPr lang="de-CH" sz="1000" dirty="0" smtClean="0">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600"/>
              </a:spcBef>
              <a:spcAft>
                <a:spcPts val="0"/>
              </a:spcAft>
              <a:buClr>
                <a:schemeClr val="accent4">
                  <a:lumMod val="75000"/>
                </a:schemeClr>
              </a:buClr>
              <a:buSzTx/>
              <a:buFont typeface="Arial" panose="020B0604020202020204" pitchFamily="34" charset="0"/>
              <a:buNone/>
              <a:tabLst>
                <a:tab pos="724997" algn="l"/>
              </a:tabLst>
              <a:defRPr/>
            </a:pPr>
            <a:r>
              <a:rPr lang="de-CH" sz="1000" dirty="0" smtClean="0">
                <a:latin typeface="Arial" panose="020B0604020202020204" pitchFamily="34" charset="0"/>
                <a:cs typeface="Arial" panose="020B0604020202020204" pitchFamily="34" charset="0"/>
              </a:rPr>
              <a:t>Er orientiert Eltern, Schülerinnen und Schüler, die Abnehmer der Sekundarstufe II, die Pädagogischen Hochschulen und die Lehrmittelschaffenden über die in der Volksschule zu erreichenden Kompetenzen</a:t>
            </a:r>
            <a:r>
              <a:rPr lang="de-CH" sz="1400" dirty="0" smtClean="0">
                <a:latin typeface="Arial" pitchFamily="34" charset="0"/>
              </a:rPr>
              <a:t>. </a:t>
            </a:r>
          </a:p>
          <a:p>
            <a:pPr marL="0" marR="0" lvl="1" indent="0" algn="l" defTabSz="914400" rtl="0" eaLnBrk="1" fontAlgn="auto" latinLnBrk="0" hangingPunct="1">
              <a:lnSpc>
                <a:spcPct val="100000"/>
              </a:lnSpc>
              <a:spcBef>
                <a:spcPts val="600"/>
              </a:spcBef>
              <a:spcAft>
                <a:spcPts val="0"/>
              </a:spcAft>
              <a:buClr>
                <a:schemeClr val="accent4">
                  <a:lumMod val="75000"/>
                </a:schemeClr>
              </a:buClr>
              <a:buSzTx/>
              <a:buFont typeface="Arial" panose="020B0604020202020204" pitchFamily="34" charset="0"/>
              <a:buNone/>
              <a:tabLst>
                <a:tab pos="724997" algn="l"/>
              </a:tabLst>
              <a:defRPr/>
            </a:pPr>
            <a:endParaRPr lang="de-DE" sz="1400" dirty="0" smtClean="0">
              <a:latin typeface="Arial" pitchFamily="34" charset="0"/>
            </a:endParaRPr>
          </a:p>
          <a:p>
            <a:pPr marL="0" marR="0" lvl="1" indent="0" algn="l" defTabSz="914400" rtl="0" eaLnBrk="1" fontAlgn="auto" latinLnBrk="0" hangingPunct="1">
              <a:lnSpc>
                <a:spcPct val="100000"/>
              </a:lnSpc>
              <a:spcBef>
                <a:spcPts val="600"/>
              </a:spcBef>
              <a:spcAft>
                <a:spcPts val="0"/>
              </a:spcAft>
              <a:buClr>
                <a:schemeClr val="accent4">
                  <a:lumMod val="75000"/>
                </a:schemeClr>
              </a:buClr>
              <a:buSzTx/>
              <a:buFont typeface="Arial" panose="020B0604020202020204" pitchFamily="34" charset="0"/>
              <a:buNone/>
              <a:tabLst>
                <a:tab pos="724997" algn="l"/>
              </a:tabLst>
              <a:defRPr/>
            </a:pPr>
            <a:r>
              <a:rPr lang="de-DE" sz="1400" dirty="0" smtClean="0">
                <a:latin typeface="Arial" pitchFamily="34" charset="0"/>
              </a:rPr>
              <a:t>Eigentlich</a:t>
            </a:r>
            <a:r>
              <a:rPr lang="de-DE" sz="1400" baseline="0" dirty="0" smtClean="0">
                <a:latin typeface="Arial" pitchFamily="34" charset="0"/>
              </a:rPr>
              <a:t> u</a:t>
            </a:r>
            <a:r>
              <a:rPr lang="de-DE" sz="1400" dirty="0" smtClean="0">
                <a:latin typeface="Arial" pitchFamily="34" charset="0"/>
              </a:rPr>
              <a:t>ndenkbar, dass solches auf Basis eines Lehrplanes</a:t>
            </a:r>
            <a:r>
              <a:rPr lang="de-DE" sz="1400" baseline="0" dirty="0" smtClean="0">
                <a:latin typeface="Arial" pitchFamily="34" charset="0"/>
              </a:rPr>
              <a:t> geschieht, der weit weg von der heutigen Zeit ist!</a:t>
            </a:r>
          </a:p>
          <a:p>
            <a:pPr marL="0" marR="0" lvl="1" indent="0" algn="l" defTabSz="914400" rtl="0" eaLnBrk="1" fontAlgn="auto" latinLnBrk="0" hangingPunct="1">
              <a:lnSpc>
                <a:spcPct val="100000"/>
              </a:lnSpc>
              <a:spcBef>
                <a:spcPts val="600"/>
              </a:spcBef>
              <a:spcAft>
                <a:spcPts val="0"/>
              </a:spcAft>
              <a:buClr>
                <a:schemeClr val="accent4">
                  <a:lumMod val="75000"/>
                </a:schemeClr>
              </a:buClr>
              <a:buSzTx/>
              <a:buFont typeface="Arial" panose="020B0604020202020204" pitchFamily="34" charset="0"/>
              <a:buNone/>
              <a:tabLst>
                <a:tab pos="724997" algn="l"/>
              </a:tabLst>
              <a:defRPr/>
            </a:pPr>
            <a:endParaRPr lang="de-DE" sz="1400" baseline="0" dirty="0" smtClean="0">
              <a:latin typeface="Arial" pitchFamily="34" charset="0"/>
            </a:endParaRPr>
          </a:p>
          <a:p>
            <a:pPr marL="0" marR="0" lvl="1" indent="0" algn="l" defTabSz="914400" rtl="0" eaLnBrk="1" fontAlgn="auto" latinLnBrk="0" hangingPunct="1">
              <a:lnSpc>
                <a:spcPct val="100000"/>
              </a:lnSpc>
              <a:spcBef>
                <a:spcPts val="600"/>
              </a:spcBef>
              <a:spcAft>
                <a:spcPts val="0"/>
              </a:spcAft>
              <a:buClr>
                <a:schemeClr val="accent4">
                  <a:lumMod val="75000"/>
                </a:schemeClr>
              </a:buClr>
              <a:buSzTx/>
              <a:buFont typeface="Arial" panose="020B0604020202020204" pitchFamily="34" charset="0"/>
              <a:buNone/>
              <a:tabLst>
                <a:tab pos="724997" algn="l"/>
              </a:tabLst>
              <a:defRPr/>
            </a:pPr>
            <a:r>
              <a:rPr lang="de-DE" sz="1400" baseline="0" dirty="0" smtClean="0">
                <a:latin typeface="Arial" pitchFamily="34" charset="0"/>
              </a:rPr>
              <a:t>Ein Lehrplan definiert jedoch nicht alle Themen der Schule. Er beschränkt sich auf deren </a:t>
            </a:r>
            <a:r>
              <a:rPr lang="de-DE" sz="1400" b="1" baseline="0" dirty="0" smtClean="0">
                <a:latin typeface="Arial" pitchFamily="34" charset="0"/>
              </a:rPr>
              <a:t>inhaltlichen</a:t>
            </a:r>
            <a:r>
              <a:rPr lang="de-DE" sz="1400" baseline="0" dirty="0" smtClean="0">
                <a:latin typeface="Arial" pitchFamily="34" charset="0"/>
              </a:rPr>
              <a:t> Ziele.</a:t>
            </a:r>
            <a:endParaRPr lang="de-CH" sz="1400" dirty="0" smtClean="0">
              <a:latin typeface="Arial" pitchFamily="34" charset="0"/>
            </a:endParaRPr>
          </a:p>
          <a:p>
            <a:endParaRPr lang="de-CH" dirty="0"/>
          </a:p>
        </p:txBody>
      </p:sp>
      <p:sp>
        <p:nvSpPr>
          <p:cNvPr id="4" name="Foliennummernplatzhalter 3"/>
          <p:cNvSpPr>
            <a:spLocks noGrp="1"/>
          </p:cNvSpPr>
          <p:nvPr>
            <p:ph type="sldNum" sz="quarter" idx="10"/>
          </p:nvPr>
        </p:nvSpPr>
        <p:spPr>
          <a:xfrm>
            <a:off x="3857636" y="9443662"/>
            <a:ext cx="2951163" cy="497126"/>
          </a:xfrm>
          <a:prstGeom prst="rect">
            <a:avLst/>
          </a:prstGeom>
        </p:spPr>
        <p:txBody>
          <a:bodyPr/>
          <a:lstStyle/>
          <a:p>
            <a:fld id="{624D16CE-186C-4884-B3D7-B3D6C3529641}" type="slidenum">
              <a:rPr lang="de-CH" smtClean="0"/>
              <a:pPr/>
              <a:t>10</a:t>
            </a:fld>
            <a:endParaRPr lang="de-CH" dirty="0"/>
          </a:p>
        </p:txBody>
      </p:sp>
    </p:spTree>
    <p:extLst>
      <p:ext uri="{BB962C8B-B14F-4D97-AF65-F5344CB8AC3E}">
        <p14:creationId xmlns:p14="http://schemas.microsoft.com/office/powerpoint/2010/main" val="434919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 bringt der Lehrplan 21 Neues?</a:t>
            </a:r>
          </a:p>
          <a:p>
            <a:endParaRPr lang="de-DE" dirty="0" smtClean="0"/>
          </a:p>
          <a:p>
            <a:r>
              <a:rPr lang="de-DE" dirty="0" smtClean="0"/>
              <a:t>Alles</a:t>
            </a:r>
            <a:r>
              <a:rPr lang="de-DE" baseline="0" dirty="0" smtClean="0"/>
              <a:t> ist aus einem Guss.</a:t>
            </a:r>
          </a:p>
          <a:p>
            <a:endParaRPr lang="de-DE" baseline="0" dirty="0" smtClean="0"/>
          </a:p>
          <a:p>
            <a:r>
              <a:rPr lang="de-DE" baseline="0" dirty="0" smtClean="0"/>
              <a:t>Ein Lehrplan besteht aus den verschiedenen Schuljahren, aus Fächern und aus überfachlichen, fachübergreifenden und personalen Angaben. All dies muss auf einander abgestimmt sein. Das ist kompliziert und komplex. Bei vielen heute gültigen Lehrplänen passt darum etliches nicht mehr zusammen. Beim Lehrplan 21 ist alles aus einem Guss und passt zusammen. Eine Voraussetzung dafür, dass auch Lehrmittel sinnvoll aufgebaut werden können.</a:t>
            </a:r>
          </a:p>
          <a:p>
            <a:pPr marL="0" marR="0" lvl="3" indent="0" algn="l" defTabSz="914400" rtl="0" eaLnBrk="1" fontAlgn="auto" latinLnBrk="0" hangingPunct="1">
              <a:lnSpc>
                <a:spcPct val="100000"/>
              </a:lnSpc>
              <a:spcBef>
                <a:spcPts val="0"/>
              </a:spcBef>
              <a:spcAft>
                <a:spcPts val="0"/>
              </a:spcAft>
              <a:buClrTx/>
              <a:buSzTx/>
              <a:buFontTx/>
              <a:buNone/>
              <a:tabLst/>
              <a:defRPr/>
            </a:pPr>
            <a:r>
              <a:rPr lang="de-CH" dirty="0" smtClean="0"/>
              <a:t>Er koordiniert die Inhalte der Schule über alle Schulstufen und alle Fächer (Inhalt, Dauer, Zeitpunkt, Verknüpfung)</a:t>
            </a:r>
          </a:p>
          <a:p>
            <a:endParaRPr lang="de-DE" baseline="0" dirty="0" smtClean="0"/>
          </a:p>
          <a:p>
            <a:endParaRPr lang="de-DE" baseline="0" dirty="0" smtClean="0"/>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smtClean="0">
                <a:solidFill>
                  <a:schemeClr val="accent1"/>
                </a:solidFill>
              </a:rPr>
              <a:t>Leistungsziele werden in Form von Kompetenzen definiert.</a:t>
            </a:r>
          </a:p>
          <a:p>
            <a:endParaRPr lang="de-DE" dirty="0" smtClean="0"/>
          </a:p>
          <a:p>
            <a:r>
              <a:rPr lang="de-DE" baseline="0" dirty="0" smtClean="0"/>
              <a:t>1880 wurden in Lehrplänen Stoffangaben gemacht, ab ungefähr 1970 wurde nicht nur der Schulstoff angegeben, sondern auch welche Ziele erreicht werden sollten. Und heute beschreibt der Lehrplan 21, was die Kinder können sollen. Eigentlich eine logische und sinnvolle Entwicklung des Lehrplanes.</a:t>
            </a:r>
          </a:p>
          <a:p>
            <a:endParaRPr lang="de-DE" baseline="0" dirty="0" smtClean="0"/>
          </a:p>
          <a:p>
            <a:endParaRPr lang="de-DE" baseline="0" dirty="0" smtClean="0"/>
          </a:p>
          <a:p>
            <a:endParaRPr lang="de-DE" baseline="0" dirty="0" smtClean="0"/>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smtClean="0">
                <a:solidFill>
                  <a:schemeClr val="accent1"/>
                </a:solidFill>
              </a:rPr>
              <a:t>Die Inhalte und Lernziele werden aktualisiert.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solidFill>
                  <a:schemeClr val="accent1"/>
                </a:solidFill>
              </a:rPr>
              <a:t>Wie bereits</a:t>
            </a:r>
            <a:r>
              <a:rPr lang="de-DE" baseline="0" dirty="0" smtClean="0">
                <a:solidFill>
                  <a:schemeClr val="accent1"/>
                </a:solidFill>
              </a:rPr>
              <a:t> </a:t>
            </a:r>
            <a:r>
              <a:rPr lang="de-DE" dirty="0" smtClean="0">
                <a:solidFill>
                  <a:schemeClr val="accent1"/>
                </a:solidFill>
              </a:rPr>
              <a:t>gesagt, kein Unternehmer</a:t>
            </a:r>
            <a:r>
              <a:rPr lang="de-DE" baseline="0" dirty="0" smtClean="0">
                <a:solidFill>
                  <a:schemeClr val="accent1"/>
                </a:solidFill>
              </a:rPr>
              <a:t> kann mit veralteten Aufträgen seine Firma im Erfolg halten. Das ist auch in der Schule nicht anders. Beim Lehrplan 21 sind die Inhalte und die Ziele – in Kompetenzen zusammengeführt – top aktuell!</a:t>
            </a:r>
            <a:endParaRPr lang="de-CH" dirty="0" smtClean="0">
              <a:solidFill>
                <a:schemeClr val="accent1"/>
              </a:solidFill>
            </a:endParaRPr>
          </a:p>
          <a:p>
            <a:endParaRPr lang="de-DE" baseline="0" dirty="0" smtClean="0"/>
          </a:p>
          <a:p>
            <a:endParaRPr lang="de-DE" baseline="0" dirty="0" smtClean="0"/>
          </a:p>
          <a:p>
            <a:endParaRPr lang="de-DE" baseline="0" dirty="0" smtClean="0"/>
          </a:p>
          <a:p>
            <a:endParaRPr lang="de-CH"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11</a:t>
            </a:fld>
            <a:endParaRPr lang="de-CH"/>
          </a:p>
        </p:txBody>
      </p:sp>
    </p:spTree>
    <p:extLst>
      <p:ext uri="{BB962C8B-B14F-4D97-AF65-F5344CB8AC3E}">
        <p14:creationId xmlns:p14="http://schemas.microsoft.com/office/powerpoint/2010/main" val="1215418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indent="0">
              <a:buFont typeface="Arial" panose="020B0604020202020204" pitchFamily="34" charset="0"/>
              <a:buNone/>
              <a:defRPr/>
            </a:pPr>
            <a:r>
              <a:rPr lang="de-CH" sz="1000" dirty="0" smtClean="0">
                <a:latin typeface="Arial" pitchFamily="34" charset="0"/>
                <a:cs typeface="Arial" panose="020B0604020202020204" pitchFamily="34" charset="0"/>
              </a:rPr>
              <a:t>Der</a:t>
            </a:r>
            <a:r>
              <a:rPr lang="de-CH" sz="1000" baseline="0" dirty="0" smtClean="0">
                <a:latin typeface="Arial" pitchFamily="34" charset="0"/>
                <a:cs typeface="Arial" panose="020B0604020202020204" pitchFamily="34" charset="0"/>
              </a:rPr>
              <a:t> Lehrplan 21 definiert die aktualisierten Lernziele und Lerninhalte für die Schule. Er schreibt aber nicht die Unterrichtsmethode vor. Dies bedeutet, dass es nach wie vor der Lehrerin, dem Lehrer überlassen ist, wie diese den Unterricht gestalten. Dass der Lehrplan 21 ausschliesslich ein Selbstorientiertes Lernen vorgibt ist somit falsch.</a:t>
            </a:r>
          </a:p>
          <a:p>
            <a:pPr marL="0" lvl="1" indent="0">
              <a:buFont typeface="Arial" panose="020B0604020202020204" pitchFamily="34" charset="0"/>
              <a:buNone/>
              <a:defRPr/>
            </a:pPr>
            <a:endParaRPr lang="de-CH" sz="1000" baseline="0" dirty="0" smtClean="0">
              <a:latin typeface="Arial" pitchFamily="34" charset="0"/>
              <a:cs typeface="Arial" panose="020B0604020202020204" pitchFamily="34" charset="0"/>
            </a:endParaRPr>
          </a:p>
          <a:p>
            <a:pPr marL="0" lvl="1" indent="0">
              <a:buFont typeface="Arial" panose="020B0604020202020204" pitchFamily="34" charset="0"/>
              <a:buNone/>
              <a:defRPr/>
            </a:pPr>
            <a:r>
              <a:rPr lang="de-CH" sz="1200" dirty="0" smtClean="0">
                <a:latin typeface="+mn-lt"/>
              </a:rPr>
              <a:t>Ob</a:t>
            </a:r>
            <a:r>
              <a:rPr lang="de-CH" sz="1200" baseline="0" dirty="0" smtClean="0">
                <a:latin typeface="+mn-lt"/>
              </a:rPr>
              <a:t> Zeugnisnoten sinnvoll sind und die Leistung der Schule anhand von Tests gemessen werden soll kann kontrovers diskutiert werden. Beides hat aber NICHTS mit dem Lehrplan 21 zu tun. Die Notengebung, sowie die Stundentafel sind in anderen </a:t>
            </a:r>
            <a:r>
              <a:rPr lang="de-CH" sz="1200" baseline="0" dirty="0" err="1" smtClean="0">
                <a:latin typeface="+mn-lt"/>
              </a:rPr>
              <a:t>Schulreglementen</a:t>
            </a:r>
            <a:r>
              <a:rPr lang="de-CH" sz="1200" baseline="0" dirty="0" smtClean="0">
                <a:latin typeface="+mn-lt"/>
              </a:rPr>
              <a:t> oder Verordnungen geregelt.</a:t>
            </a:r>
            <a:endParaRPr lang="de-CH" sz="1400" dirty="0" smtClean="0">
              <a:latin typeface="Arial" pitchFamily="34" charset="0"/>
            </a:endParaRPr>
          </a:p>
        </p:txBody>
      </p:sp>
      <p:sp>
        <p:nvSpPr>
          <p:cNvPr id="4" name="Foliennummernplatzhalter 3"/>
          <p:cNvSpPr>
            <a:spLocks noGrp="1"/>
          </p:cNvSpPr>
          <p:nvPr>
            <p:ph type="sldNum" sz="quarter" idx="10"/>
          </p:nvPr>
        </p:nvSpPr>
        <p:spPr>
          <a:xfrm>
            <a:off x="3857636" y="9443662"/>
            <a:ext cx="2951163" cy="497126"/>
          </a:xfrm>
          <a:prstGeom prst="rect">
            <a:avLst/>
          </a:prstGeom>
        </p:spPr>
        <p:txBody>
          <a:bodyPr/>
          <a:lstStyle/>
          <a:p>
            <a:fld id="{624D16CE-186C-4884-B3D7-B3D6C3529641}" type="slidenum">
              <a:rPr lang="de-CH" smtClean="0"/>
              <a:pPr/>
              <a:t>12</a:t>
            </a:fld>
            <a:endParaRPr lang="de-CH" dirty="0"/>
          </a:p>
        </p:txBody>
      </p:sp>
    </p:spTree>
    <p:extLst>
      <p:ext uri="{BB962C8B-B14F-4D97-AF65-F5344CB8AC3E}">
        <p14:creationId xmlns:p14="http://schemas.microsoft.com/office/powerpoint/2010/main" val="3643181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dirty="0" smtClean="0"/>
              <a:t>Man kann viele Argumente für den Lehrplan 21 ins</a:t>
            </a:r>
            <a:r>
              <a:rPr lang="de-DE" sz="1600" baseline="0" dirty="0" smtClean="0"/>
              <a:t> Felde führen. </a:t>
            </a:r>
          </a:p>
          <a:p>
            <a:endParaRPr lang="de-DE" sz="1600" baseline="0" dirty="0" smtClean="0"/>
          </a:p>
          <a:p>
            <a:r>
              <a:rPr lang="de-DE" sz="1600" baseline="0" dirty="0" smtClean="0"/>
              <a:t>Hier die wichtigsten sieben Gründe, die für den Lehrplan 21 sprechen.</a:t>
            </a:r>
            <a:endParaRPr lang="de-CH" sz="1600"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13</a:t>
            </a:fld>
            <a:endParaRPr lang="de-CH"/>
          </a:p>
        </p:txBody>
      </p:sp>
    </p:spTree>
    <p:extLst>
      <p:ext uri="{BB962C8B-B14F-4D97-AF65-F5344CB8AC3E}">
        <p14:creationId xmlns:p14="http://schemas.microsoft.com/office/powerpoint/2010/main" val="1893477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smtClean="0"/>
              <a:t>Der Lehrplan 21 ermöglicht die von Gesellschaft und Wirtschaft geforderte Mobilität.</a:t>
            </a:r>
          </a:p>
          <a:p>
            <a:endParaRPr lang="de-DE" b="0" dirty="0" smtClean="0"/>
          </a:p>
          <a:p>
            <a:pPr marL="0" lvl="3" indent="0">
              <a:buNone/>
            </a:pPr>
            <a:r>
              <a:rPr lang="de-DE" b="0" dirty="0" smtClean="0"/>
              <a:t>Es ist schon</a:t>
            </a:r>
            <a:r>
              <a:rPr lang="de-DE" b="0" baseline="0" dirty="0" smtClean="0"/>
              <a:t> lange nicht mehr so, dass man zeitlebens am gleichen Ort wohnt oder arbeitet. </a:t>
            </a:r>
          </a:p>
          <a:p>
            <a:pPr marL="0" lvl="3" indent="0">
              <a:buNone/>
            </a:pPr>
            <a:endParaRPr lang="de-DE" b="0" baseline="0" dirty="0" smtClean="0"/>
          </a:p>
          <a:p>
            <a:pPr marL="0" lvl="3" indent="0">
              <a:buNone/>
            </a:pPr>
            <a:r>
              <a:rPr lang="de-DE" b="0" baseline="0" dirty="0" smtClean="0"/>
              <a:t>Immer mehr ist es auch so, dass man dorthin zieht, wo man arbeitet. Gerade in jungen Jahren, wo auch Familie und Kinder ein Thema sind, ist eine Flexibilität wichtig. </a:t>
            </a:r>
          </a:p>
          <a:p>
            <a:pPr marL="0" lvl="3" indent="0">
              <a:buNone/>
            </a:pPr>
            <a:endParaRPr lang="de-DE" b="0" baseline="0" dirty="0" smtClean="0"/>
          </a:p>
          <a:p>
            <a:pPr marL="0" lvl="3" indent="0">
              <a:buNone/>
            </a:pPr>
            <a:r>
              <a:rPr lang="de-DE" b="0" baseline="0" dirty="0" smtClean="0"/>
              <a:t>Diese wird jedoch behindert, wenn </a:t>
            </a:r>
            <a:r>
              <a:rPr lang="de-CH" b="0" dirty="0" smtClean="0"/>
              <a:t>mancherorts auf wenigen Quadratkilometern mehre­re Schulsysteme und damit unterschiedliche Lehrpläne gelten sollen.</a:t>
            </a:r>
            <a:r>
              <a:rPr lang="de-DE" b="0" dirty="0" smtClean="0"/>
              <a:t> </a:t>
            </a:r>
          </a:p>
          <a:p>
            <a:pPr marL="0" lvl="3" indent="0">
              <a:buNone/>
            </a:pPr>
            <a:endParaRPr lang="de-DE" b="0" dirty="0" smtClean="0"/>
          </a:p>
          <a:p>
            <a:pPr marL="0" lvl="3" indent="0">
              <a:buNone/>
            </a:pPr>
            <a:r>
              <a:rPr lang="de-DE" b="0" dirty="0" smtClean="0"/>
              <a:t>Der Kartenausschnitt</a:t>
            </a:r>
            <a:r>
              <a:rPr lang="de-DE" b="0" baseline="0" dirty="0" smtClean="0"/>
              <a:t> zeigt in eindrücklicher Weise, wie nahe Schulgrenzen sind und wie rasch diese für Kinder zu Stolpersteinen werden können. Das sind Hindernisse, die für Familien unnötig sind und die der Lehrplan 21 verhindert.</a:t>
            </a:r>
            <a:endParaRPr lang="de-DE" b="0" dirty="0" smtClean="0"/>
          </a:p>
          <a:p>
            <a:pPr marL="0" lvl="3" indent="0">
              <a:buNone/>
            </a:pPr>
            <a:endParaRPr lang="de-DE" b="0" dirty="0" smtClean="0"/>
          </a:p>
          <a:p>
            <a:r>
              <a:rPr lang="de-DE" b="0" dirty="0" smtClean="0"/>
              <a:t> </a:t>
            </a:r>
          </a:p>
          <a:p>
            <a:endParaRPr lang="de-CH" b="0"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14</a:t>
            </a:fld>
            <a:endParaRPr lang="de-CH"/>
          </a:p>
        </p:txBody>
      </p:sp>
    </p:spTree>
    <p:extLst>
      <p:ext uri="{BB962C8B-B14F-4D97-AF65-F5344CB8AC3E}">
        <p14:creationId xmlns:p14="http://schemas.microsoft.com/office/powerpoint/2010/main" val="2161813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smtClean="0"/>
              <a:t>Der Lehrplan 21 gibt einer leistungsstarken Schule einen </a:t>
            </a:r>
            <a:r>
              <a:rPr lang="de-DE" b="0" dirty="0" err="1" smtClean="0"/>
              <a:t>zeitgemässen</a:t>
            </a:r>
            <a:r>
              <a:rPr lang="de-DE" b="0" dirty="0" smtClean="0"/>
              <a:t> Auftrag.</a:t>
            </a:r>
          </a:p>
          <a:p>
            <a:endParaRPr lang="de-DE" b="0" dirty="0" smtClean="0"/>
          </a:p>
          <a:p>
            <a:r>
              <a:rPr lang="de-DE" b="0" dirty="0" smtClean="0"/>
              <a:t>Es wurde schon mehrfach vorgängig erwähnt:</a:t>
            </a:r>
            <a:r>
              <a:rPr lang="de-DE" b="0" baseline="0" dirty="0" smtClean="0"/>
              <a:t> Kein Betrieb kann erfolgreich sein, wenn seine Ausrichtung nicht </a:t>
            </a:r>
            <a:r>
              <a:rPr lang="de-DE" b="0" baseline="0" dirty="0" err="1" smtClean="0"/>
              <a:t>aktuel</a:t>
            </a:r>
            <a:r>
              <a:rPr lang="de-DE" b="0" baseline="0" dirty="0" smtClean="0"/>
              <a:t> ist!</a:t>
            </a:r>
          </a:p>
          <a:p>
            <a:endParaRPr lang="de-DE" b="0" baseline="0" dirty="0" smtClean="0"/>
          </a:p>
          <a:p>
            <a:r>
              <a:rPr lang="de-DE" b="0" baseline="0" dirty="0" smtClean="0"/>
              <a:t>Die Schule kann nur dann die von ihr gewünschte Leistung erbringen, wenn sie </a:t>
            </a:r>
            <a:r>
              <a:rPr lang="de-DE" b="0" baseline="0" dirty="0" err="1" smtClean="0"/>
              <a:t>weiss</a:t>
            </a:r>
            <a:r>
              <a:rPr lang="de-DE" b="0" baseline="0" dirty="0" smtClean="0"/>
              <a:t>, was von ihr gefordert ist.</a:t>
            </a:r>
          </a:p>
          <a:p>
            <a:endParaRPr lang="de-DE"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Viele der heute geltenden Lehrpläne stammen aus dem letzten Jahrhundert, also vor dem Jahr 2000. Im Vergleich dazu müssen die Lehrpläne der Beruflichen Grundbildung alle fünf Jahre überprüft und überarbeitet werden.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Wer diese Zeit vor der Jahrtausendwende erlebt hat, weiss, dass sich die Welt zwischenzeitlich verändert hat. Das Fernsehen war noch analog, das Tele­fon war eine Tischstation mit Tasten, die Globalisierung war am Aufkeimen und das Internet steckte noch in den Kinderschuhen.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Und heute? Die Welt hat sich teilweise massiv verändert, die an uns gestellten Anforderungen sind gestiegen. Dass die Schule sich auf diese Welt ein­stellen muss, ist selbstverständlich und zwingend notwendig. Mit dem Lehrplan 21 und den als Leistungszielen formulierten Kompetenzen hat sie dazu die notwendige Grundlage.</a:t>
            </a:r>
          </a:p>
          <a:p>
            <a:endParaRPr lang="de-CH" b="0"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15</a:t>
            </a:fld>
            <a:endParaRPr lang="de-CH"/>
          </a:p>
        </p:txBody>
      </p:sp>
    </p:spTree>
    <p:extLst>
      <p:ext uri="{BB962C8B-B14F-4D97-AF65-F5344CB8AC3E}">
        <p14:creationId xmlns:p14="http://schemas.microsoft.com/office/powerpoint/2010/main" val="2007167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smtClean="0"/>
              <a:t>Der Lehrplan 21 klärt den Übergang von der Volksschule in die nächste Stufe.</a:t>
            </a:r>
          </a:p>
          <a:p>
            <a:endParaRPr lang="de-DE" b="0" dirty="0" smtClean="0"/>
          </a:p>
          <a:p>
            <a:r>
              <a:rPr lang="de-CH" sz="1200" kern="1200" dirty="0" smtClean="0">
                <a:solidFill>
                  <a:schemeClr val="tx1"/>
                </a:solidFill>
                <a:effectLst/>
                <a:latin typeface="+mn-lt"/>
                <a:ea typeface="+mn-ea"/>
                <a:cs typeface="+mn-cs"/>
              </a:rPr>
              <a:t>Der Lehrplan 21 sorgt dafür, dass alle Themen am richtigen Ort sind und zur richtigen Zeit behandelt werden. So wird am Ende der Volksschule sichergestellt, dass der Übergang von der Volksschule in die Berufsbildung oder in eine weiterführende Schule auch wirklich gelingt.</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Möglich macht dies der Umstand, dass der Lehrplan 21 ein Werk aus einem Guss ist. Die Inhalte aller Schulfächer sind über alle 11 Jahre miteinander abgestimmt. Die Inhalte der ein­zelnen Schulfächer sind über die verschiedenen Schuljahre hinweg in Beziehung zu einander gesetzt.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Bisher sind in den Kantonen die Lehrpläne für die einzelnen Stufen jeweils unabhän­gig voneinander erarbeitet worden. Da konnte es schon passieren, dass nicht alle Inhalte prä­zise aufeinander abgestimmt waren. Das war nicht nur für die Kinder und Jugendlichen är­gerlich, gab es doch so inhaltliche Brüche in ihrer Schullaufbahn, sondern auch für die Lehrbe­triebe.</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Für Lehrbetriebe vereinfacht die Harmonisierung auch die Rekrutierung von Lernenden für die Berufslehre. Lehrbetriebe sind bei der Rekrutierung und Ausbildung auf Lernende aus verschiedenen Kantonen angewiesen. Dabei werden diese Betriebe mit verschiedenen Schulsystemen, un­terschiedlichen Schulniveaus und abweichenden kantonalen Lehrplänen konfrontiert.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Als Fol­ge davon haben die Unternehmen mit der Zeit begonnen selber die von den Schülerinnen und Schülern erreichten Ziele auf der Volksschule zu messen.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Mit den harmonisierten Bildungs­zielen des Lehrplans 21 können Berufsfachschulen und Betriebe nun neu auf einer gemein­samen Basis aufbauen und so eine effiziente Ausbildung betreiben.  Eine aufwändige Nachhilfe für die Lernenden entfällt und die Zahl der Lehrabbrüche kann reduziert werden, denn diese sind für Jugendliche einschneidend und für die Unternehmen sehr unvorteilhaft. Ebenso kann so die  Zahl der Jugendlichen in Brückenangeboten reduziert werden.</a:t>
            </a:r>
          </a:p>
          <a:p>
            <a:endParaRPr lang="de-CH" b="0"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16</a:t>
            </a:fld>
            <a:endParaRPr lang="de-CH"/>
          </a:p>
        </p:txBody>
      </p:sp>
    </p:spTree>
    <p:extLst>
      <p:ext uri="{BB962C8B-B14F-4D97-AF65-F5344CB8AC3E}">
        <p14:creationId xmlns:p14="http://schemas.microsoft.com/office/powerpoint/2010/main" val="1255658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Alle Schülerinnen und Schüler der Volksschule sind auf eine gezielte Orientierung über die anstehende Berufs- oder Schulwahl angewiesen, damit der nächste Bildungsschritt ihren Eig­nungen und Neigungen entsprechend auch gelingt. Unnötige, teure und frustrierende Irrwege wie Studien-</a:t>
            </a:r>
            <a:r>
              <a:rPr lang="de-CH" sz="1200" kern="1200" baseline="0" dirty="0" smtClean="0">
                <a:solidFill>
                  <a:schemeClr val="tx1"/>
                </a:solidFill>
                <a:effectLst/>
                <a:latin typeface="+mn-lt"/>
                <a:ea typeface="+mn-ea"/>
                <a:cs typeface="+mn-cs"/>
              </a:rPr>
              <a:t> </a:t>
            </a:r>
            <a:r>
              <a:rPr lang="de-CH" sz="1200" kern="1200" dirty="0" smtClean="0">
                <a:solidFill>
                  <a:schemeClr val="tx1"/>
                </a:solidFill>
                <a:effectLst/>
                <a:latin typeface="+mn-lt"/>
                <a:ea typeface="+mn-ea"/>
                <a:cs typeface="+mn-cs"/>
              </a:rPr>
              <a:t>oder Lehrabbrüche müssen minimiert werden. Dazu braucht es eine solide Berufliche Orien­tierung während der Volksschulzeit.</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Bis anhin wird die Berufliche Orientierung in den Kantonen sehr unterschiedlich gehandhabt. In etlichen Kantonen ist sie im Fach Lebenskunde der Primarschule enthalten, andere behandeln die Berufliche Orientierung als eine Aufgabe der Klassenlehrer/innen-Stunde und einige Kantone wiederum sehen ein eigenes Zeitgefäss hierfür vor, das nicht mit anderen Auf­gaben verbunden ist.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In der Regel wird die Berufliche Orientierung (die oft Berufswahl heisst) in den letzten beiden Schuljahren unterrichtet. Damit hat die Berufliche Orientierung in den verschiedenen Kantonen einen unterschiedlichen Stellenwert, zudem sind Zeit, Inhalt und Qualifizierung der Lehrpersonen unterschiedlich.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Mit dem Lehrplan 21 wird der Stellenwert der Beruflichen Orientierung nun nachhaltig verbes­sert. Es steht jetzt ein eigenes, professionell ausgearbeitetes und bestens mit den anderen Inhalten der Schule vernetztes Modul für die Berufliche Orientierung zur Verfügung. Dieses Modul ist bereits ab der Primarschule angedacht. Dort wird an Kompetenzen für die Berufliche Orientierung und an Themen aus der Berufs- und Arbeitswelt im Fachbereich Natur, Mensch, Gesellschaft gearbeitet.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Das ist vor allem in den Kantonen wichtig, wo die Entscheidung für ein Langzeitgymnasium bereits zu diesem Zeitpunkt getroffen wird. </a:t>
            </a:r>
            <a:endParaRPr lang="de-CH"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17</a:t>
            </a:fld>
            <a:endParaRPr lang="de-CH"/>
          </a:p>
        </p:txBody>
      </p:sp>
    </p:spTree>
    <p:extLst>
      <p:ext uri="{BB962C8B-B14F-4D97-AF65-F5344CB8AC3E}">
        <p14:creationId xmlns:p14="http://schemas.microsoft.com/office/powerpoint/2010/main" val="14717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Eine grosse Stärke des Lehrplans 21 ist, dass er aus einem Guss daher kommt.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Alle Fach­inhalte sind auch im Verbund mit allen anderen Inhalten zusammengedacht worden und be­ziehen sich aufeinander. Damit wird sichergestellt, dass über die gesamte Schulzeit hinweg keine Lerninhalte verloren gehen oder völlig bezuglos vermittelt werden. Dieser Umstand kommt nicht nur den Kindern und Jugendlichen zu Gute, die so in den Genuss einer ganzheitlichen Bildung kommen, sondern er stärkt insbesondere auch die naturwissen­schaftlich-technischen Disziplinen. Gerade der Wirtschaft ist es mit Blick auf die künftigen Anforderungen ein grosses Bedürfnis die sogenannten MINT-Fächer (Mathematik, Informatik, Naturwissenschaft, Technik) zu fördern.</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Während Mathematik als Einzelfach die ganze Schulzeit bestehen bleibt, werden aus dem Fach Natur, Mensch, Gesellschaft im 3. Zyklus (Sekundarschule) vier eigene Fachbereiche (u.a. Natur und Technik sowie Wirtschaft, Arbeit, Haushalt). Ebenso kommt das Fach Informa­tik dazu.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Alleine der Fachbereich Natur und Technik besteht aus drei weiteren Einzeldiszipli­nen (Physik, Chemie, Biologie). Damit zeigt sich sehr deutlich wie komplex der naturwissen­schaftlich-technisch Bereich aufgestellt ist und wie nötig ein sorgfältig durchdachter und auf alle Teilbereiche abgestimmter Lehrplan ist.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Gerade dies war bei bisherigen Lehrplänen ein Mangel, der nun mit dem Lehrplan 21 zu Gunsten der MINT-Fächer vollständig behoben ist. Dabei ist es als Chance zu sehen, dass gleichzeitig neue Lehrmittel und Unterrichtsmaterialien erarbeitet werden. Entsprechende Arbeiten sind bei den Lehr­mittelproduzenten bereits im Gange.   </a:t>
            </a:r>
          </a:p>
          <a:p>
            <a:endParaRPr lang="de-CH"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18</a:t>
            </a:fld>
            <a:endParaRPr lang="de-CH"/>
          </a:p>
        </p:txBody>
      </p:sp>
    </p:spTree>
    <p:extLst>
      <p:ext uri="{BB962C8B-B14F-4D97-AF65-F5344CB8AC3E}">
        <p14:creationId xmlns:p14="http://schemas.microsoft.com/office/powerpoint/2010/main" val="2666194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Am 21. Mai 2006 haben die Stimmbürgerinnen und Stimmbürger unseres Landes in der Bun­desverfassung festgelegt, dass </a:t>
            </a:r>
            <a:r>
              <a:rPr lang="de-DE" sz="1200" kern="1200" dirty="0" smtClean="0">
                <a:solidFill>
                  <a:schemeClr val="tx1"/>
                </a:solidFill>
                <a:effectLst/>
                <a:latin typeface="+mn-lt"/>
                <a:ea typeface="+mn-ea"/>
                <a:cs typeface="+mn-cs"/>
              </a:rPr>
              <a:t>u.a. bei den Zielen der Bildungsstufen eine Harmonisierung des Schulwesens zu erfolgen hat. </a:t>
            </a:r>
            <a:r>
              <a:rPr lang="de-CH" sz="1200" kern="1200" dirty="0" smtClean="0">
                <a:solidFill>
                  <a:schemeClr val="tx1"/>
                </a:solidFill>
                <a:effectLst/>
                <a:latin typeface="+mn-lt"/>
                <a:ea typeface="+mn-ea"/>
                <a:cs typeface="+mn-cs"/>
              </a:rPr>
              <a:t>In der Folge davon hat die Schweizerische Erziehungsdi­rektoren-Konferenz am 14. Juni 2007 einstimmig die interkantonale Vereinbarung über die Harmonisierung der obligatorischen Schule (</a:t>
            </a:r>
            <a:r>
              <a:rPr lang="de-CH" sz="1200" kern="1200" dirty="0" err="1" smtClean="0">
                <a:solidFill>
                  <a:schemeClr val="tx1"/>
                </a:solidFill>
                <a:effectLst/>
                <a:latin typeface="+mn-lt"/>
                <a:ea typeface="+mn-ea"/>
                <a:cs typeface="+mn-cs"/>
              </a:rPr>
              <a:t>HarmoS</a:t>
            </a:r>
            <a:r>
              <a:rPr lang="de-CH" sz="1200" kern="1200" dirty="0" smtClean="0">
                <a:solidFill>
                  <a:schemeClr val="tx1"/>
                </a:solidFill>
                <a:effectLst/>
                <a:latin typeface="+mn-lt"/>
                <a:ea typeface="+mn-ea"/>
                <a:cs typeface="+mn-cs"/>
              </a:rPr>
              <a:t>-Konkordat) verabschiedet. Diese ist am 1. August 2009 in Kraft getreten und umfasst zurzeit 15 Kantone (Stand EDK/12.2015). Ein Erfolg dieses Prozesses ist der Lehrplan 21.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Diese Harmonisierung ist eine Chance und keine Gleichmacherei.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Die Kantone erstellen für die Schule Alles zusammen, was sinnvoll und nötig ist. Es macht Sinn, dass alle Deutsch­schweizer Kinder unabhängig vom Schulkanton dasselbe lernen. Dies erhöht die Chancen­gleichheit der Schulabgänger deutlich und vereinfacht die Mobilität von Familien mit schul­pflichtigen Kindern enorm. Auch werden Synergien bei der Erstellung von Lehrmitteln oder bei der Ausbil­dung der Lehrpersonen möglich. Eine interkantonale Zusammenarbeit scheitert nun nicht mehr an den unterschiedlichen Inhalten.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So kann Zeit und Geld gespart werden. Das kommt uns allen zu Gute!</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Wer 21 Lehrpläne betreibt, der muss diese auch 21-mal von Zeit zu Zeit überarbeiten und anpassen. Das bedeutet dann 21 Projekte, 21 Arbeitsgruppen und 21-mal dafür Geld ausge­ben; jeder Kanton betreibt diesen Aufwand um zum Schluss ans gleiche Ziel zu kommen. Es leuchtet ein, dass ein solches Vorgehen eigentlich keinen Sinn macht. Zumal gerade kleinere Kantone benachteiligt sind, die den benötigten Aufwand nur schwerlich leisten können.</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Gerade die Erarbeitung des Lehrplans 21 hat gezeigt, wie aufwändig eine professionelle Her­stellung ist. Die Wissenschaft erarbeitet Grundlagen, Lehrerinnen und Lehrer passen diese an und die breite Öffentlichkeit nimmt anschliessend Stellung dazu. Das braucht Zeit und kostet Geld. Umso wichtiger ist es, dass ein solcher Aufwand nur einmal betrieben werden muss.</a:t>
            </a:r>
          </a:p>
          <a:p>
            <a:r>
              <a:rPr lang="de-CH" sz="1200" kern="1200" dirty="0" smtClean="0">
                <a:solidFill>
                  <a:schemeClr val="tx1"/>
                </a:solidFill>
                <a:effectLst/>
                <a:latin typeface="+mn-lt"/>
                <a:ea typeface="+mn-ea"/>
                <a:cs typeface="+mn-cs"/>
              </a:rPr>
              <a:t/>
            </a:r>
            <a:br>
              <a:rPr lang="de-CH" sz="1200" kern="1200" dirty="0" smtClean="0">
                <a:solidFill>
                  <a:schemeClr val="tx1"/>
                </a:solidFill>
                <a:effectLst/>
                <a:latin typeface="+mn-lt"/>
                <a:ea typeface="+mn-ea"/>
                <a:cs typeface="+mn-cs"/>
              </a:rPr>
            </a:br>
            <a:endParaRPr lang="de-CH"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19</a:t>
            </a:fld>
            <a:endParaRPr lang="de-CH"/>
          </a:p>
        </p:txBody>
      </p:sp>
    </p:spTree>
    <p:extLst>
      <p:ext uri="{BB962C8B-B14F-4D97-AF65-F5344CB8AC3E}">
        <p14:creationId xmlns:p14="http://schemas.microsoft.com/office/powerpoint/2010/main" val="225045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«Nicht</a:t>
            </a:r>
            <a:r>
              <a:rPr lang="de-CH" baseline="0" dirty="0"/>
              <a:t> für die Schule, sondern für das Leben lernen wir.» </a:t>
            </a:r>
          </a:p>
          <a:p>
            <a:endParaRPr lang="de-CH" baseline="0" dirty="0"/>
          </a:p>
          <a:p>
            <a:r>
              <a:rPr lang="de-CH" baseline="0" dirty="0"/>
              <a:t>Diesen Spruch kennen wir alle und er meint, dass die Schule kein Selbstzweck ist, sondern dass deren Sinn ist, die Kinder für das Leben vorzubereiten. </a:t>
            </a:r>
          </a:p>
          <a:p>
            <a:endParaRPr lang="de-CH" baseline="0" dirty="0"/>
          </a:p>
          <a:p>
            <a:r>
              <a:rPr lang="de-CH" baseline="0" dirty="0"/>
              <a:t>Die Verantwortung für die Kinder liegt immer bei deren Eltern. Sie erziehen ihre Kinder und sie haben für deren Schutz und Wohlgedeihen zu sorgen. Die Schule als staatliche Organisation unterstützt sie dabei und nimmt ihnen die Aufgabe der gemeinschaftlichen Bildung ihres Nachwuchses ab. </a:t>
            </a:r>
          </a:p>
          <a:p>
            <a:endParaRPr lang="de-CH" baseline="0" dirty="0"/>
          </a:p>
          <a:p>
            <a:r>
              <a:rPr lang="de-CH" baseline="0" dirty="0"/>
              <a:t>Die Schule wiederum hat in ihrer Bildungsfunktion drei zentrale Aufgaben zu erfüllen.:</a:t>
            </a:r>
          </a:p>
          <a:p>
            <a:endParaRPr lang="de-CH" baseline="0" dirty="0"/>
          </a:p>
          <a:p>
            <a:pPr marL="228600" indent="-228600">
              <a:buAutoNum type="arabicPeriod"/>
            </a:pPr>
            <a:r>
              <a:rPr lang="de-CH" baseline="0" dirty="0"/>
              <a:t>Sie unterstützt das Kind, sich als eigenständige Persönlichkeit zu entwickeln und hilft ihm quasi bei seiner Menschwerdung, dies in Ergänzung zur Erziehungsarbeit der Eltern.</a:t>
            </a:r>
          </a:p>
          <a:p>
            <a:pPr marL="228600" indent="-228600">
              <a:buAutoNum type="arabicPeriod"/>
            </a:pPr>
            <a:r>
              <a:rPr lang="de-CH" baseline="0" dirty="0"/>
              <a:t>Sie erzieht und bildet die Kinder zu einer Gemeinschaftsfähigkeit, so dass diese als Bürgerinnen und Bürger an unserem Staatswesen und seinen Werten teilnehmen können. Dies </a:t>
            </a:r>
            <a:r>
              <a:rPr lang="de-CH" baseline="0" dirty="0" smtClean="0"/>
              <a:t>war </a:t>
            </a:r>
            <a:r>
              <a:rPr lang="de-CH" dirty="0"/>
              <a:t>übrigens der </a:t>
            </a:r>
            <a:r>
              <a:rPr lang="de-CH" baseline="0" dirty="0"/>
              <a:t>Hauptgrund für die obligatorische </a:t>
            </a:r>
            <a:r>
              <a:rPr lang="de-CH" dirty="0"/>
              <a:t>Volksschuleinführung </a:t>
            </a:r>
            <a:r>
              <a:rPr lang="de-CH" baseline="0" dirty="0" smtClean="0"/>
              <a:t>im </a:t>
            </a:r>
            <a:r>
              <a:rPr lang="de-CH" baseline="0" dirty="0"/>
              <a:t>vorletzten Jahrhundert.</a:t>
            </a:r>
          </a:p>
          <a:p>
            <a:pPr marL="228600" indent="-228600">
              <a:buAutoNum type="arabicPeriod"/>
            </a:pPr>
            <a:r>
              <a:rPr lang="de-CH" baseline="0" dirty="0"/>
              <a:t>Sie vermittelt den Kindern das Wissen zur Welt, damit diese später via Berufslehre oder Studium in der Lage sind, ihren Lebensunterhalt bestreiten zu können und die für eine Gesellschaft unerlässliche Wirtschaft aktiv mitgestalten können. </a:t>
            </a:r>
          </a:p>
          <a:p>
            <a:pPr marL="0" indent="0">
              <a:buNone/>
            </a:pPr>
            <a:endParaRPr lang="de-DE" baseline="0" dirty="0"/>
          </a:p>
          <a:p>
            <a:pPr marL="0" indent="0">
              <a:buNone/>
            </a:pPr>
            <a:r>
              <a:rPr lang="de-DE" baseline="0" dirty="0"/>
              <a:t>Es sind dies DIE drei Kernaufgaben der Schule, die immer mal wieder – gerade auch bei den Diskussionen zum Lehrplan 21 – gerne gegeneinander ausgespielt werden, die jedoch untrennbar zusammengehören und die darum nicht mit einem ‚oder‘, sondern nur mit einem UND verbunden werden können. </a:t>
            </a:r>
          </a:p>
          <a:p>
            <a:pPr marL="0" indent="0">
              <a:buNone/>
            </a:pPr>
            <a:endParaRPr lang="de-DE" baseline="0" dirty="0"/>
          </a:p>
          <a:p>
            <a:pPr marL="0" indent="0">
              <a:buNone/>
            </a:pPr>
            <a:r>
              <a:rPr lang="de-DE" baseline="0" dirty="0"/>
              <a:t>So gehören Schule und Leben zusammen. Darum muss die Schule auf der Höhe des Wissens und </a:t>
            </a:r>
            <a:r>
              <a:rPr lang="de-DE" baseline="0" dirty="0" smtClean="0"/>
              <a:t>den </a:t>
            </a:r>
            <a:r>
              <a:rPr lang="de-DE" baseline="0" dirty="0"/>
              <a:t>Anforderungen dieser Welt </a:t>
            </a:r>
            <a:r>
              <a:rPr lang="de-DE" baseline="0" dirty="0" smtClean="0"/>
              <a:t>und </a:t>
            </a:r>
            <a:r>
              <a:rPr lang="de-DE" baseline="0" dirty="0"/>
              <a:t>mit ihr </a:t>
            </a:r>
            <a:r>
              <a:rPr lang="de-DE" baseline="0" dirty="0" smtClean="0"/>
              <a:t>im Gleichtakt </a:t>
            </a:r>
            <a:r>
              <a:rPr lang="de-DE" baseline="0" dirty="0"/>
              <a:t>sein.</a:t>
            </a:r>
          </a:p>
          <a:p>
            <a:pPr marL="0" indent="0">
              <a:buNone/>
            </a:pPr>
            <a:endParaRPr lang="de-DE" baseline="0" dirty="0"/>
          </a:p>
          <a:p>
            <a:pPr marL="0" indent="0">
              <a:buNone/>
            </a:pPr>
            <a:r>
              <a:rPr lang="de-DE" baseline="0" dirty="0"/>
              <a:t>Wie haben sich nun die Schule, unsere Gesellschaft und der technologische Fortschritt entwickelt? Ein kurzer Blick zurück.</a:t>
            </a:r>
            <a:endParaRPr lang="de-CH" baseline="0" dirty="0"/>
          </a:p>
          <a:p>
            <a:pPr marL="228600" indent="-228600">
              <a:buAutoNum type="arabicPeriod"/>
            </a:pPr>
            <a:endParaRPr lang="de-CH" baseline="0"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2</a:t>
            </a:fld>
            <a:endParaRPr lang="de-CH"/>
          </a:p>
        </p:txBody>
      </p:sp>
    </p:spTree>
    <p:extLst>
      <p:ext uri="{BB962C8B-B14F-4D97-AF65-F5344CB8AC3E}">
        <p14:creationId xmlns:p14="http://schemas.microsoft.com/office/powerpoint/2010/main" val="509815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Lehrplan 21 ist zwar</a:t>
            </a:r>
            <a:r>
              <a:rPr lang="de-DE" baseline="0" dirty="0" smtClean="0"/>
              <a:t> </a:t>
            </a:r>
            <a:r>
              <a:rPr lang="de-DE" dirty="0" smtClean="0"/>
              <a:t>ein</a:t>
            </a:r>
            <a:r>
              <a:rPr lang="de-DE" baseline="0" dirty="0" smtClean="0"/>
              <a:t> Produkt der 21 Kantone, die am Erarbeitungs-Projekt mitgemacht haben. </a:t>
            </a:r>
          </a:p>
          <a:p>
            <a:endParaRPr lang="de-DE" sz="1200" kern="1200" baseline="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Um es jedoch ganz banal auf den Punkt zu bringen: Ein Kanton </a:t>
            </a:r>
            <a:r>
              <a:rPr lang="de-CH" sz="1200" i="1" kern="1200" dirty="0" smtClean="0">
                <a:solidFill>
                  <a:schemeClr val="tx1"/>
                </a:solidFill>
                <a:effectLst/>
                <a:latin typeface="+mn-lt"/>
                <a:ea typeface="+mn-ea"/>
                <a:cs typeface="+mn-cs"/>
              </a:rPr>
              <a:t>muss nichts</a:t>
            </a:r>
            <a:r>
              <a:rPr lang="de-CH" sz="1200" kern="1200" dirty="0" smtClean="0">
                <a:solidFill>
                  <a:schemeClr val="tx1"/>
                </a:solidFill>
                <a:effectLst/>
                <a:latin typeface="+mn-lt"/>
                <a:ea typeface="+mn-ea"/>
                <a:cs typeface="+mn-cs"/>
              </a:rPr>
              <a:t> mit der Vorlage ‹Lehrplan 21› machen.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Jeder der 21 Kantone, der am Projekt Lehrplan 21 mitgearbeitet und -finanziert hat, erhält das Recht diesen für die Erstellung eines eigenen kantonalen Lehrplans ganz oder mit eigenen Abänderungen oder Ergänzungen zu übernehmen. Verpflichtet ist er jedoch nicht dazu, es sei denn, der Kanton ist dem Konkordat </a:t>
            </a:r>
            <a:r>
              <a:rPr lang="de-CH" sz="1200" kern="1200" dirty="0" err="1" smtClean="0">
                <a:solidFill>
                  <a:schemeClr val="tx1"/>
                </a:solidFill>
                <a:effectLst/>
                <a:latin typeface="+mn-lt"/>
                <a:ea typeface="+mn-ea"/>
                <a:cs typeface="+mn-cs"/>
              </a:rPr>
              <a:t>HarmoS</a:t>
            </a:r>
            <a:r>
              <a:rPr lang="de-CH" sz="1200" kern="1200" dirty="0" smtClean="0">
                <a:solidFill>
                  <a:schemeClr val="tx1"/>
                </a:solidFill>
                <a:effectLst/>
                <a:latin typeface="+mn-lt"/>
                <a:ea typeface="+mn-ea"/>
                <a:cs typeface="+mn-cs"/>
              </a:rPr>
              <a:t> beigetreten. Dann steht er in der Pflicht Artikel 8, Absatz 1 zu erfüllen. Dieser besagt, dass die Harmonisierung der Lehr­pläne auf sprachregionaler Ebene zu erfolgen hat. </a:t>
            </a:r>
          </a:p>
          <a:p>
            <a:r>
              <a:rPr lang="de-CH" sz="1200" kern="1200" dirty="0" smtClean="0">
                <a:solidFill>
                  <a:schemeClr val="tx1"/>
                </a:solidFill>
                <a:effectLst/>
                <a:latin typeface="+mn-lt"/>
                <a:ea typeface="+mn-ea"/>
                <a:cs typeface="+mn-cs"/>
              </a:rPr>
              <a:t>Trotzdem haben auch alle 11 Nicht-</a:t>
            </a:r>
            <a:r>
              <a:rPr lang="de-CH" sz="1200" kern="1200" dirty="0" err="1" smtClean="0">
                <a:solidFill>
                  <a:schemeClr val="tx1"/>
                </a:solidFill>
                <a:effectLst/>
                <a:latin typeface="+mn-lt"/>
                <a:ea typeface="+mn-ea"/>
                <a:cs typeface="+mn-cs"/>
              </a:rPr>
              <a:t>HarmoS</a:t>
            </a:r>
            <a:r>
              <a:rPr lang="de-CH" sz="1200" kern="1200" dirty="0" smtClean="0">
                <a:solidFill>
                  <a:schemeClr val="tx1"/>
                </a:solidFill>
                <a:effectLst/>
                <a:latin typeface="+mn-lt"/>
                <a:ea typeface="+mn-ea"/>
                <a:cs typeface="+mn-cs"/>
              </a:rPr>
              <a:t> -Kantone am Lehrplan 21-Projekt mitgemacht. </a:t>
            </a:r>
            <a:endParaRPr lang="de-CH" dirty="0" smtClean="0"/>
          </a:p>
          <a:p>
            <a:endParaRPr lang="de-DE" baseline="0" dirty="0" smtClean="0"/>
          </a:p>
          <a:p>
            <a:r>
              <a:rPr lang="de-DE" baseline="0" dirty="0" smtClean="0"/>
              <a:t>Für eine Einführung braucht es in jedem Kanton ein Verfahren durch vorgeschriebene Instanzen, um den Lehrplan 21 rechtsgültig in die Schulzimmer zu bringen.</a:t>
            </a:r>
          </a:p>
          <a:p>
            <a:endParaRPr lang="de-DE" baseline="0" dirty="0" smtClean="0"/>
          </a:p>
          <a:p>
            <a:r>
              <a:rPr lang="de-DE" baseline="0" dirty="0" smtClean="0"/>
              <a:t>Dieses Verfahren ist nicht in jedem Kanton gleich, wohl jedoch vergleichbar.</a:t>
            </a:r>
          </a:p>
          <a:p>
            <a:endParaRPr lang="de-DE" baseline="0" dirty="0" smtClean="0"/>
          </a:p>
        </p:txBody>
      </p:sp>
      <p:sp>
        <p:nvSpPr>
          <p:cNvPr id="4" name="Foliennummernplatzhalter 3"/>
          <p:cNvSpPr>
            <a:spLocks noGrp="1"/>
          </p:cNvSpPr>
          <p:nvPr>
            <p:ph type="sldNum" sz="quarter" idx="10"/>
          </p:nvPr>
        </p:nvSpPr>
        <p:spPr/>
        <p:txBody>
          <a:bodyPr/>
          <a:lstStyle/>
          <a:p>
            <a:fld id="{624D16CE-186C-4884-B3D7-B3D6C3529641}" type="slidenum">
              <a:rPr lang="de-CH" smtClean="0"/>
              <a:pPr/>
              <a:t>20</a:t>
            </a:fld>
            <a:endParaRPr lang="de-CH"/>
          </a:p>
        </p:txBody>
      </p:sp>
    </p:spTree>
    <p:extLst>
      <p:ext uri="{BB962C8B-B14F-4D97-AF65-F5344CB8AC3E}">
        <p14:creationId xmlns:p14="http://schemas.microsoft.com/office/powerpoint/2010/main" val="645718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Entschliesst sich ein Kanton den Lehrplan 21 zu seinem eigenen zu machen, so wird in jedem Kanton ein bewährtes Verfahren in Gang gesetzt. Wichtig ist dabei zu unterscheiden, dass zuerst der Beschluss erfolgt den Lehrplan einzuführen um dann auf der Basis des zwischenzeitlich erarbeiteten kantonalen Lehrplans und den ergänzenden Teil wie </a:t>
            </a:r>
            <a:r>
              <a:rPr lang="de-CH" sz="1200" kern="1200" dirty="0" err="1" smtClean="0">
                <a:solidFill>
                  <a:schemeClr val="tx1"/>
                </a:solidFill>
                <a:effectLst/>
                <a:latin typeface="+mn-lt"/>
                <a:ea typeface="+mn-ea"/>
                <a:cs typeface="+mn-cs"/>
              </a:rPr>
              <a:t>Lektionentafel</a:t>
            </a:r>
            <a:r>
              <a:rPr lang="de-CH" sz="1200" kern="1200" dirty="0" smtClean="0">
                <a:solidFill>
                  <a:schemeClr val="tx1"/>
                </a:solidFill>
                <a:effectLst/>
                <a:latin typeface="+mn-lt"/>
                <a:ea typeface="+mn-ea"/>
                <a:cs typeface="+mn-cs"/>
              </a:rPr>
              <a:t> und Beurteilung später dann abschliessend dieses ganze Paket definitiv zu beschliessen.  </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Es gilt 5 Phasen zu unterscheiden: </a:t>
            </a:r>
            <a:endParaRPr lang="de-CH" sz="1200" kern="1200" dirty="0" smtClean="0">
              <a:solidFill>
                <a:schemeClr val="tx1"/>
              </a:solidFill>
              <a:effectLst/>
              <a:latin typeface="+mn-lt"/>
              <a:ea typeface="+mn-ea"/>
              <a:cs typeface="+mn-cs"/>
            </a:endParaRPr>
          </a:p>
          <a:p>
            <a:endParaRPr lang="de-CH" sz="1200" b="1" kern="1200" dirty="0" smtClean="0">
              <a:solidFill>
                <a:schemeClr val="tx1"/>
              </a:solidFill>
              <a:effectLst/>
              <a:latin typeface="+mn-lt"/>
              <a:ea typeface="+mn-ea"/>
              <a:cs typeface="+mn-cs"/>
            </a:endParaRPr>
          </a:p>
          <a:p>
            <a:r>
              <a:rPr lang="de-CH" sz="1200" b="0" i="1" kern="1200" dirty="0" smtClean="0">
                <a:solidFill>
                  <a:schemeClr val="tx1"/>
                </a:solidFill>
                <a:effectLst/>
                <a:latin typeface="+mn-lt"/>
                <a:ea typeface="+mn-ea"/>
                <a:cs typeface="+mn-cs"/>
              </a:rPr>
              <a:t>Phase 1: Beschluss Einführung Lehrplan 21</a:t>
            </a:r>
          </a:p>
          <a:p>
            <a:r>
              <a:rPr lang="de-CH" sz="1200" b="1" kern="120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Beschliesst das für den Lehrplan zuständige Gremium die Einführung des Lehrplans 21, so verbinden sich damit in aller Regel zwei zu erarbeitende Produkte: </a:t>
            </a:r>
          </a:p>
          <a:p>
            <a:endParaRPr lang="de-CH" sz="1200" kern="1200" dirty="0" smtClean="0">
              <a:solidFill>
                <a:schemeClr val="tx1"/>
              </a:solidFill>
              <a:effectLst/>
              <a:latin typeface="+mn-lt"/>
              <a:ea typeface="+mn-ea"/>
              <a:cs typeface="+mn-cs"/>
            </a:endParaRPr>
          </a:p>
          <a:p>
            <a:pPr lvl="0"/>
            <a:r>
              <a:rPr lang="de-CH" sz="1200" b="0" i="0" u="none" kern="1200" dirty="0" smtClean="0">
                <a:solidFill>
                  <a:schemeClr val="tx1"/>
                </a:solidFill>
                <a:effectLst/>
                <a:latin typeface="+mn-lt"/>
                <a:ea typeface="+mn-ea"/>
                <a:cs typeface="+mn-cs"/>
              </a:rPr>
              <a:t>Kantonaler Lehrplan</a:t>
            </a:r>
            <a:r>
              <a:rPr lang="de-CH" sz="1200" b="0" i="0" u="none" kern="1200" baseline="0" dirty="0" smtClean="0">
                <a:solidFill>
                  <a:schemeClr val="tx1"/>
                </a:solidFill>
                <a:effectLst/>
                <a:latin typeface="+mn-lt"/>
                <a:ea typeface="+mn-ea"/>
                <a:cs typeface="+mn-cs"/>
              </a:rPr>
              <a:t>: </a:t>
            </a:r>
            <a:r>
              <a:rPr lang="de-CH" sz="1200" kern="1200" dirty="0" smtClean="0">
                <a:solidFill>
                  <a:schemeClr val="tx1"/>
                </a:solidFill>
                <a:effectLst/>
                <a:latin typeface="+mn-lt"/>
                <a:ea typeface="+mn-ea"/>
                <a:cs typeface="+mn-cs"/>
              </a:rPr>
              <a:t>Die Anpassung der Vorlage des Lehrplans 21 an die kantonalen Gegebenheiten. Das angepasste Produkt ist dann der neue kantonale Lehrplan mit dem vom Kanton gegebenen Namen.</a:t>
            </a:r>
          </a:p>
          <a:p>
            <a:pPr lvl="0"/>
            <a:endParaRPr lang="de-CH" sz="1200" b="1" kern="1200" dirty="0" smtClean="0">
              <a:solidFill>
                <a:schemeClr val="tx1"/>
              </a:solidFill>
              <a:effectLst/>
              <a:latin typeface="+mn-lt"/>
              <a:ea typeface="+mn-ea"/>
              <a:cs typeface="+mn-cs"/>
            </a:endParaRPr>
          </a:p>
          <a:p>
            <a:pPr lvl="0"/>
            <a:r>
              <a:rPr lang="de-CH" sz="1200" b="0" i="0" kern="1200" dirty="0" smtClean="0">
                <a:solidFill>
                  <a:srgbClr val="0070C0"/>
                </a:solidFill>
                <a:effectLst/>
                <a:latin typeface="+mn-lt"/>
                <a:ea typeface="+mn-ea"/>
                <a:cs typeface="+mn-cs"/>
              </a:rPr>
              <a:t>Vorlage zum kantonalen Lehrplan:</a:t>
            </a:r>
            <a:r>
              <a:rPr lang="de-CH" sz="1200" b="0" i="0" kern="1200" baseline="0" dirty="0" smtClean="0">
                <a:solidFill>
                  <a:srgbClr val="0070C0"/>
                </a:solidFill>
                <a:effectLst/>
                <a:latin typeface="+mn-lt"/>
                <a:ea typeface="+mn-ea"/>
                <a:cs typeface="+mn-cs"/>
              </a:rPr>
              <a:t> </a:t>
            </a:r>
            <a:r>
              <a:rPr lang="de-CH" sz="1200" kern="1200" dirty="0" smtClean="0">
                <a:solidFill>
                  <a:schemeClr val="tx1"/>
                </a:solidFill>
                <a:effectLst/>
                <a:latin typeface="+mn-lt"/>
                <a:ea typeface="+mn-ea"/>
                <a:cs typeface="+mn-cs"/>
              </a:rPr>
              <a:t>Damit verbunden ist die Erarbeitung einer ent­sprechenden Beschlussvorlage. In dieser ist beschrieben, ob und wie zukünftig die neue </a:t>
            </a:r>
            <a:r>
              <a:rPr lang="de-CH" sz="1200" kern="1200" dirty="0" err="1" smtClean="0">
                <a:solidFill>
                  <a:schemeClr val="tx1"/>
                </a:solidFill>
                <a:effectLst/>
                <a:latin typeface="+mn-lt"/>
                <a:ea typeface="+mn-ea"/>
                <a:cs typeface="+mn-cs"/>
              </a:rPr>
              <a:t>Lek­tionentafel</a:t>
            </a:r>
            <a:r>
              <a:rPr lang="de-CH" sz="1200" kern="1200" dirty="0" smtClean="0">
                <a:solidFill>
                  <a:schemeClr val="tx1"/>
                </a:solidFill>
                <a:effectLst/>
                <a:latin typeface="+mn-lt"/>
                <a:ea typeface="+mn-ea"/>
                <a:cs typeface="+mn-cs"/>
              </a:rPr>
              <a:t>, die Beurteilungen, die Lehrmittel, die Weiterbildungen der Lehrerinnen und Lehrer u.a.m. in den entsprechenden Erlassen angepasst oder neu geregelt werden.</a:t>
            </a:r>
          </a:p>
          <a:p>
            <a:pPr lvl="0"/>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Auch wenn es wichtig ist, die kantonalen Gegebenheiten passend zu berücksichtigen, so sollte die Umsetzung möglichst nahe am Lehrplan 21 bleiben um die beabsich­tigte Harmonisierung nicht zu verwässern. Die Umsetzungen in den Kantonen, die bereits einen kantonalen Lehrplan zusammen mit den entsprechenden Anpassungen beschlossen haben, zeigen erfreulicherweise, dass dieser Vorsatz gut eingehalten werden kann.</a:t>
            </a:r>
          </a:p>
          <a:p>
            <a:r>
              <a:rPr lang="de-CH" sz="1200" b="1" kern="120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r>
              <a:rPr lang="de-CH" sz="1200" b="0" i="1" kern="1200" dirty="0" smtClean="0">
                <a:solidFill>
                  <a:schemeClr val="tx1"/>
                </a:solidFill>
                <a:effectLst/>
                <a:latin typeface="+mn-lt"/>
                <a:ea typeface="+mn-ea"/>
                <a:cs typeface="+mn-cs"/>
              </a:rPr>
              <a:t>Phase 2: Erarbeitung des kantonalen Lehrplans und der entsprechenden Vorlage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Hat ein Kanton beschlossen den Lehrplan 21 bei sich einzuführen, so wird er in aller Regel eine Projektorganisation (oft in der Verantwortung des Volksschulamtes) dazu aufgebaut, in der auch schulnahe Verbände und Institutionen mitarbeiten werden.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Ein Lehrplan sowie die damit verbundenen Themen wie Lehrmittel, Stundentafel, Leistungsbeurteilung sind in einem Kanton in der Regel auf der Ebene der Umsetzung angesiedelt. Jedoch ist dies im Detail in jedem Kanton etwas anders geregelt, auch weichen die Begriffe für eine Thematik voneinander ab. Dazu hat ein Lehrplan auch Auswirkungen auf die Aus- und Weiterbildung der Lehrpersonen, die von den Pädagogischen Hochschulen betrieben wird.</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Grundsätzlich kann jeder Kanton in der Vorlage des Lehrplans 21 alles ergänzen oder alles streichen, er ist da völlig frei, allerdings gilt es das Harmonisierungsziel im Auge zu behalten. Die folgenden vierzehn Kantone haben ihren Lehrplan basierend auf dem Lehrplan 21 bereits erarbeitet, beschlossen und veröffentlicht. Es sind dies die Kantone Appenzell-Ausserrhoden, Basel-Landschaft, Basel-Stadt, Bern, Glarus, Graubünden, Luzern, Nidwalden, Obwalden, Schaffhausen, Schwyz, Solothurn, Sankt-Gallen und Uri. (Stand Dezember 2016)</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nächsten drei Phasen werden</a:t>
            </a:r>
            <a:r>
              <a:rPr lang="de-DE" sz="1200" kern="1200" baseline="0" dirty="0" smtClean="0">
                <a:solidFill>
                  <a:schemeClr val="tx1"/>
                </a:solidFill>
                <a:effectLst/>
                <a:latin typeface="+mn-lt"/>
                <a:ea typeface="+mn-ea"/>
                <a:cs typeface="+mn-cs"/>
              </a:rPr>
              <a:t> mit den folgenden Folien etwas genauer beleuchtet. Dazu hier nur soviel: </a:t>
            </a:r>
            <a:endParaRPr lang="de-CH" sz="1200" kern="1200" dirty="0" smtClean="0">
              <a:solidFill>
                <a:schemeClr val="tx1"/>
              </a:solidFill>
              <a:effectLst/>
              <a:latin typeface="+mn-lt"/>
              <a:ea typeface="+mn-ea"/>
              <a:cs typeface="+mn-cs"/>
            </a:endParaRPr>
          </a:p>
          <a:p>
            <a:r>
              <a:rPr lang="de-CH" sz="1200" b="1" kern="120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r>
              <a:rPr lang="de-CH" sz="1200" b="0" i="1" kern="1200" dirty="0" smtClean="0">
                <a:solidFill>
                  <a:schemeClr val="tx1"/>
                </a:solidFill>
                <a:effectLst/>
                <a:latin typeface="+mn-lt"/>
                <a:ea typeface="+mn-ea"/>
                <a:cs typeface="+mn-cs"/>
              </a:rPr>
              <a:t>Phase 3: Öffentliche Diskussion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In jedem Kanton ist eine öffentliche Diskussion vorgesehen.</a:t>
            </a:r>
          </a:p>
          <a:p>
            <a:endParaRPr lang="de-CH" sz="1200" kern="1200" dirty="0" smtClean="0">
              <a:solidFill>
                <a:schemeClr val="tx1"/>
              </a:solidFill>
              <a:effectLst/>
              <a:latin typeface="+mn-lt"/>
              <a:ea typeface="+mn-ea"/>
              <a:cs typeface="+mn-cs"/>
            </a:endParaRPr>
          </a:p>
          <a:p>
            <a:r>
              <a:rPr lang="de-CH" sz="1200" b="0" i="1" kern="1200" dirty="0" smtClean="0">
                <a:solidFill>
                  <a:schemeClr val="tx1"/>
                </a:solidFill>
                <a:effectLst/>
                <a:latin typeface="+mn-lt"/>
                <a:ea typeface="+mn-ea"/>
                <a:cs typeface="+mn-cs"/>
              </a:rPr>
              <a:t>Phase 4: Beschluss zum kantonalen Lehrplan und Vorlage </a:t>
            </a:r>
          </a:p>
          <a:p>
            <a:r>
              <a:rPr lang="de-CH"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Entweder der Regierungsrat eines Kantons oder</a:t>
            </a:r>
            <a:r>
              <a:rPr lang="de-CH" sz="1200" kern="1200" baseline="0" dirty="0" smtClean="0">
                <a:solidFill>
                  <a:schemeClr val="tx1"/>
                </a:solidFill>
                <a:effectLst/>
                <a:latin typeface="+mn-lt"/>
                <a:ea typeface="+mn-ea"/>
                <a:cs typeface="+mn-cs"/>
              </a:rPr>
              <a:t> d</a:t>
            </a:r>
            <a:r>
              <a:rPr lang="de-CH" sz="1200" kern="1200" dirty="0" smtClean="0">
                <a:solidFill>
                  <a:schemeClr val="tx1"/>
                </a:solidFill>
                <a:effectLst/>
                <a:latin typeface="+mn-lt"/>
                <a:ea typeface="+mn-ea"/>
                <a:cs typeface="+mn-cs"/>
              </a:rPr>
              <a:t>er </a:t>
            </a:r>
            <a:r>
              <a:rPr lang="de-CH" sz="1200" kern="1200" dirty="0" err="1" smtClean="0">
                <a:solidFill>
                  <a:schemeClr val="tx1"/>
                </a:solidFill>
                <a:effectLst/>
                <a:latin typeface="+mn-lt"/>
                <a:ea typeface="+mn-ea"/>
                <a:cs typeface="+mn-cs"/>
              </a:rPr>
              <a:t>Erzieh­ungs</a:t>
            </a:r>
            <a:r>
              <a:rPr lang="de-CH" sz="1200" kern="1200" dirty="0" smtClean="0">
                <a:solidFill>
                  <a:schemeClr val="tx1"/>
                </a:solidFill>
                <a:effectLst/>
                <a:latin typeface="+mn-lt"/>
                <a:ea typeface="+mn-ea"/>
                <a:cs typeface="+mn-cs"/>
              </a:rPr>
              <a:t>- bzw. Bildungsrat entscheidet über die Einführung Lehrplans 21. </a:t>
            </a:r>
          </a:p>
          <a:p>
            <a:endParaRPr lang="de-CH" sz="1200" b="0" i="1" kern="1200" dirty="0" smtClean="0">
              <a:solidFill>
                <a:schemeClr val="tx1"/>
              </a:solidFill>
              <a:effectLst/>
              <a:latin typeface="+mn-lt"/>
              <a:ea typeface="+mn-ea"/>
              <a:cs typeface="+mn-cs"/>
            </a:endParaRPr>
          </a:p>
          <a:p>
            <a:r>
              <a:rPr lang="de-CH" sz="1200" b="0" i="1" kern="1200" dirty="0" smtClean="0">
                <a:solidFill>
                  <a:schemeClr val="tx1"/>
                </a:solidFill>
                <a:effectLst/>
                <a:latin typeface="+mn-lt"/>
                <a:ea typeface="+mn-ea"/>
                <a:cs typeface="+mn-cs"/>
              </a:rPr>
              <a:t>Phase 5: Einführung in der Schule und Alltag im Schulzimmer</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Entscheidend ist der Erfolg des Lehrplans 21</a:t>
            </a:r>
            <a:r>
              <a:rPr lang="de-CH" sz="1200" kern="1200" baseline="0" dirty="0" smtClean="0">
                <a:solidFill>
                  <a:schemeClr val="tx1"/>
                </a:solidFill>
                <a:effectLst/>
                <a:latin typeface="+mn-lt"/>
                <a:ea typeface="+mn-ea"/>
                <a:cs typeface="+mn-cs"/>
              </a:rPr>
              <a:t> im Schulzimmer.</a:t>
            </a:r>
            <a:endParaRPr lang="de-CH" sz="12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21</a:t>
            </a:fld>
            <a:endParaRPr lang="de-CH"/>
          </a:p>
        </p:txBody>
      </p:sp>
    </p:spTree>
    <p:extLst>
      <p:ext uri="{BB962C8B-B14F-4D97-AF65-F5344CB8AC3E}">
        <p14:creationId xmlns:p14="http://schemas.microsoft.com/office/powerpoint/2010/main" val="3807171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1" kern="1200" dirty="0" smtClean="0">
                <a:solidFill>
                  <a:schemeClr val="tx1"/>
                </a:solidFill>
                <a:effectLst/>
                <a:latin typeface="+mn-lt"/>
                <a:ea typeface="+mn-ea"/>
                <a:cs typeface="+mn-cs"/>
              </a:rPr>
              <a:t>Phase 3: Öffentliche Diskussion </a:t>
            </a:r>
          </a:p>
          <a:p>
            <a:r>
              <a:rPr lang="de-CH" sz="1200" kern="1200" dirty="0" smtClean="0">
                <a:solidFill>
                  <a:schemeClr val="tx1"/>
                </a:solidFill>
                <a:effectLst/>
                <a:latin typeface="+mn-lt"/>
                <a:ea typeface="+mn-ea"/>
                <a:cs typeface="+mn-cs"/>
              </a:rPr>
              <a:t> </a:t>
            </a:r>
          </a:p>
          <a:p>
            <a:r>
              <a:rPr lang="de-DE" dirty="0" smtClean="0"/>
              <a:t>Ein Vorwurf der Gegnerschaft ist,</a:t>
            </a:r>
            <a:r>
              <a:rPr lang="de-DE" baseline="0" dirty="0" smtClean="0"/>
              <a:t> dass man die Öffentlichkeit bei der Einführung des Lehrplans 21 </a:t>
            </a:r>
            <a:r>
              <a:rPr lang="de-DE" baseline="0" dirty="0" err="1" smtClean="0"/>
              <a:t>Aussen</a:t>
            </a:r>
            <a:r>
              <a:rPr lang="de-DE" baseline="0" dirty="0" smtClean="0"/>
              <a:t> vor gelassen hat. </a:t>
            </a:r>
          </a:p>
          <a:p>
            <a:endParaRPr lang="de-DE" baseline="0" dirty="0" smtClean="0"/>
          </a:p>
          <a:p>
            <a:r>
              <a:rPr lang="de-DE" baseline="0" dirty="0" smtClean="0"/>
              <a:t>Das stimmt so nicht: </a:t>
            </a:r>
          </a:p>
          <a:p>
            <a:r>
              <a:rPr lang="de-DE" baseline="0" dirty="0" smtClean="0"/>
              <a:t/>
            </a:r>
            <a:br>
              <a:rPr lang="de-DE" baseline="0" dirty="0" smtClean="0"/>
            </a:br>
            <a:r>
              <a:rPr lang="de-DE" baseline="0" dirty="0" smtClean="0"/>
              <a:t>Die Öffentlichkeit wurde bei der Erarbeitung des Lehrplans 21 einbezogen und die Öffentlichkeit wird in jedem Kanton im Vernehmlassungsverfahren zum Lehrplan 21 einbezogen.  </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Die öffentliche Diskussion verläuft in den einzelnen Kantonen unterschiedlich. In </a:t>
            </a:r>
            <a:r>
              <a:rPr lang="de-CH" sz="1200" kern="1200" dirty="0" err="1" smtClean="0">
                <a:solidFill>
                  <a:schemeClr val="tx1"/>
                </a:solidFill>
                <a:effectLst/>
                <a:latin typeface="+mn-lt"/>
                <a:ea typeface="+mn-ea"/>
                <a:cs typeface="+mn-cs"/>
              </a:rPr>
              <a:t>Vernehmlassungsverfahren</a:t>
            </a:r>
            <a:r>
              <a:rPr lang="de-CH" sz="1200" kern="1200" dirty="0" smtClean="0">
                <a:solidFill>
                  <a:schemeClr val="tx1"/>
                </a:solidFill>
                <a:effectLst/>
                <a:latin typeface="+mn-lt"/>
                <a:ea typeface="+mn-ea"/>
                <a:cs typeface="+mn-cs"/>
              </a:rPr>
              <a:t> werden Stellungnahmen der Partner des Schulfeldes, der Politik sowie weiterer Organisationen eingeholt. Ziel ist es jeweils im Nachgang zur öffent­lichen Diskussion abschliessend eine mehrheitsfähige Vorlage zu erstellen. </a:t>
            </a:r>
          </a:p>
          <a:p>
            <a:endParaRPr lang="de-CH"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22</a:t>
            </a:fld>
            <a:endParaRPr lang="de-CH"/>
          </a:p>
        </p:txBody>
      </p:sp>
    </p:spTree>
    <p:extLst>
      <p:ext uri="{BB962C8B-B14F-4D97-AF65-F5344CB8AC3E}">
        <p14:creationId xmlns:p14="http://schemas.microsoft.com/office/powerpoint/2010/main" val="1660086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1" kern="1200" dirty="0" smtClean="0">
                <a:solidFill>
                  <a:schemeClr val="tx1"/>
                </a:solidFill>
                <a:effectLst/>
                <a:latin typeface="+mn-lt"/>
                <a:ea typeface="+mn-ea"/>
                <a:cs typeface="+mn-cs"/>
              </a:rPr>
              <a:t>Phase 4: Beschluss zum kantonalen Lehrplan und Vorlage </a:t>
            </a:r>
          </a:p>
          <a:p>
            <a:r>
              <a:rPr lang="de-CH"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Gerade diese Phase ist durch die Gegnerschaft des Lehrplans 21 zuneh­mend in den Fokus der politischen Auseinandersetzung geraten. Ziel ist es durch eine Ver­schiebung der Entscheidungskompetenz hin zum Kantonsparlament oder zum Volk eine Ver­hinderung des Lehrplans 21 zu erreichen. In</a:t>
            </a:r>
            <a:r>
              <a:rPr lang="de-CH" sz="1200" kern="1200" baseline="0" dirty="0" smtClean="0">
                <a:solidFill>
                  <a:schemeClr val="tx1"/>
                </a:solidFill>
                <a:effectLst/>
                <a:latin typeface="+mn-lt"/>
                <a:ea typeface="+mn-ea"/>
                <a:cs typeface="+mn-cs"/>
              </a:rPr>
              <a:t> den</a:t>
            </a:r>
            <a:r>
              <a:rPr lang="de-CH" sz="1200" kern="1200" dirty="0" smtClean="0">
                <a:solidFill>
                  <a:schemeClr val="tx1"/>
                </a:solidFill>
                <a:effectLst/>
                <a:latin typeface="+mn-lt"/>
                <a:ea typeface="+mn-ea"/>
                <a:cs typeface="+mn-cs"/>
              </a:rPr>
              <a:t> Kantonen Basel-Landschaft, Appenzell </a:t>
            </a:r>
            <a:r>
              <a:rPr lang="de-CH" sz="1200" kern="1200" dirty="0" err="1" smtClean="0">
                <a:solidFill>
                  <a:schemeClr val="tx1"/>
                </a:solidFill>
                <a:effectLst/>
                <a:latin typeface="+mn-lt"/>
                <a:ea typeface="+mn-ea"/>
                <a:cs typeface="+mn-cs"/>
              </a:rPr>
              <a:t>Inerrhoden</a:t>
            </a:r>
            <a:r>
              <a:rPr lang="de-CH" sz="1200" kern="1200" dirty="0" smtClean="0">
                <a:solidFill>
                  <a:schemeClr val="tx1"/>
                </a:solidFill>
                <a:effectLst/>
                <a:latin typeface="+mn-lt"/>
                <a:ea typeface="+mn-ea"/>
                <a:cs typeface="+mn-cs"/>
              </a:rPr>
              <a:t>, St. Gallen,</a:t>
            </a:r>
            <a:r>
              <a:rPr lang="de-CH" sz="1200" kern="1200" baseline="0" dirty="0" smtClean="0">
                <a:solidFill>
                  <a:schemeClr val="tx1"/>
                </a:solidFill>
                <a:effectLst/>
                <a:latin typeface="+mn-lt"/>
                <a:ea typeface="+mn-ea"/>
                <a:cs typeface="+mn-cs"/>
              </a:rPr>
              <a:t> </a:t>
            </a:r>
            <a:r>
              <a:rPr lang="de-CH" sz="1200" kern="1200" dirty="0" smtClean="0">
                <a:solidFill>
                  <a:schemeClr val="tx1"/>
                </a:solidFill>
                <a:effectLst/>
                <a:latin typeface="+mn-lt"/>
                <a:ea typeface="+mn-ea"/>
                <a:cs typeface="+mn-cs"/>
              </a:rPr>
              <a:t>Schaffhausen und</a:t>
            </a:r>
            <a:r>
              <a:rPr lang="de-CH" sz="1200" kern="1200" baseline="0" dirty="0" smtClean="0">
                <a:solidFill>
                  <a:schemeClr val="tx1"/>
                </a:solidFill>
                <a:effectLst/>
                <a:latin typeface="+mn-lt"/>
                <a:ea typeface="+mn-ea"/>
                <a:cs typeface="+mn-cs"/>
              </a:rPr>
              <a:t> Thurgau </a:t>
            </a:r>
            <a:r>
              <a:rPr lang="de-CH" sz="1200" kern="1200" dirty="0" smtClean="0">
                <a:solidFill>
                  <a:schemeClr val="tx1"/>
                </a:solidFill>
                <a:effectLst/>
                <a:latin typeface="+mn-lt"/>
                <a:ea typeface="+mn-ea"/>
                <a:cs typeface="+mn-cs"/>
              </a:rPr>
              <a:t>wurden entspre­chende Initiativen bereits abgelehnt. In Kantonen wie beispielsweise Aargau, Bern, Graubünden, Luzern, und Zürich stehen solche Entscheide jedoch noch an. (Stand Dez.</a:t>
            </a:r>
            <a:r>
              <a:rPr lang="de-CH" sz="1200" kern="1200" baseline="0" dirty="0" smtClean="0">
                <a:solidFill>
                  <a:schemeClr val="tx1"/>
                </a:solidFill>
                <a:effectLst/>
                <a:latin typeface="+mn-lt"/>
                <a:ea typeface="+mn-ea"/>
                <a:cs typeface="+mn-cs"/>
              </a:rPr>
              <a:t> 2016)</a:t>
            </a:r>
            <a:endParaRPr lang="de-CH" sz="1200" kern="1200" dirty="0" smtClean="0">
              <a:solidFill>
                <a:schemeClr val="tx1"/>
              </a:solidFill>
              <a:effectLst/>
              <a:latin typeface="+mn-lt"/>
              <a:ea typeface="+mn-ea"/>
              <a:cs typeface="+mn-cs"/>
            </a:endParaRP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Aktuell entscheidet in 14 Kantonen die Exekutive (Regierungsrat) und in sieben der </a:t>
            </a:r>
            <a:r>
              <a:rPr lang="de-CH" sz="1200" kern="1200" dirty="0" err="1" smtClean="0">
                <a:solidFill>
                  <a:schemeClr val="tx1"/>
                </a:solidFill>
                <a:effectLst/>
                <a:latin typeface="+mn-lt"/>
                <a:ea typeface="+mn-ea"/>
                <a:cs typeface="+mn-cs"/>
              </a:rPr>
              <a:t>Erzieh­ungs</a:t>
            </a:r>
            <a:r>
              <a:rPr lang="de-CH" sz="1200" kern="1200" dirty="0" smtClean="0">
                <a:solidFill>
                  <a:schemeClr val="tx1"/>
                </a:solidFill>
                <a:effectLst/>
                <a:latin typeface="+mn-lt"/>
                <a:ea typeface="+mn-ea"/>
                <a:cs typeface="+mn-cs"/>
              </a:rPr>
              <a:t>- bzw. Bildungsrat als kantonale Vollzugsbehörde über die Einführung von Lehrplänen. Diese sind keine Gesetze, dienen jedoch wie Verordnungen der Umsetzung der kantonalen Volksschulgesetze.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Diese Forderung steht allerdings im politischen Ablauf quer in der Landschaft, beschliesst doch das Volk – wenn es gefragt wird – über Gesetze. Der Lehrplan ist jedoch eine Umsetzung und wird darum korrekterweise auch von dem entsprechenden Organ (Regierungsrat oder Erziehungs- bzw. Bildungsrat) beschlossen. Es ist sehr fragwürdig, wenn versucht wird einen sinnvollen und politisch korrekten Ablauf durcheinander zu bringen, bloss weil man im Moment im anderen Gremium die gewünschte Mehrheit zu sehen glaubt. </a:t>
            </a:r>
          </a:p>
          <a:p>
            <a:endParaRPr lang="de-CH"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23</a:t>
            </a:fld>
            <a:endParaRPr lang="de-CH"/>
          </a:p>
        </p:txBody>
      </p:sp>
    </p:spTree>
    <p:extLst>
      <p:ext uri="{BB962C8B-B14F-4D97-AF65-F5344CB8AC3E}">
        <p14:creationId xmlns:p14="http://schemas.microsoft.com/office/powerpoint/2010/main" val="1767173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1" kern="1200" dirty="0" smtClean="0">
                <a:solidFill>
                  <a:schemeClr val="tx1"/>
                </a:solidFill>
                <a:effectLst/>
                <a:latin typeface="+mn-lt"/>
                <a:ea typeface="+mn-ea"/>
                <a:cs typeface="+mn-cs"/>
              </a:rPr>
              <a:t>Phase 5: Einführung in der Schule und Alltag im Schulzimmer</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Veränderungen brauchen ihre Zeit. Bis ein Lehrplan effektiv eingeführt ist, vergehen Jahre. Alle Weiterbildungen der Lehrpersonen wollen abge­schlossen und alle Lehrmittel müssen angepasst sein. Es braucht im Schulalltag mehr als ein Schuljahr bis alle Feinheiten, die ein neuer Lehrplan bietet, auch wirklich im Unterricht aufge­nommen worden sind. Die Erfahrungen der Schulpraxis und die Erkenntnisse der Wissen­schaft bilden dann die Grundlage für Anpassungen in den folgenden Jahren. </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Entscheidend</a:t>
            </a:r>
            <a:r>
              <a:rPr lang="de-DE" sz="1200" kern="1200" baseline="0" dirty="0" smtClean="0">
                <a:solidFill>
                  <a:schemeClr val="tx1"/>
                </a:solidFill>
                <a:effectLst/>
                <a:latin typeface="+mn-lt"/>
                <a:ea typeface="+mn-ea"/>
                <a:cs typeface="+mn-cs"/>
              </a:rPr>
              <a:t> über den Erfolg des Lehrplans 21 ist alleine seine Wirkung im Schulzimmer.</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 </a:t>
            </a:r>
          </a:p>
          <a:p>
            <a:endParaRPr lang="de-CH"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24</a:t>
            </a:fld>
            <a:endParaRPr lang="de-CH"/>
          </a:p>
        </p:txBody>
      </p:sp>
    </p:spTree>
    <p:extLst>
      <p:ext uri="{BB962C8B-B14F-4D97-AF65-F5344CB8AC3E}">
        <p14:creationId xmlns:p14="http://schemas.microsoft.com/office/powerpoint/2010/main" val="1670850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624D16CE-186C-4884-B3D7-B3D6C3529641}" type="slidenum">
              <a:rPr lang="de-CH" smtClean="0"/>
              <a:pPr/>
              <a:t>25</a:t>
            </a:fld>
            <a:endParaRPr lang="de-CH"/>
          </a:p>
        </p:txBody>
      </p:sp>
    </p:spTree>
    <p:extLst>
      <p:ext uri="{BB962C8B-B14F-4D97-AF65-F5344CB8AC3E}">
        <p14:creationId xmlns:p14="http://schemas.microsoft.com/office/powerpoint/2010/main" val="1479264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1" kern="1200" dirty="0" smtClean="0">
                <a:solidFill>
                  <a:schemeClr val="tx1"/>
                </a:solidFill>
                <a:effectLst/>
                <a:latin typeface="+mn-lt"/>
                <a:ea typeface="+mn-ea"/>
                <a:cs typeface="+mn-cs"/>
              </a:rPr>
              <a:t>Wenig fundierte Kritik und ein diffuses Unbehagen führen zu einer undifferenzierten Diskussion</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Insgesamt ist die am Lehrplan 21 geäusserte Kritik schwer fassbar, wenig fundiert und ergibt in der Sache keinen roten Faden.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Das kommt wohl einerseits daher, dass die Gruppe der Kritiker zwar sehr laut, jedoch ebenso heterogen ist. Ursprünglich kam diese aus der kon­servativen Ecke, im Laufe der Diskussion haben sich dann auch einzelne Exponenten des linken Spektrums ablehnend geäussert. Zusammen mit ein paar kritischen Stimmen aus der Wissenschaft ergibt dies eine wenig fassbare Allianz. Andererseits muss festgestellt werden, dass in der Sache Kraut und Rüben vermischt werden. Etliche Kritik wie etwa diejenige zum Unterricht oder zur </a:t>
            </a:r>
            <a:r>
              <a:rPr lang="de-CH" sz="1200" kern="1200" dirty="0" err="1" smtClean="0">
                <a:solidFill>
                  <a:schemeClr val="tx1"/>
                </a:solidFill>
                <a:effectLst/>
                <a:latin typeface="+mn-lt"/>
                <a:ea typeface="+mn-ea"/>
                <a:cs typeface="+mn-cs"/>
              </a:rPr>
              <a:t>Lektionentafel</a:t>
            </a:r>
            <a:r>
              <a:rPr lang="de-CH" sz="1200" kern="1200" dirty="0" smtClean="0">
                <a:solidFill>
                  <a:schemeClr val="tx1"/>
                </a:solidFill>
                <a:effectLst/>
                <a:latin typeface="+mn-lt"/>
                <a:ea typeface="+mn-ea"/>
                <a:cs typeface="+mn-cs"/>
              </a:rPr>
              <a:t> haben gar nichts mit dem Lehrplan 21 zu tun. Da sammelt sich wohl einfach genereller Unmut zu den Veränderungen in der Schule. Solcher Unmut ist in einzelnen Kantonen durch gescheiterte frühere Reformbemühungen begründet.</a:t>
            </a:r>
          </a:p>
          <a:p>
            <a:endParaRPr lang="de-CH" sz="1200" kern="1200" dirty="0" smtClean="0">
              <a:solidFill>
                <a:schemeClr val="tx1"/>
              </a:solidFill>
              <a:effectLst/>
              <a:latin typeface="+mn-lt"/>
              <a:ea typeface="+mn-ea"/>
              <a:cs typeface="+mn-cs"/>
            </a:endParaRPr>
          </a:p>
          <a:p>
            <a:r>
              <a:rPr lang="de-CH" sz="1200" b="0" i="1" kern="1200" dirty="0" smtClean="0">
                <a:solidFill>
                  <a:schemeClr val="tx1"/>
                </a:solidFill>
                <a:effectLst/>
                <a:latin typeface="+mn-lt"/>
                <a:ea typeface="+mn-ea"/>
                <a:cs typeface="+mn-cs"/>
              </a:rPr>
              <a:t>Ohne Inhalte keine Kompetenzen </a:t>
            </a:r>
          </a:p>
          <a:p>
            <a:endParaRPr lang="de-CH" sz="1200" b="0" i="1"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Eine häufige Unterstellung ist, dass mit dem Lehrplan 21 und seiner Kompetenzorientierung die Inhalte verloren gehen. Das stimmt natürlich nicht, die Inhalte gehören zu den Kompetenzen, sie sind quasi der Gegenstand des Könnens, ohne sie geht es gar nicht.</a:t>
            </a:r>
          </a:p>
          <a:p>
            <a:endParaRPr lang="de-CH" sz="1200" kern="1200" dirty="0" smtClean="0">
              <a:solidFill>
                <a:schemeClr val="tx1"/>
              </a:solidFill>
              <a:effectLst/>
              <a:latin typeface="+mn-lt"/>
              <a:ea typeface="+mn-ea"/>
              <a:cs typeface="+mn-cs"/>
            </a:endParaRPr>
          </a:p>
          <a:p>
            <a:r>
              <a:rPr lang="de-CH" sz="1200" b="0" i="1" kern="1200" dirty="0" smtClean="0">
                <a:solidFill>
                  <a:schemeClr val="tx1"/>
                </a:solidFill>
                <a:effectLst/>
                <a:latin typeface="+mn-lt"/>
                <a:ea typeface="+mn-ea"/>
                <a:cs typeface="+mn-cs"/>
              </a:rPr>
              <a:t>Ein Lehrer bleibt ein Lehrer</a:t>
            </a:r>
          </a:p>
          <a:p>
            <a:endParaRPr lang="de-CH" sz="1200" b="0" i="1"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Oder die Lehrerin und der Lehrerin mutierten zum Coach eines selbstgesteuerten Unterrichts. Auch das ist falsch, denn die Lehrerinnen und Lehrer behalten mit dem Lehrplan 21 weiterhin ihre hohe Autonomie. Sie entscheiden weiterhin selber, wie sie ihren Unterricht gestalten und die Lernziele erreichen wollen. Die Vorwürfe hierzu basieren auf einer falschen Interpretation des Begriffs «Lernumgebung» im Lehrplan 21.</a:t>
            </a:r>
          </a:p>
          <a:p>
            <a:endParaRPr lang="de-CH" sz="1200" kern="1200" dirty="0" smtClean="0">
              <a:solidFill>
                <a:schemeClr val="tx1"/>
              </a:solidFill>
              <a:effectLst/>
              <a:latin typeface="+mn-lt"/>
              <a:ea typeface="+mn-ea"/>
              <a:cs typeface="+mn-cs"/>
            </a:endParaRPr>
          </a:p>
          <a:p>
            <a:r>
              <a:rPr lang="de-CH" sz="1200" b="0" i="1" kern="1200" dirty="0" smtClean="0">
                <a:solidFill>
                  <a:schemeClr val="tx1"/>
                </a:solidFill>
                <a:effectLst/>
                <a:latin typeface="+mn-lt"/>
                <a:ea typeface="+mn-ea"/>
                <a:cs typeface="+mn-cs"/>
              </a:rPr>
              <a:t>Ein Lehrplan muss vollständig sein</a:t>
            </a:r>
          </a:p>
          <a:p>
            <a:endParaRPr lang="de-CH" sz="1200" b="0" i="1"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Auch der Vorwurf der Lehrplan sei zu gross und mische sich in private Bereiche der Bürger­innen und Bürger ein kann man nicht gelten lassen. Richtig ist, dass die aktuell geltenden Lehrpläne über alle Schulstufen im Vergleich teilweise gar umfangreicher sind. Ein guter Lehrplan muss sich zu allen relevanten Themen des Lebens äussern, ansonsten hätte er Lücken.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Ein diffuser Vorwurf ist auch die Kritik, der Lehrplan 21 sei technokratisch. Ob man diesen hätte besser darstellen können als in der vorliegenden Form sei dahin gestellt. Jedenfalls ist es schwierig derart viele Themen inhaltlich korrekt und trotzdem übersichtlich darzustellen. </a:t>
            </a:r>
          </a:p>
          <a:p>
            <a:endParaRPr lang="de-CH" sz="1200" kern="1200" dirty="0" smtClean="0">
              <a:solidFill>
                <a:schemeClr val="tx1"/>
              </a:solidFill>
              <a:effectLst/>
              <a:latin typeface="+mn-lt"/>
              <a:ea typeface="+mn-ea"/>
              <a:cs typeface="+mn-cs"/>
            </a:endParaRPr>
          </a:p>
          <a:p>
            <a:r>
              <a:rPr lang="de-CH" sz="1200" b="0" i="1" kern="1200" dirty="0" smtClean="0">
                <a:solidFill>
                  <a:schemeClr val="tx1"/>
                </a:solidFill>
                <a:effectLst/>
                <a:latin typeface="+mn-lt"/>
                <a:ea typeface="+mn-ea"/>
                <a:cs typeface="+mn-cs"/>
              </a:rPr>
              <a:t>Viele Emotionen, wenig Fakten</a:t>
            </a:r>
          </a:p>
          <a:p>
            <a:endParaRPr lang="de-CH" sz="1200" b="0" i="1"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Im Gegensatz zur sachlich schwammigen Kritik wird dafür mit einer umso </a:t>
            </a:r>
            <a:r>
              <a:rPr lang="de-CH" sz="1200" kern="1200" dirty="0" err="1" smtClean="0">
                <a:solidFill>
                  <a:schemeClr val="tx1"/>
                </a:solidFill>
                <a:effectLst/>
                <a:latin typeface="+mn-lt"/>
                <a:ea typeface="+mn-ea"/>
                <a:cs typeface="+mn-cs"/>
              </a:rPr>
              <a:t>geballteren</a:t>
            </a:r>
            <a:r>
              <a:rPr lang="de-CH" sz="1200" kern="1200" dirty="0" smtClean="0">
                <a:solidFill>
                  <a:schemeClr val="tx1"/>
                </a:solidFill>
                <a:effectLst/>
                <a:latin typeface="+mn-lt"/>
                <a:ea typeface="+mn-ea"/>
                <a:cs typeface="+mn-cs"/>
              </a:rPr>
              <a:t> Ladung an Emotionen und Leidenschaft versucht die Diskussion weg von den Fakten und hin zu den Gefühlen zu leiten. Dabei wird immer wieder versucht ein verklärtes Bild einer Schule vergan­gener Tage zu erzeugen. Mag dabei hinzukommen, dass die Politik auch nicht immer glücklich argumentiert hat, in dem sie mit dem Versprechen – die laufenden Reformen machten die Schule besser – allzu inflationär umgegangen ist und dabei oft auch eine für die Bürgerinnen und Bürger schwerverständliche bildungstechnokratische und damit schul- und lebensfremde Sprache gesprochen hat. All diese Eindrücke erschweren heute eine sachliche Diskussion.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Trotzdem ist die Gegnerschaft des Lehrplans 21 laut, während die Befürworter sehr zurück­haltend sind und als schweigende Mehrheit bezeichnet werden können.</a:t>
            </a:r>
          </a:p>
          <a:p>
            <a:r>
              <a:rPr lang="de-CH" sz="1200" kern="1200" dirty="0" smtClean="0">
                <a:solidFill>
                  <a:schemeClr val="tx1"/>
                </a:solidFill>
                <a:effectLst/>
                <a:latin typeface="+mn-lt"/>
                <a:ea typeface="+mn-ea"/>
                <a:cs typeface="+mn-cs"/>
              </a:rPr>
              <a:t>  </a:t>
            </a:r>
          </a:p>
          <a:p>
            <a:endParaRPr lang="de-CH"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26</a:t>
            </a:fld>
            <a:endParaRPr lang="de-CH"/>
          </a:p>
        </p:txBody>
      </p:sp>
    </p:spTree>
    <p:extLst>
      <p:ext uri="{BB962C8B-B14F-4D97-AF65-F5344CB8AC3E}">
        <p14:creationId xmlns:p14="http://schemas.microsoft.com/office/powerpoint/2010/main" val="3151218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kern="1200" dirty="0" smtClean="0">
                <a:solidFill>
                  <a:schemeClr val="tx1"/>
                </a:solidFill>
                <a:effectLst/>
                <a:latin typeface="+mn-lt"/>
                <a:ea typeface="+mn-ea"/>
                <a:cs typeface="+mn-cs"/>
              </a:rPr>
              <a:t>Trotz Hindernissen: Der Lehrplan 21 wird kommen</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Zwei Jahre nach der Freigabe des Lehrplans 21 haben bereits 19 Kantone seine Einführung beschlossen und drei sind an deren Planung. </a:t>
            </a:r>
          </a:p>
          <a:p>
            <a:endParaRPr lang="de-CH"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Bereits 14 Kantone auf der Basis des Lehr­plans 21 ihren kantonalen Lehrplan erlassen</a:t>
            </a:r>
            <a:r>
              <a:rPr lang="de-CH" sz="1200" kern="1200" baseline="0" dirty="0" smtClean="0">
                <a:solidFill>
                  <a:schemeClr val="tx1"/>
                </a:solidFill>
                <a:effectLst/>
                <a:latin typeface="+mn-lt"/>
                <a:ea typeface="+mn-ea"/>
                <a:cs typeface="+mn-cs"/>
              </a:rPr>
              <a:t>. (</a:t>
            </a:r>
            <a:r>
              <a:rPr lang="de-CH" sz="1200" kern="1200" dirty="0" smtClean="0">
                <a:solidFill>
                  <a:schemeClr val="tx1"/>
                </a:solidFill>
                <a:effectLst/>
                <a:latin typeface="+mn-lt"/>
                <a:ea typeface="+mn-ea"/>
                <a:cs typeface="+mn-cs"/>
              </a:rPr>
              <a:t>Appenzell-Ausserrhoden, Basel-Landschaft, Basel-Stadt, Bern, Glarus, Graubünden, Luzern, Nidwalden, Obwalden, Schaffhausen, Schwyz, Solothurn, Sankt-Gallen und Uri) (Stand Dezember 2016)</a:t>
            </a:r>
          </a:p>
          <a:p>
            <a:endParaRPr lang="de-CH" sz="1200" kern="1200" baseline="0" dirty="0" smtClean="0">
              <a:solidFill>
                <a:schemeClr val="tx1"/>
              </a:solidFill>
              <a:effectLst/>
              <a:latin typeface="+mn-lt"/>
              <a:ea typeface="+mn-ea"/>
              <a:cs typeface="+mn-cs"/>
            </a:endParaRPr>
          </a:p>
          <a:p>
            <a:r>
              <a:rPr lang="de-CH" sz="1200" kern="1200" baseline="0" dirty="0" smtClean="0">
                <a:solidFill>
                  <a:schemeClr val="tx1"/>
                </a:solidFill>
                <a:effectLst/>
                <a:latin typeface="+mn-lt"/>
                <a:ea typeface="+mn-ea"/>
                <a:cs typeface="+mn-cs"/>
              </a:rPr>
              <a:t>U</a:t>
            </a:r>
            <a:r>
              <a:rPr lang="de-CH" sz="1200" kern="1200" dirty="0" smtClean="0">
                <a:solidFill>
                  <a:schemeClr val="tx1"/>
                </a:solidFill>
                <a:effectLst/>
                <a:latin typeface="+mn-lt"/>
                <a:ea typeface="+mn-ea"/>
                <a:cs typeface="+mn-cs"/>
              </a:rPr>
              <a:t>nd zwei haben diesen sogar schon einge­führt (BS sowie BL auf der Primarstufe).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Eineinhalb Jahre nach der Freigabe des Lehrplans 21 kann festgestellt werden, dass sich alle Kantone bereits auf den Weg zur Umsetzung des verfassungsmässig festgehaltenen Volkswillen zur Harmonisierung aufgemacht haben. Der Willensnation Schweiz ist es wieder einmal mehr gelungen, mit einem Mittelweg zwischen kantonaler Anpassung und übergeordneter Harmonisierung einen gut schweizerischen Kom­promiss zu finden.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Die von der Gegnerschaft prophezeiten Schreckensmeldungen sind – wen wundert’s bis heute – ausgeblieben und werden wohl auch nicht mehr kommen. Es erscheint darum umso befremdlicher, dass in 8 Kantonen trotzdem noch Volksabstimmungen zum Lehrplan 21 anstehen.</a:t>
            </a:r>
          </a:p>
          <a:p>
            <a:endParaRPr lang="de-CH"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27</a:t>
            </a:fld>
            <a:endParaRPr lang="de-CH"/>
          </a:p>
        </p:txBody>
      </p:sp>
    </p:spTree>
    <p:extLst>
      <p:ext uri="{BB962C8B-B14F-4D97-AF65-F5344CB8AC3E}">
        <p14:creationId xmlns:p14="http://schemas.microsoft.com/office/powerpoint/2010/main" val="3002863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smtClean="0"/>
          </a:p>
          <a:p>
            <a:r>
              <a:rPr lang="de-CH" sz="1200" kern="1200" dirty="0" smtClean="0">
                <a:solidFill>
                  <a:schemeClr val="tx1"/>
                </a:solidFill>
                <a:effectLst/>
                <a:latin typeface="+mn-lt"/>
                <a:ea typeface="+mn-ea"/>
                <a:cs typeface="+mn-cs"/>
              </a:rPr>
              <a:t>Fünf von 13 anstehenden Abstimmungen sind bereits erfolgt.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So</a:t>
            </a:r>
            <a:r>
              <a:rPr lang="de-CH" sz="1200" kern="1200" baseline="0" dirty="0" smtClean="0">
                <a:solidFill>
                  <a:schemeClr val="tx1"/>
                </a:solidFill>
                <a:effectLst/>
                <a:latin typeface="+mn-lt"/>
                <a:ea typeface="+mn-ea"/>
                <a:cs typeface="+mn-cs"/>
              </a:rPr>
              <a:t> </a:t>
            </a:r>
            <a:r>
              <a:rPr lang="de-CH" sz="1200" kern="1200" dirty="0" smtClean="0">
                <a:solidFill>
                  <a:schemeClr val="tx1"/>
                </a:solidFill>
                <a:effectLst/>
                <a:latin typeface="+mn-lt"/>
                <a:ea typeface="+mn-ea"/>
                <a:cs typeface="+mn-cs"/>
              </a:rPr>
              <a:t>ist im Frühjahr 2016 im Kan­ton Appenzell-Innerrhoden eine Einzelinitiative zur Zuweisung des Beschlussrechtes eines Lehrplans neu durch den Grossen Rat abgelehnt worden.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Ebenso ist zur gleichen Zeit im Kanton Basel-Landschaft eine Initiative mit gleicher Stossrichtung (Zuweisung des Beschluss­rechtes neu durch den Landrat) ebenfalls abgelehnt worden. Diese Abstimmung war allseits mit grossem Interesse zur Kenntnis genommen worden, hat sich doch vor allem das NEIN-Lager von einem allfälligen Gewinn der Abstimmung eine entsprechende Signalwirkung für Abstimmungen in anderen Kantonen versprochen. Dieses ist nicht eingetreten, was sicher für den Lehrplan 21 spricht!</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Es folgte im September 2016 eine Abstimmung im Kanton St. Gallen welche</a:t>
            </a:r>
            <a:r>
              <a:rPr lang="de-CH" sz="1200" kern="1200" baseline="0" dirty="0" smtClean="0">
                <a:solidFill>
                  <a:schemeClr val="tx1"/>
                </a:solidFill>
                <a:effectLst/>
                <a:latin typeface="+mn-lt"/>
                <a:ea typeface="+mn-ea"/>
                <a:cs typeface="+mn-cs"/>
              </a:rPr>
              <a:t> mit 70% für den </a:t>
            </a:r>
            <a:r>
              <a:rPr lang="de-CH" sz="1200" kern="1200" baseline="0" dirty="0" err="1" smtClean="0">
                <a:solidFill>
                  <a:schemeClr val="tx1"/>
                </a:solidFill>
                <a:effectLst/>
                <a:latin typeface="+mn-lt"/>
                <a:ea typeface="+mn-ea"/>
                <a:cs typeface="+mn-cs"/>
              </a:rPr>
              <a:t>Lerhplan</a:t>
            </a:r>
            <a:r>
              <a:rPr lang="de-CH" sz="1200" kern="1200" baseline="0" dirty="0" smtClean="0">
                <a:solidFill>
                  <a:schemeClr val="tx1"/>
                </a:solidFill>
                <a:effectLst/>
                <a:latin typeface="+mn-lt"/>
                <a:ea typeface="+mn-ea"/>
                <a:cs typeface="+mn-cs"/>
              </a:rPr>
              <a:t> 21 ausgefallen ist.</a:t>
            </a:r>
            <a:r>
              <a:rPr lang="de-CH" sz="1200" kern="1200" dirty="0" smtClean="0">
                <a:solidFill>
                  <a:schemeClr val="tx1"/>
                </a:solidFill>
                <a:effectLst/>
                <a:latin typeface="+mn-lt"/>
                <a:ea typeface="+mn-ea"/>
                <a:cs typeface="+mn-cs"/>
              </a:rPr>
              <a:t> </a:t>
            </a:r>
          </a:p>
          <a:p>
            <a:endParaRPr lang="de-DE" sz="1200" kern="1200" dirty="0" smtClean="0">
              <a:solidFill>
                <a:schemeClr val="tx1"/>
              </a:solidFill>
              <a:effectLst/>
              <a:latin typeface="+mn-lt"/>
              <a:ea typeface="+mn-ea"/>
              <a:cs typeface="+mn-cs"/>
            </a:endParaRPr>
          </a:p>
          <a:p>
            <a:r>
              <a:rPr lang="de-CH" dirty="0" smtClean="0"/>
              <a:t>Auch in den Kantonen Schaffhausen</a:t>
            </a:r>
            <a:r>
              <a:rPr lang="de-CH" baseline="0" dirty="0" smtClean="0"/>
              <a:t> und Thurgau wurden in November 2016 zwei gegen den Lehrplan 21 gerichtete Initiativen wuchtig abgelehnt</a:t>
            </a:r>
            <a:r>
              <a:rPr lang="de-CH" dirty="0" smtClean="0"/>
              <a:t>. Die beiden Initiativen «Lehrpläne vors Volk» und «Ja zu einer guten Thurgauer Volksschule» wurden mit Mehrheiten von 68 bzw. 75 Prozent geradezu weggefegt. Damit kann nun der Lehrplan 21 im Kanton Thurgau im Jahre 2017 und im Kanton Schaffhausen im Jahre 2018 plangemäss eingeführt werden. Der Lehrplan 21 hat nun auch in der Ostschweiz definitiv Fuss gefasst. </a:t>
            </a:r>
          </a:p>
          <a:p>
            <a:endParaRPr lang="de-CH" dirty="0" smtClean="0"/>
          </a:p>
          <a:p>
            <a:r>
              <a:rPr lang="de-CH" dirty="0" smtClean="0"/>
              <a:t>Die Karte zeigt eine</a:t>
            </a:r>
            <a:r>
              <a:rPr lang="de-CH" baseline="0" dirty="0" smtClean="0"/>
              <a:t> Übersicht über die gegen den Lehrplan 21 gerichteten Initiativen. </a:t>
            </a:r>
            <a:r>
              <a:rPr lang="de-CH" dirty="0" smtClean="0"/>
              <a:t>Rote Punkte bedeuten, dass</a:t>
            </a:r>
            <a:r>
              <a:rPr lang="de-CH" baseline="0" dirty="0" smtClean="0"/>
              <a:t> eine </a:t>
            </a:r>
            <a:r>
              <a:rPr lang="de-CH" dirty="0" smtClean="0"/>
              <a:t>Initiative eingereicht worden ist;</a:t>
            </a:r>
            <a:r>
              <a:rPr lang="de-CH" baseline="0" dirty="0" smtClean="0"/>
              <a:t> </a:t>
            </a:r>
            <a:r>
              <a:rPr lang="de-CH" dirty="0" smtClean="0"/>
              <a:t>orange Punkte, dass </a:t>
            </a:r>
            <a:r>
              <a:rPr lang="de-CH" baseline="0" dirty="0" smtClean="0"/>
              <a:t>die Unterschriften</a:t>
            </a:r>
            <a:r>
              <a:rPr lang="de-CH" dirty="0" smtClean="0"/>
              <a:t>sammlung läuft und blaue, dass</a:t>
            </a:r>
            <a:r>
              <a:rPr lang="de-CH" baseline="0" dirty="0" smtClean="0"/>
              <a:t> die Sache in diesem Kanton zu Gunsten des Lehrplans 21 gelaufen ist!</a:t>
            </a:r>
            <a:endParaRPr lang="de-CH" dirty="0" smtClean="0"/>
          </a:p>
        </p:txBody>
      </p:sp>
      <p:sp>
        <p:nvSpPr>
          <p:cNvPr id="4" name="Foliennummernplatzhalter 3"/>
          <p:cNvSpPr>
            <a:spLocks noGrp="1"/>
          </p:cNvSpPr>
          <p:nvPr>
            <p:ph type="sldNum" sz="quarter" idx="10"/>
          </p:nvPr>
        </p:nvSpPr>
        <p:spPr/>
        <p:txBody>
          <a:bodyPr/>
          <a:lstStyle/>
          <a:p>
            <a:fld id="{624D16CE-186C-4884-B3D7-B3D6C3529641}" type="slidenum">
              <a:rPr lang="de-CH" smtClean="0"/>
              <a:pPr/>
              <a:t>28</a:t>
            </a:fld>
            <a:endParaRPr lang="de-CH"/>
          </a:p>
        </p:txBody>
      </p:sp>
    </p:spTree>
    <p:extLst>
      <p:ext uri="{BB962C8B-B14F-4D97-AF65-F5344CB8AC3E}">
        <p14:creationId xmlns:p14="http://schemas.microsoft.com/office/powerpoint/2010/main" val="4134740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Trotzdem, die flächendeckende Einführung des Lehrplans 21 in der deutschen Schweiz ist noch immer gefähr­det.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Das wäre schlecht, denn die Schweizer Wirtschaft ist auf diese zeitgemässe Grundlage für eine moderne Schule angewiesen. Eine misslungene Einführung dieses wichtigen Genera­tionenprojekts würde den Schülerinnen und Schülern, aber auch den Lehrbetrieben sehr scha­den. Darum ist es wenig verständlich, dass lange Zeit von Kreisen ausserhalb der Bildungsdi­rektor/innen wenig zu hören war. </a:t>
            </a:r>
          </a:p>
          <a:p>
            <a:endParaRPr lang="de-DE"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Dass die Einführung des Lehrplans 21 in den Kantonen kein Selbstläufer sein wird, war immer schon klar. Trotzdem haben die Befürworter die Zeichen der Zeit wohl (zu) lange unterschätzt. Auch hat das Produkt Lehrplan mit seiner nüchternen Konzeption und seiner bildungstech­nischen Sprache nicht zu einer emotionalen Welle zu seinen Gunsten geführt. Der Lehrplan ist richtigerweise ein Kind der Vernunft und für ein politisches Marketing mit Herz demnach ungeeignet. Doch solches würde in derart emotional aufgeladenen Debatten helfen, wie sie zum Lehrplan 21 nun eben stattfinden.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Heute hat man allerdings erkannt, dass eine stille Unterstützung nicht ausreicht. Gerade dort, wo es in den Kantonen noch zu Abstimmungen kommt, ist eine beherzte und vernehmbare Unterstützung des Lehrplans 21 unerlässlich. Man muss nicht mit jedem Detail einverstanden sein, zudem kann jeder Kanton nach eigenem Gusto seine Korrekturen anbrin­gen, trotzdem ist ein professioneller und breit abgestützter Auftrag für die Schule sehr wichtig und absolut notwendig.   </a:t>
            </a:r>
          </a:p>
          <a:p>
            <a:endParaRPr lang="de-CH"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29</a:t>
            </a:fld>
            <a:endParaRPr lang="de-CH"/>
          </a:p>
        </p:txBody>
      </p:sp>
    </p:spTree>
    <p:extLst>
      <p:ext uri="{BB962C8B-B14F-4D97-AF65-F5344CB8AC3E}">
        <p14:creationId xmlns:p14="http://schemas.microsoft.com/office/powerpoint/2010/main" val="159166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baseline="0" dirty="0" smtClean="0"/>
              <a:t>Unsere Gesellschaft.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400" baseline="0" dirty="0" smtClean="0"/>
              <a:t>Sie hat sich seit der Industriellen Revolution und der Gründung des liberalen Bundesstaates Mitte vorletztes Jahrhundert rasant entwickelt.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400" baseline="0" dirty="0" smtClean="0"/>
          </a:p>
          <a:p>
            <a:r>
              <a:rPr lang="de-DE" sz="1400" baseline="0" dirty="0" smtClean="0"/>
              <a:t>Die schweizerische Volksschule wurde in den Kantonen mit einigen Jahrzehnten Verzögerung in den Jahren um 1870, 1880 gegründet. </a:t>
            </a:r>
          </a:p>
          <a:p>
            <a:endParaRPr lang="de-DE" sz="1400" baseline="0" dirty="0" smtClean="0"/>
          </a:p>
          <a:p>
            <a:r>
              <a:rPr lang="de-DE" sz="1400" baseline="0" dirty="0" smtClean="0"/>
              <a:t>Damals war die Schweiz eine bäuerlich geprägte Gesellschaft. Dem Zeitgeist entsprechend galten die preussische Disziplin und der Gehorsam. Schulen waren in ihren Bauweisen militärischen Kasernen (heute noch) ähnlich und Pädagogik entsprach auch dieser.</a:t>
            </a:r>
          </a:p>
          <a:p>
            <a:endParaRPr lang="de-DE" sz="14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aseline="0" dirty="0" smtClean="0"/>
              <a:t>Private und berufliche Entwicklungsmöglichkeiten waren auf Grund des Standesdenkens vorgespurt, individuelle Wahlmöglichkeiten gab es nicht. „Du bist das, als was Du geboren bist!“ galt zu dieser Zeit. Viele Menschen gingen bis Ende des Erwerbsleben dem selben Beruf nach. Und wenn sie wirtschaftlich Glück hatten, so konnten sie auch ein Leben lang beim gleichen Arbeitgeber bleiben. Die Gesellschaft war männlich geprägt, die Frau war in ihrer Bedeutung marginal.</a:t>
            </a:r>
          </a:p>
          <a:p>
            <a:endParaRPr lang="de-DE" sz="1400" baseline="0" dirty="0" smtClean="0"/>
          </a:p>
          <a:p>
            <a:r>
              <a:rPr lang="de-DE" sz="1400" baseline="0" dirty="0" smtClean="0"/>
              <a:t>Diese Zeitepoche fand ihren finalen Abschluss mit dem Ende des Zweiten Weltkrieges. Die Zeit steigender wirtschaftlicher Entwicklung begann. Die Schweiz wurde zunehmend industriell geprägt, Staatsstellen wurden zwar immer noch durch Beamte auf Lebenszeit besetzt, doch mit den gesellschaftlichen Verwerfungen von 1968 kamen Selbstständigkeit und Individualismus zunehmend in den Fokus der Entwicklungen. Bildung wurde für alle gefordert, die strikte Trennung zwischen Zunft und Akademie begann sich in den folgenden Jahrzehnten zunehmend aufzulösen.  Die ab 1990 hinzukommende Globalisierung und Digitalisierung haben diesen Trend noch beschleunigt. Es entwickelte sich neben einer starken Industrie ein Dienstleistungssektor, digital und multikulturell. Die Frau begegnet dem Manne nun auf Augenhöhe in einer veränderten Rolle.</a:t>
            </a:r>
          </a:p>
          <a:p>
            <a:endParaRPr lang="de-DE" sz="1400" baseline="0" dirty="0" smtClean="0"/>
          </a:p>
          <a:p>
            <a:endParaRPr lang="de-DE" sz="1400" baseline="0" dirty="0" smtClean="0"/>
          </a:p>
          <a:p>
            <a:endParaRPr lang="de-DE" sz="1400" baseline="0" dirty="0" smtClean="0"/>
          </a:p>
        </p:txBody>
      </p:sp>
      <p:sp>
        <p:nvSpPr>
          <p:cNvPr id="4" name="Foliennummernplatzhalter 3"/>
          <p:cNvSpPr>
            <a:spLocks noGrp="1"/>
          </p:cNvSpPr>
          <p:nvPr>
            <p:ph type="sldNum" sz="quarter" idx="10"/>
          </p:nvPr>
        </p:nvSpPr>
        <p:spPr/>
        <p:txBody>
          <a:bodyPr/>
          <a:lstStyle/>
          <a:p>
            <a:fld id="{624D16CE-186C-4884-B3D7-B3D6C3529641}" type="slidenum">
              <a:rPr lang="de-CH" smtClean="0"/>
              <a:pPr/>
              <a:t>3</a:t>
            </a:fld>
            <a:endParaRPr lang="de-CH"/>
          </a:p>
        </p:txBody>
      </p:sp>
    </p:spTree>
    <p:extLst>
      <p:ext uri="{BB962C8B-B14F-4D97-AF65-F5344CB8AC3E}">
        <p14:creationId xmlns:p14="http://schemas.microsoft.com/office/powerpoint/2010/main" val="742670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30</a:t>
            </a:fld>
            <a:endParaRPr lang="de-CH"/>
          </a:p>
        </p:txBody>
      </p:sp>
    </p:spTree>
    <p:extLst>
      <p:ext uri="{BB962C8B-B14F-4D97-AF65-F5344CB8AC3E}">
        <p14:creationId xmlns:p14="http://schemas.microsoft.com/office/powerpoint/2010/main" val="208820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Lehrplan</a:t>
            </a:r>
            <a:r>
              <a:rPr lang="de-DE" baseline="0" dirty="0" smtClean="0"/>
              <a:t> 21 ist nicht die Welt, mag sein, dass es am heutigen Tag wichtigeres gibt auf dieser Erde! </a:t>
            </a:r>
          </a:p>
          <a:p>
            <a:endParaRPr lang="de-DE" baseline="0" dirty="0" smtClean="0"/>
          </a:p>
          <a:p>
            <a:r>
              <a:rPr lang="de-DE" baseline="0" dirty="0" smtClean="0"/>
              <a:t>Und trotzdem ist der Lehrplan 21 keine </a:t>
            </a:r>
            <a:r>
              <a:rPr lang="de-DE" baseline="0" dirty="0" err="1" smtClean="0"/>
              <a:t>Fussnote</a:t>
            </a:r>
            <a:r>
              <a:rPr lang="de-DE" baseline="0" dirty="0" smtClean="0"/>
              <a:t>: Er ist ein wichtiger Schritt für die Schule UND die Wirtschaft!</a:t>
            </a:r>
          </a:p>
          <a:p>
            <a:endParaRPr lang="de-DE" baseline="0" dirty="0" smtClean="0"/>
          </a:p>
          <a:p>
            <a:r>
              <a:rPr lang="de-DE" baseline="0" dirty="0" smtClean="0"/>
              <a:t>Ein Schritt, der überfällig ist und der überlegt und pragmatisch ist. </a:t>
            </a:r>
          </a:p>
          <a:p>
            <a:endParaRPr lang="de-DE" baseline="0" dirty="0" smtClean="0"/>
          </a:p>
          <a:p>
            <a:r>
              <a:rPr lang="de-DE" baseline="0" dirty="0" smtClean="0"/>
              <a:t>Ein Schritt, den man tun muss, einfach weil er jetzt ansteht.</a:t>
            </a:r>
          </a:p>
          <a:p>
            <a:endParaRPr lang="de-DE" dirty="0" smtClean="0"/>
          </a:p>
          <a:p>
            <a:r>
              <a:rPr lang="de-DE" dirty="0" smtClean="0"/>
              <a:t>Besten Dank</a:t>
            </a:r>
            <a:r>
              <a:rPr lang="de-DE" baseline="0" dirty="0" smtClean="0"/>
              <a:t> für Ihre Aufmerksamkeit!</a:t>
            </a:r>
          </a:p>
          <a:p>
            <a:endParaRPr lang="de-CH"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31</a:t>
            </a:fld>
            <a:endParaRPr lang="de-CH"/>
          </a:p>
        </p:txBody>
      </p:sp>
    </p:spTree>
    <p:extLst>
      <p:ext uri="{BB962C8B-B14F-4D97-AF65-F5344CB8AC3E}">
        <p14:creationId xmlns:p14="http://schemas.microsoft.com/office/powerpoint/2010/main" val="386198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1" dirty="0" smtClean="0"/>
              <a:t>Der</a:t>
            </a:r>
            <a:r>
              <a:rPr lang="de-DE" sz="1400" b="1" baseline="0" dirty="0" smtClean="0"/>
              <a:t> te</a:t>
            </a:r>
            <a:r>
              <a:rPr lang="de-DE" sz="1400" b="1" dirty="0" smtClean="0"/>
              <a:t>chnologische Fortschritt.</a:t>
            </a:r>
          </a:p>
          <a:p>
            <a:endParaRPr lang="de-DE" sz="1400" dirty="0" smtClean="0"/>
          </a:p>
          <a:p>
            <a:r>
              <a:rPr lang="de-DE" sz="1400" dirty="0" smtClean="0"/>
              <a:t>Dieselbe</a:t>
            </a:r>
            <a:r>
              <a:rPr lang="de-DE" sz="1400" baseline="0" dirty="0" smtClean="0"/>
              <a:t> rasante Entwicklung ist auch bei der t</a:t>
            </a:r>
            <a:r>
              <a:rPr lang="de-DE" sz="1400" dirty="0" smtClean="0"/>
              <a:t>echnologischen Entwicklung erkennbar.</a:t>
            </a:r>
            <a:r>
              <a:rPr lang="de-DE" sz="1400" baseline="0" dirty="0" smtClean="0"/>
              <a:t> </a:t>
            </a:r>
          </a:p>
          <a:p>
            <a:endParaRPr lang="de-DE" sz="1400" baseline="0" dirty="0" smtClean="0"/>
          </a:p>
          <a:p>
            <a:r>
              <a:rPr lang="de-DE" sz="1400" baseline="0" dirty="0" smtClean="0"/>
              <a:t>Von der Volksschulgründungszeit um 1870/1880 entwickelte sich in den folgenden 90 Jahren bis um 1970 beim Telefon der sperrige Apparat für Lokalgespräche hin zu einem handlichen Gerat für Überseetelefonate und weiter zum heutigen Taschencomputer.</a:t>
            </a:r>
          </a:p>
          <a:p>
            <a:endParaRPr lang="de-DE" sz="1400" baseline="0" dirty="0" smtClean="0"/>
          </a:p>
          <a:p>
            <a:pPr marL="0" indent="0">
              <a:buFontTx/>
              <a:buNone/>
            </a:pPr>
            <a:r>
              <a:rPr lang="de-DE" sz="1400" dirty="0" smtClean="0"/>
              <a:t>Das Automobil</a:t>
            </a:r>
            <a:r>
              <a:rPr lang="de-DE" sz="1400" baseline="0" dirty="0" smtClean="0"/>
              <a:t> ursprünglich ein Benzinmotor mit vier Rädern für die nähere Umgebung, entwickelte sich zu einem schicken und allseits bezahlbaren Statussymbol der 70iger-Jahre, das ohne Probleme ganze Kontinente durchqueren konnte. Heute stehen wir an der Schwelle zum selbstgesteuerten Elektrotransportmittel.</a:t>
            </a:r>
          </a:p>
          <a:p>
            <a:pPr marL="285750" indent="-285750">
              <a:buFontTx/>
              <a:buChar char="-"/>
            </a:pPr>
            <a:endParaRPr lang="de-DE" sz="1400" baseline="0" dirty="0" smtClean="0"/>
          </a:p>
          <a:p>
            <a:pPr marL="0" indent="0">
              <a:buFontTx/>
              <a:buNone/>
            </a:pPr>
            <a:r>
              <a:rPr lang="de-DE" sz="1400" baseline="0" dirty="0" smtClean="0"/>
              <a:t>Der technologische Fortschritt veränderte auch den Zugang zum Wissen, unerlässlich in einem demokratischen Staat, wo der Bürger vor allem auch über Wissen mündig wird.</a:t>
            </a:r>
          </a:p>
          <a:p>
            <a:pPr marL="0" indent="0">
              <a:buFontTx/>
              <a:buNone/>
            </a:pPr>
            <a:endParaRPr lang="de-DE" sz="1400" baseline="0" dirty="0" smtClean="0"/>
          </a:p>
          <a:p>
            <a:pPr marL="0" indent="0">
              <a:buFontTx/>
              <a:buNone/>
            </a:pPr>
            <a:r>
              <a:rPr lang="de-DE" sz="1400" baseline="0" dirty="0" smtClean="0"/>
              <a:t>Waren früher Bibliotheken geschlossene Gebäude und nur für akademisch Auserwählte  zugänglich, so ermöglichte der Buchdruck eine Verbreitung und Demokratisierung des Wissens, welches das Mittelalter beendete und so Quelle und Antrieb unseres heutigen Fortschritts wurden. Heute,  rund 500 Jahre später,  haben dank IT sehr viele Menschen über Internet direkten Zugang zum Wissen. </a:t>
            </a:r>
          </a:p>
          <a:p>
            <a:pPr marL="0" indent="0">
              <a:buFontTx/>
              <a:buNone/>
            </a:pPr>
            <a:endParaRPr lang="de-DE" sz="1400" baseline="0" dirty="0" smtClean="0"/>
          </a:p>
          <a:p>
            <a:pPr marL="0" indent="0">
              <a:buFontTx/>
              <a:buNone/>
            </a:pPr>
            <a:r>
              <a:rPr lang="de-DE" sz="1400" baseline="0" dirty="0" smtClean="0"/>
              <a:t>Und wo ist nun die Schule?</a:t>
            </a:r>
          </a:p>
        </p:txBody>
      </p:sp>
      <p:sp>
        <p:nvSpPr>
          <p:cNvPr id="4" name="Foliennummernplatzhalter 3"/>
          <p:cNvSpPr>
            <a:spLocks noGrp="1"/>
          </p:cNvSpPr>
          <p:nvPr>
            <p:ph type="sldNum" sz="quarter" idx="10"/>
          </p:nvPr>
        </p:nvSpPr>
        <p:spPr/>
        <p:txBody>
          <a:bodyPr/>
          <a:lstStyle/>
          <a:p>
            <a:fld id="{624D16CE-186C-4884-B3D7-B3D6C3529641}" type="slidenum">
              <a:rPr lang="de-CH" smtClean="0"/>
              <a:pPr/>
              <a:t>4</a:t>
            </a:fld>
            <a:endParaRPr lang="de-CH"/>
          </a:p>
        </p:txBody>
      </p:sp>
    </p:spTree>
    <p:extLst>
      <p:ext uri="{BB962C8B-B14F-4D97-AF65-F5344CB8AC3E}">
        <p14:creationId xmlns:p14="http://schemas.microsoft.com/office/powerpoint/2010/main" val="2688284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de-DE" sz="2400" b="1" dirty="0" smtClean="0">
                <a:solidFill>
                  <a:schemeClr val="accent1"/>
                </a:solidFill>
              </a:rPr>
              <a:t>Die Schule.</a:t>
            </a:r>
          </a:p>
          <a:p>
            <a:pPr marL="0" marR="0" lvl="3" indent="0" algn="l" defTabSz="914400" rtl="0" eaLnBrk="1" fontAlgn="auto" latinLnBrk="0" hangingPunct="1">
              <a:lnSpc>
                <a:spcPct val="100000"/>
              </a:lnSpc>
              <a:spcBef>
                <a:spcPts val="0"/>
              </a:spcBef>
              <a:spcAft>
                <a:spcPts val="0"/>
              </a:spcAft>
              <a:buClrTx/>
              <a:buSzTx/>
              <a:buFontTx/>
              <a:buNone/>
              <a:tabLst/>
              <a:defRPr/>
            </a:pPr>
            <a:endParaRPr lang="de-DE" sz="2400" b="1" dirty="0" smtClean="0">
              <a:solidFill>
                <a:schemeClr val="accent1"/>
              </a:solidFill>
            </a:endParaRPr>
          </a:p>
          <a:p>
            <a:r>
              <a:rPr lang="de-DE" sz="1400" dirty="0" smtClean="0"/>
              <a:t>Die Schule ist viel</a:t>
            </a:r>
            <a:r>
              <a:rPr lang="de-DE" sz="1400" baseline="0" dirty="0" smtClean="0"/>
              <a:t> langsamer als der technologische Wandel und einiges langsamer als die gesellschaftliche Entwicklung. Langsamer ja, aber sie ist nie stehen geblieben!</a:t>
            </a:r>
          </a:p>
          <a:p>
            <a:endParaRPr lang="de-DE" sz="1400" baseline="0" dirty="0" smtClean="0"/>
          </a:p>
          <a:p>
            <a:r>
              <a:rPr lang="de-DE" sz="1400" dirty="0" smtClean="0"/>
              <a:t>Schule reagiert</a:t>
            </a:r>
            <a:r>
              <a:rPr lang="de-DE" sz="1400" baseline="0" dirty="0" smtClean="0"/>
              <a:t> auf Entwicklungen vor allem im gesellschaftlichen Bereich mit einer Verzögerung von 20 – 30 Jahren: </a:t>
            </a:r>
          </a:p>
          <a:p>
            <a:endParaRPr lang="de-DE" sz="1400" baseline="0" dirty="0" smtClean="0"/>
          </a:p>
          <a:p>
            <a:pPr marL="285750" indent="-285750">
              <a:buFontTx/>
              <a:buChar char="-"/>
            </a:pPr>
            <a:r>
              <a:rPr lang="de-DE" sz="1400" baseline="0" dirty="0" smtClean="0"/>
              <a:t>Der Bürgerlichen Staatsgründung im Jahre 1848 folgen 1870-1880 die Gründung der staatlichen obligatorischen Volksschule. </a:t>
            </a:r>
          </a:p>
          <a:p>
            <a:pPr marL="285750" indent="-285750">
              <a:buFontTx/>
              <a:buChar char="-"/>
            </a:pPr>
            <a:r>
              <a:rPr lang="de-DE" sz="1400" baseline="0" dirty="0" smtClean="0"/>
              <a:t>Dem Aufschwung nach Ende des 2. Weltkrieges folgt mit den Veränderungen um 1968 mehr als 30 Jahre später die Liberalisierung der Schule: Neue Unterrichtsmethoden, weniger autoritäre Pädagogik. </a:t>
            </a:r>
          </a:p>
          <a:p>
            <a:pPr marL="285750" indent="-285750">
              <a:buFontTx/>
              <a:buChar char="-"/>
            </a:pPr>
            <a:r>
              <a:rPr lang="de-DE" sz="1400" baseline="0" dirty="0" smtClean="0"/>
              <a:t>Nach der aufkommenden Globalisierung der 1990iger Jahre erfolgt nun knapp 30 Jahre später die Harmonisierung der schweizerischen Volksschule. </a:t>
            </a:r>
          </a:p>
          <a:p>
            <a:pPr marL="285750" indent="-285750">
              <a:buFontTx/>
              <a:buChar char="-"/>
            </a:pPr>
            <a:endParaRPr lang="de-DE" sz="1400" baseline="0" dirty="0" smtClean="0"/>
          </a:p>
          <a:p>
            <a:pPr marL="0" indent="0">
              <a:buFontTx/>
              <a:buNone/>
            </a:pPr>
            <a:r>
              <a:rPr lang="de-DE" sz="1400" baseline="0" dirty="0" smtClean="0"/>
              <a:t>Die heute geltenden kantonalen Lehrpläne bilden mehrheitlich die Welt der 70er und 80er Jahre ab. Sie stammen also aus dem letzten Jahrhundert!</a:t>
            </a:r>
          </a:p>
          <a:p>
            <a:endParaRPr lang="de-DE"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smtClean="0"/>
              <a:t>Im Zuge der Diskussionen zum</a:t>
            </a:r>
            <a:r>
              <a:rPr lang="de-DE" sz="1400" b="0" baseline="0" dirty="0" smtClean="0"/>
              <a:t> Lehrplan 21 wird immer wieder suggeriert, die Schule presche in rasantem Tempo in unbekanntes Gebiet vor: Das ist nachweislich falsch!</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4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smtClean="0">
                <a:solidFill>
                  <a:schemeClr val="accent1"/>
                </a:solidFill>
              </a:rPr>
              <a:t>Der Lehrplan 21 ist eine pragmatische und unausweichliche Anpassung der Schule an unsere Welt von heute! Es ist Eine</a:t>
            </a:r>
            <a:r>
              <a:rPr lang="de-DE" sz="1400" b="0" baseline="0" dirty="0" smtClean="0">
                <a:solidFill>
                  <a:schemeClr val="accent1"/>
                </a:solidFill>
              </a:rPr>
              <a:t> Anpassung, wie sie die Schule auch schon früher immer wieder mal gemacht hat. Machen musste! </a:t>
            </a:r>
            <a:endParaRPr lang="de-DE" sz="1400" baseline="0" dirty="0" smtClean="0"/>
          </a:p>
        </p:txBody>
      </p:sp>
      <p:sp>
        <p:nvSpPr>
          <p:cNvPr id="4" name="Foliennummernplatzhalter 3"/>
          <p:cNvSpPr>
            <a:spLocks noGrp="1"/>
          </p:cNvSpPr>
          <p:nvPr>
            <p:ph type="sldNum" sz="quarter" idx="10"/>
          </p:nvPr>
        </p:nvSpPr>
        <p:spPr/>
        <p:txBody>
          <a:bodyPr/>
          <a:lstStyle/>
          <a:p>
            <a:fld id="{624D16CE-186C-4884-B3D7-B3D6C3529641}" type="slidenum">
              <a:rPr lang="de-CH" smtClean="0"/>
              <a:pPr/>
              <a:t>5</a:t>
            </a:fld>
            <a:endParaRPr lang="de-CH"/>
          </a:p>
        </p:txBody>
      </p:sp>
    </p:spTree>
    <p:extLst>
      <p:ext uri="{BB962C8B-B14F-4D97-AF65-F5344CB8AC3E}">
        <p14:creationId xmlns:p14="http://schemas.microsoft.com/office/powerpoint/2010/main" val="254751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 wissen, dass die</a:t>
            </a:r>
            <a:r>
              <a:rPr lang="de-DE" baseline="0" dirty="0" smtClean="0"/>
              <a:t> Schule kein Selbstzweck ist. </a:t>
            </a:r>
          </a:p>
          <a:p>
            <a:endParaRPr lang="de-DE" baseline="0" dirty="0" smtClean="0"/>
          </a:p>
          <a:p>
            <a:r>
              <a:rPr lang="de-DE" baseline="0" dirty="0" smtClean="0"/>
              <a:t>Sie hat die Kinder als Menschen zu bilden und sie auf das bevorstehende Leben als Bürger/innen der Gesellschaft und Teilnehmer/innen am Wirtschaftsleben vorzubereiten. </a:t>
            </a:r>
          </a:p>
          <a:p>
            <a:endParaRPr lang="de-DE" baseline="0" dirty="0" smtClean="0"/>
          </a:p>
          <a:p>
            <a:r>
              <a:rPr lang="de-DE" baseline="0" dirty="0" smtClean="0"/>
              <a:t>Dazu muss ihr Auftrag </a:t>
            </a:r>
            <a:r>
              <a:rPr lang="de-DE" baseline="0" dirty="0" err="1" smtClean="0"/>
              <a:t>regelmässig</a:t>
            </a:r>
            <a:r>
              <a:rPr lang="de-DE" baseline="0" dirty="0" smtClean="0"/>
              <a:t> angepasst werden. Der Lehrplan ist der Auftrag der Gesellschaft an die Schule und muss darum à jour sein.</a:t>
            </a:r>
            <a:endParaRPr lang="de-CH"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6</a:t>
            </a:fld>
            <a:endParaRPr lang="de-CH"/>
          </a:p>
        </p:txBody>
      </p:sp>
    </p:spTree>
    <p:extLst>
      <p:ext uri="{BB962C8B-B14F-4D97-AF65-F5344CB8AC3E}">
        <p14:creationId xmlns:p14="http://schemas.microsoft.com/office/powerpoint/2010/main" val="118574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3" indent="-342900"/>
            <a:r>
              <a:rPr lang="de-DE" dirty="0" smtClean="0"/>
              <a:t>Aufträge</a:t>
            </a:r>
            <a:r>
              <a:rPr lang="de-DE" baseline="0" dirty="0" smtClean="0"/>
              <a:t>, die veraltet sind, das </a:t>
            </a:r>
            <a:r>
              <a:rPr lang="de-DE" baseline="0" dirty="0" err="1" smtClean="0"/>
              <a:t>weiss</a:t>
            </a:r>
            <a:r>
              <a:rPr lang="de-DE" baseline="0" dirty="0" smtClean="0"/>
              <a:t> jeder Unternehmer, bringen nichts. Denn das Produkt ist nicht mehr </a:t>
            </a:r>
            <a:r>
              <a:rPr lang="de-DE" baseline="0" dirty="0" err="1" smtClean="0"/>
              <a:t>zeitgemäss</a:t>
            </a:r>
            <a:r>
              <a:rPr lang="de-DE" baseline="0" dirty="0" smtClean="0"/>
              <a:t>, niemand will es mehr. </a:t>
            </a:r>
          </a:p>
          <a:p>
            <a:pPr marL="342900" lvl="3" indent="-342900"/>
            <a:endParaRPr lang="de-DE" baseline="0" dirty="0" smtClean="0"/>
          </a:p>
          <a:p>
            <a:pPr marL="342900" lvl="3" indent="-342900"/>
            <a:r>
              <a:rPr lang="de-DE" baseline="0" dirty="0" smtClean="0"/>
              <a:t>Das darf in der Schule nicht passieren. Unsere kommenden Generationen müssen der willkommene Nachwuchs von Gesellschaft und Wirtschaft sein. Alles andere ist undenkbar!</a:t>
            </a:r>
          </a:p>
          <a:p>
            <a:pPr marL="342900" lvl="3" indent="-342900"/>
            <a:endParaRPr lang="de-DE" baseline="0" dirty="0" smtClean="0"/>
          </a:p>
          <a:p>
            <a:pPr marL="0" lvl="2" indent="-457200"/>
            <a:r>
              <a:rPr lang="de-DE" dirty="0" smtClean="0"/>
              <a:t>Daru</a:t>
            </a:r>
            <a:r>
              <a:rPr lang="de-DE" baseline="0" dirty="0" smtClean="0"/>
              <a:t>m muss d</a:t>
            </a:r>
            <a:r>
              <a:rPr lang="de-DE" dirty="0" smtClean="0"/>
              <a:t>ie Schule sich an die aktuellen Aufgaben und Anforderungen der heutigen Gesellschaft und Wirtschaft anpassen. Sie tut dies</a:t>
            </a:r>
            <a:r>
              <a:rPr lang="de-DE" baseline="0" dirty="0" smtClean="0"/>
              <a:t> nicht in vorauseilendem Gehorsam, wie dies böse Zungen immer wieder behaupten, sondern im Wissen, dass dies ihr Auftrag ist.</a:t>
            </a:r>
          </a:p>
          <a:p>
            <a:pPr marL="342900" lvl="3" indent="-342900"/>
            <a:endParaRPr lang="de-DE" dirty="0" smtClean="0"/>
          </a:p>
          <a:p>
            <a:pPr marL="0" lvl="2" indent="-457200"/>
            <a:r>
              <a:rPr lang="de-DE" dirty="0" smtClean="0"/>
              <a:t>Die Kompetenz als wichtigste Ressource der Schweiz wird gestärkt. Unser</a:t>
            </a:r>
            <a:r>
              <a:rPr lang="de-DE" baseline="0" dirty="0" smtClean="0"/>
              <a:t> Land verkauft Können, Kompetenzen, die andere nicht haben. Das ermöglicht uns Hightech-Produkte und hochstehende Dienstleistungen anzubieten. Das sichert Arbeitsplätze und Wohlstand. </a:t>
            </a:r>
          </a:p>
          <a:p>
            <a:pPr marL="342900" lvl="3" indent="-342900"/>
            <a:endParaRPr lang="de-DE" dirty="0" smtClean="0"/>
          </a:p>
          <a:p>
            <a:pPr marL="342900" lvl="3" indent="-342900"/>
            <a:endParaRPr lang="de-DE" dirty="0" smtClean="0"/>
          </a:p>
          <a:p>
            <a:pPr marL="0" lvl="2" indent="-457200"/>
            <a:r>
              <a:rPr lang="de-DE" dirty="0" smtClean="0"/>
              <a:t>Darum braucht</a:t>
            </a:r>
            <a:r>
              <a:rPr lang="de-DE" baseline="0" dirty="0" smtClean="0"/>
              <a:t> d</a:t>
            </a:r>
            <a:r>
              <a:rPr lang="de-DE" dirty="0" smtClean="0"/>
              <a:t>ie Schweiz eine moderne, pragmatische Schule, die für ein erfüllendes Leben – privat wie beruflich – vorbereitet. Darum muss der Auftrag der Schule</a:t>
            </a:r>
            <a:r>
              <a:rPr lang="de-DE" baseline="0" dirty="0" smtClean="0"/>
              <a:t> aktuell und passend sein!</a:t>
            </a:r>
            <a:endParaRPr lang="de-DE" dirty="0"/>
          </a:p>
        </p:txBody>
      </p:sp>
      <p:sp>
        <p:nvSpPr>
          <p:cNvPr id="4" name="Foliennummernplatzhalter 3"/>
          <p:cNvSpPr>
            <a:spLocks noGrp="1"/>
          </p:cNvSpPr>
          <p:nvPr>
            <p:ph type="sldNum" sz="quarter" idx="10"/>
          </p:nvPr>
        </p:nvSpPr>
        <p:spPr/>
        <p:txBody>
          <a:bodyPr/>
          <a:lstStyle/>
          <a:p>
            <a:fld id="{624D16CE-186C-4884-B3D7-B3D6C3529641}" type="slidenum">
              <a:rPr lang="de-CH" smtClean="0"/>
              <a:pPr/>
              <a:t>7</a:t>
            </a:fld>
            <a:endParaRPr lang="de-CH"/>
          </a:p>
        </p:txBody>
      </p:sp>
    </p:spTree>
    <p:extLst>
      <p:ext uri="{BB962C8B-B14F-4D97-AF65-F5344CB8AC3E}">
        <p14:creationId xmlns:p14="http://schemas.microsoft.com/office/powerpoint/2010/main" val="809535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000" dirty="0" smtClean="0">
                <a:latin typeface="Arial" pitchFamily="34" charset="0"/>
              </a:rPr>
              <a:t>Eine Harmonisierung</a:t>
            </a:r>
            <a:r>
              <a:rPr lang="de-CH" sz="1000" baseline="0" dirty="0" smtClean="0">
                <a:latin typeface="Arial" pitchFamily="34" charset="0"/>
              </a:rPr>
              <a:t> wie sie heute im Gange ist, zeigt eine folgerichtige Anpassung an unsere Zeit. </a:t>
            </a:r>
          </a:p>
          <a:p>
            <a:endParaRPr lang="de-CH" sz="1000" baseline="0" dirty="0" smtClean="0">
              <a:latin typeface="Arial" pitchFamily="34" charset="0"/>
            </a:endParaRPr>
          </a:p>
          <a:p>
            <a:r>
              <a:rPr lang="de-CH" sz="1000" baseline="0" dirty="0" smtClean="0">
                <a:latin typeface="Arial" pitchFamily="34" charset="0"/>
              </a:rPr>
              <a:t>Es macht längst keinen Sinn mehr, dass ein kleines Land wie die Schweiz in einer globalisierten Welt 26 Schulsysteme unterhält. </a:t>
            </a:r>
          </a:p>
          <a:p>
            <a:endParaRPr lang="de-CH" sz="1000" baseline="0" dirty="0" smtClean="0">
              <a:latin typeface="Arial" pitchFamily="34" charset="0"/>
            </a:endParaRPr>
          </a:p>
          <a:p>
            <a:r>
              <a:rPr lang="de-CH" sz="1000" baseline="0" dirty="0" smtClean="0">
                <a:latin typeface="Arial" pitchFamily="34" charset="0"/>
              </a:rPr>
              <a:t>Schon in den 70er Jahren haben erste Vordenker dies bereits erkannt! Darum ist die Harmonisierung der Inhalte der Schule, also des Lehrplans, ein logischer Schritt. </a:t>
            </a:r>
          </a:p>
          <a:p>
            <a:endParaRPr lang="de-CH" sz="1000" baseline="0" dirty="0" smtClean="0">
              <a:latin typeface="Arial" pitchFamily="34" charset="0"/>
            </a:endParaRPr>
          </a:p>
          <a:p>
            <a:r>
              <a:rPr lang="de-CH" sz="1000" baseline="0" dirty="0" smtClean="0">
                <a:latin typeface="Arial" pitchFamily="34" charset="0"/>
              </a:rPr>
              <a:t>Dieser wird in den drei Sprachregionen vollzogen. </a:t>
            </a:r>
            <a:r>
              <a:rPr lang="de-CH" sz="1000" dirty="0" smtClean="0">
                <a:latin typeface="Arial" pitchFamily="34" charset="0"/>
              </a:rPr>
              <a:t>Die </a:t>
            </a:r>
            <a:r>
              <a:rPr lang="de-CH" sz="1000" dirty="0">
                <a:latin typeface="Arial" pitchFamily="34" charset="0"/>
              </a:rPr>
              <a:t>Ausgangslage in den Sprachregionen ist unterschiedlich</a:t>
            </a:r>
            <a:r>
              <a:rPr lang="de-CH" sz="1000" dirty="0" smtClean="0">
                <a:latin typeface="Arial" pitchFamily="34" charset="0"/>
              </a:rPr>
              <a:t>:</a:t>
            </a:r>
          </a:p>
          <a:p>
            <a:endParaRPr lang="de-CH" sz="1000" dirty="0">
              <a:latin typeface="Arial" pitchFamily="34" charset="0"/>
            </a:endParaRPr>
          </a:p>
          <a:p>
            <a:pPr marL="171450" indent="-171450">
              <a:buFont typeface="Arial" panose="020B0604020202020204" pitchFamily="34" charset="0"/>
              <a:buChar char="•"/>
            </a:pPr>
            <a:r>
              <a:rPr lang="de-DE" sz="1000" dirty="0">
                <a:latin typeface="Arial" pitchFamily="34" charset="0"/>
              </a:rPr>
              <a:t>Die französischsprachigen Kantone haben bereits einen gemeinsamen Lehrplan erarbeitet, den Plan d‘études romand (PER). Der Lehrplan liegt vor und wurde ab Schuljahr 2011/2012 eingeführt. </a:t>
            </a:r>
            <a:endParaRPr lang="de-CH" sz="1000" dirty="0">
              <a:latin typeface="Arial" pitchFamily="34" charset="0"/>
            </a:endParaRPr>
          </a:p>
          <a:p>
            <a:pPr marL="171450" indent="-171450">
              <a:buFont typeface="Arial" panose="020B0604020202020204" pitchFamily="34" charset="0"/>
              <a:buChar char="•"/>
            </a:pPr>
            <a:r>
              <a:rPr lang="de-CH" sz="1000" dirty="0">
                <a:latin typeface="Arial" pitchFamily="34" charset="0"/>
              </a:rPr>
              <a:t>Der italienischsprachige Kanton Tessin arbeitet zurzeit an der Entwicklung eines neuen Lehrplans</a:t>
            </a:r>
            <a:r>
              <a:rPr lang="de-CH" sz="1000" dirty="0" smtClean="0">
                <a:latin typeface="Arial" pitchFamily="34" charset="0"/>
              </a:rPr>
              <a:t>.</a:t>
            </a:r>
          </a:p>
          <a:p>
            <a:pPr marL="171450" indent="-171450">
              <a:buFont typeface="Arial" panose="020B0604020202020204" pitchFamily="34" charset="0"/>
              <a:buChar char="•"/>
            </a:pPr>
            <a:endParaRPr lang="de-DE" sz="1000" dirty="0" smtClean="0">
              <a:latin typeface="Arial" pitchFamily="34" charset="0"/>
            </a:endParaRPr>
          </a:p>
          <a:p>
            <a:pPr marL="0" indent="0">
              <a:buFont typeface="Arial" panose="020B0604020202020204" pitchFamily="34" charset="0"/>
              <a:buNone/>
            </a:pPr>
            <a:r>
              <a:rPr lang="de-CH" sz="1000" baseline="0" dirty="0" smtClean="0">
                <a:latin typeface="Arial" pitchFamily="34" charset="0"/>
              </a:rPr>
              <a:t>Mit dem Lehrplan 21 zieht nun auch die grösste dieser drei Regionen, die Deutsch- und mehrsprachige Schweiz mit ihren 21 Kantonen nach. </a:t>
            </a:r>
            <a:r>
              <a:rPr lang="de-CH" sz="1000" dirty="0" smtClean="0">
                <a:latin typeface="Arial" pitchFamily="34" charset="0"/>
              </a:rPr>
              <a:t>Das ist von aussen gesehen ein kleiner, für unsere Land jedoch</a:t>
            </a:r>
            <a:r>
              <a:rPr lang="de-CH" sz="1000" baseline="0" dirty="0" smtClean="0">
                <a:latin typeface="Arial" pitchFamily="34" charset="0"/>
              </a:rPr>
              <a:t> ein ziemlich grosser und bedeutender Schritt. Dass einzelne Kantone dabei nicht mitmachen, ist eigentlich undenkbar! </a:t>
            </a:r>
            <a:endParaRPr lang="de-CH" sz="1000" dirty="0" smtClean="0">
              <a:latin typeface="Arial" pitchFamily="34" charset="0"/>
            </a:endParaRPr>
          </a:p>
          <a:p>
            <a:pPr marL="171450" indent="-171450">
              <a:buFont typeface="Arial" panose="020B0604020202020204" pitchFamily="34" charset="0"/>
              <a:buChar char="•"/>
            </a:pPr>
            <a:endParaRPr lang="de-CH" sz="1000" dirty="0" smtClean="0">
              <a:latin typeface="Arial" pitchFamily="34" charset="0"/>
            </a:endParaRPr>
          </a:p>
          <a:p>
            <a:pPr marL="0" indent="0">
              <a:buFont typeface="Arial" panose="020B0604020202020204" pitchFamily="34" charset="0"/>
              <a:buNone/>
            </a:pPr>
            <a:endParaRPr lang="de-CH" sz="1000" dirty="0" smtClean="0">
              <a:latin typeface="Arial" pitchFamily="34" charset="0"/>
            </a:endParaRPr>
          </a:p>
          <a:p>
            <a:pPr marL="0" indent="0">
              <a:buFont typeface="Arial" panose="020B0604020202020204" pitchFamily="34" charset="0"/>
              <a:buNone/>
            </a:pPr>
            <a:endParaRPr lang="de-CH" sz="1000" dirty="0">
              <a:latin typeface="Arial" pitchFamily="34" charset="0"/>
            </a:endParaRPr>
          </a:p>
        </p:txBody>
      </p:sp>
      <p:sp>
        <p:nvSpPr>
          <p:cNvPr id="4" name="Foliennummernplatzhalter 3"/>
          <p:cNvSpPr>
            <a:spLocks noGrp="1"/>
          </p:cNvSpPr>
          <p:nvPr>
            <p:ph type="sldNum" sz="quarter" idx="10"/>
          </p:nvPr>
        </p:nvSpPr>
        <p:spPr>
          <a:xfrm>
            <a:off x="3857636" y="9443662"/>
            <a:ext cx="2951163" cy="497126"/>
          </a:xfrm>
          <a:prstGeom prst="rect">
            <a:avLst/>
          </a:prstGeom>
        </p:spPr>
        <p:txBody>
          <a:bodyPr/>
          <a:lstStyle/>
          <a:p>
            <a:pPr>
              <a:defRPr/>
            </a:pPr>
            <a:fld id="{5410C1EA-593B-9D49-B162-742A1CB86AA2}" type="slidenum">
              <a:rPr lang="de-DE" smtClean="0"/>
              <a:pPr>
                <a:defRPr/>
              </a:pPr>
              <a:t>8</a:t>
            </a:fld>
            <a:endParaRPr lang="de-DE" dirty="0"/>
          </a:p>
        </p:txBody>
      </p:sp>
    </p:spTree>
    <p:extLst>
      <p:ext uri="{BB962C8B-B14F-4D97-AF65-F5344CB8AC3E}">
        <p14:creationId xmlns:p14="http://schemas.microsoft.com/office/powerpoint/2010/main" val="293804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 Idee des Lehrplans</a:t>
            </a:r>
            <a:r>
              <a:rPr lang="de-CH" baseline="0" dirty="0" smtClean="0"/>
              <a:t> 21 ist kein Schnellschuss aus der Hüfte, wie dies mancherorts suggeriert wird.</a:t>
            </a:r>
          </a:p>
          <a:p>
            <a:endParaRPr lang="de-CH" baseline="0" dirty="0" smtClean="0"/>
          </a:p>
          <a:p>
            <a:r>
              <a:rPr lang="de-CH" baseline="0" dirty="0" smtClean="0"/>
              <a:t>Schon 1970 bei der Ausarbeitung des Schulkonkordates, das als eine erste Harmonisierungsbestrebung angesehen werden kann, geisterte die Idee eines gemeinsamen Lehrplans herum. </a:t>
            </a:r>
          </a:p>
          <a:p>
            <a:endParaRPr lang="de-CH" baseline="0" dirty="0" smtClean="0"/>
          </a:p>
          <a:p>
            <a:r>
              <a:rPr lang="de-CH" baseline="0" dirty="0" smtClean="0"/>
              <a:t>Doch auch hier – wie immer bei Entwicklungen der Schule – brauchte es gute 30 Jahre, bis der Stein ins Rollen kam.</a:t>
            </a:r>
          </a:p>
          <a:p>
            <a:endParaRPr lang="de-DE" baseline="0" dirty="0" smtClean="0"/>
          </a:p>
          <a:p>
            <a:r>
              <a:rPr lang="de-DE" baseline="0" dirty="0" err="1" smtClean="0"/>
              <a:t>Angestossen</a:t>
            </a:r>
            <a:r>
              <a:rPr lang="de-DE" baseline="0" dirty="0" smtClean="0"/>
              <a:t> hat ihn PISA, genau genommen die für schweizerische Verhältnisse erschreckend schwachen Ergebnisse in der deutschen Sprache. Die Sorge und der Ärger um Leistungsfähigkeit der Schule haben politisch den </a:t>
            </a:r>
            <a:r>
              <a:rPr lang="de-DE" baseline="0" dirty="0" err="1" smtClean="0"/>
              <a:t>Anstoss</a:t>
            </a:r>
            <a:r>
              <a:rPr lang="de-DE" baseline="0" dirty="0" smtClean="0"/>
              <a:t> gegeben die Harmonisierung der Volksschule anzugehen. </a:t>
            </a:r>
          </a:p>
          <a:p>
            <a:endParaRPr lang="de-DE" baseline="0" dirty="0" smtClean="0"/>
          </a:p>
          <a:p>
            <a:r>
              <a:rPr lang="de-DE" baseline="0" dirty="0" smtClean="0"/>
              <a:t>Die überwältigende Annahme des Bildungsartikels in der Bundesverfassung, der die Eckwerte der Harmonisierung der Volksschule festlegt, hat im Jahre 2006 dann überdeutlich gezeigt, dass auch das Volk unzweideutig einverstanden ist. Eben jenes Volk, dass nun auch in den Kantonen – jedenfalls bisher – deutsch und deutlich allen Anti-Lehrplan 21- Initiativen eine Abfuhr erteilt hat. </a:t>
            </a:r>
          </a:p>
          <a:p>
            <a:endParaRPr lang="de-DE" baseline="0" dirty="0" smtClean="0"/>
          </a:p>
          <a:p>
            <a:r>
              <a:rPr lang="de-DE" baseline="0" dirty="0" smtClean="0"/>
              <a:t>Es stimmt also nicht, dass der Lehrplan 21 aus dem unüberlegten Nichts kommt und ebenso wenig stimmt, dass der Lehrplan 21 vom Volk nicht gewünscht sei.</a:t>
            </a:r>
          </a:p>
          <a:p>
            <a:endParaRPr lang="de-DE" baseline="0" dirty="0" smtClean="0"/>
          </a:p>
          <a:p>
            <a:r>
              <a:rPr lang="de-DE" baseline="0" dirty="0" smtClean="0"/>
              <a:t>Das Gegenteil ist die Realität!   </a:t>
            </a:r>
          </a:p>
        </p:txBody>
      </p:sp>
      <p:sp>
        <p:nvSpPr>
          <p:cNvPr id="4" name="Foliennummernplatzhalter 3"/>
          <p:cNvSpPr>
            <a:spLocks noGrp="1"/>
          </p:cNvSpPr>
          <p:nvPr>
            <p:ph type="sldNum" sz="quarter" idx="10"/>
          </p:nvPr>
        </p:nvSpPr>
        <p:spPr/>
        <p:txBody>
          <a:bodyPr/>
          <a:lstStyle/>
          <a:p>
            <a:fld id="{624D16CE-186C-4884-B3D7-B3D6C3529641}" type="slidenum">
              <a:rPr lang="de-CH" smtClean="0"/>
              <a:pPr/>
              <a:t>9</a:t>
            </a:fld>
            <a:endParaRPr lang="de-CH"/>
          </a:p>
        </p:txBody>
      </p:sp>
    </p:spTree>
    <p:extLst>
      <p:ext uri="{BB962C8B-B14F-4D97-AF65-F5344CB8AC3E}">
        <p14:creationId xmlns:p14="http://schemas.microsoft.com/office/powerpoint/2010/main" val="831787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wissmem Titelfolie">
    <p:spTree>
      <p:nvGrpSpPr>
        <p:cNvPr id="1" name=""/>
        <p:cNvGrpSpPr/>
        <p:nvPr/>
      </p:nvGrpSpPr>
      <p:grpSpPr>
        <a:xfrm>
          <a:off x="0" y="0"/>
          <a:ext cx="0" cy="0"/>
          <a:chOff x="0" y="0"/>
          <a:chExt cx="0" cy="0"/>
        </a:xfrm>
      </p:grpSpPr>
      <p:sp>
        <p:nvSpPr>
          <p:cNvPr id="11" name="Rechteck 10"/>
          <p:cNvSpPr/>
          <p:nvPr userDrawn="1"/>
        </p:nvSpPr>
        <p:spPr>
          <a:xfrm>
            <a:off x="6588224" y="5805264"/>
            <a:ext cx="2555776" cy="10527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Bild 6" descr="Cover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4884" t="15123" r="-1159" b="9620"/>
          <a:stretch/>
        </p:blipFill>
        <p:spPr>
          <a:xfrm>
            <a:off x="6846615" y="5930230"/>
            <a:ext cx="2390946" cy="821783"/>
          </a:xfrm>
          <a:prstGeom prst="rect">
            <a:avLst/>
          </a:prstGeom>
        </p:spPr>
      </p:pic>
      <p:sp>
        <p:nvSpPr>
          <p:cNvPr id="19" name="Bildplatzhalter 18"/>
          <p:cNvSpPr>
            <a:spLocks noGrp="1"/>
          </p:cNvSpPr>
          <p:nvPr>
            <p:ph type="pic" sz="quarter" idx="10"/>
          </p:nvPr>
        </p:nvSpPr>
        <p:spPr>
          <a:xfrm>
            <a:off x="179512" y="179999"/>
            <a:ext cx="8784488" cy="4957200"/>
          </a:xfrm>
          <a:prstGeom prst="roundRect">
            <a:avLst>
              <a:gd name="adj" fmla="val 911"/>
            </a:avLst>
          </a:prstGeom>
          <a:solidFill>
            <a:schemeClr val="bg1">
              <a:lumMod val="85000"/>
            </a:schemeClr>
          </a:solidFill>
        </p:spPr>
        <p:txBody>
          <a:bodyPr>
            <a:normAutofit/>
          </a:bodyPr>
          <a:lstStyle>
            <a:lvl1pPr algn="ctr">
              <a:defRPr sz="1500"/>
            </a:lvl1pPr>
          </a:lstStyle>
          <a:p>
            <a:r>
              <a:rPr lang="de-DE" smtClean="0"/>
              <a:t>Bild durch Klicken auf Symbol hinzufügen</a:t>
            </a:r>
            <a:endParaRPr lang="de-CH" dirty="0"/>
          </a:p>
        </p:txBody>
      </p:sp>
      <p:sp>
        <p:nvSpPr>
          <p:cNvPr id="21" name="Rechteck 2"/>
          <p:cNvSpPr/>
          <p:nvPr userDrawn="1"/>
        </p:nvSpPr>
        <p:spPr>
          <a:xfrm rot="10800000">
            <a:off x="8856488" y="5029200"/>
            <a:ext cx="108000" cy="108000"/>
          </a:xfrm>
          <a:custGeom>
            <a:avLst/>
            <a:gdLst>
              <a:gd name="connsiteX0" fmla="*/ 0 w 429960"/>
              <a:gd name="connsiteY0" fmla="*/ 0 h 429960"/>
              <a:gd name="connsiteX1" fmla="*/ 429960 w 429960"/>
              <a:gd name="connsiteY1" fmla="*/ 0 h 429960"/>
              <a:gd name="connsiteX2" fmla="*/ 429960 w 429960"/>
              <a:gd name="connsiteY2" fmla="*/ 429960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98966 w 429960"/>
              <a:gd name="connsiteY2" fmla="*/ 11563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98966 w 429960"/>
              <a:gd name="connsiteY2" fmla="*/ 11563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98966 w 429960"/>
              <a:gd name="connsiteY2" fmla="*/ 11563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127541 w 429960"/>
              <a:gd name="connsiteY2" fmla="*/ 9658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127541 w 429960"/>
              <a:gd name="connsiteY2" fmla="*/ 9658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0 w 429960"/>
              <a:gd name="connsiteY2" fmla="*/ 429960 h 429960"/>
              <a:gd name="connsiteX3" fmla="*/ 0 w 429960"/>
              <a:gd name="connsiteY3" fmla="*/ 0 h 429960"/>
              <a:gd name="connsiteX0" fmla="*/ 0 w 429960"/>
              <a:gd name="connsiteY0" fmla="*/ 0 h 429960"/>
              <a:gd name="connsiteX1" fmla="*/ 429960 w 429960"/>
              <a:gd name="connsiteY1" fmla="*/ 0 h 429960"/>
              <a:gd name="connsiteX2" fmla="*/ 0 w 429960"/>
              <a:gd name="connsiteY2" fmla="*/ 429960 h 429960"/>
              <a:gd name="connsiteX3" fmla="*/ 0 w 429960"/>
              <a:gd name="connsiteY3" fmla="*/ 0 h 429960"/>
              <a:gd name="connsiteX0" fmla="*/ 0 w 429960"/>
              <a:gd name="connsiteY0" fmla="*/ 0 h 429960"/>
              <a:gd name="connsiteX1" fmla="*/ 429960 w 429960"/>
              <a:gd name="connsiteY1" fmla="*/ 0 h 429960"/>
              <a:gd name="connsiteX2" fmla="*/ 0 w 429960"/>
              <a:gd name="connsiteY2" fmla="*/ 429960 h 429960"/>
              <a:gd name="connsiteX3" fmla="*/ 0 w 429960"/>
              <a:gd name="connsiteY3" fmla="*/ 0 h 429960"/>
            </a:gdLst>
            <a:ahLst/>
            <a:cxnLst>
              <a:cxn ang="0">
                <a:pos x="connsiteX0" y="connsiteY0"/>
              </a:cxn>
              <a:cxn ang="0">
                <a:pos x="connsiteX1" y="connsiteY1"/>
              </a:cxn>
              <a:cxn ang="0">
                <a:pos x="connsiteX2" y="connsiteY2"/>
              </a:cxn>
              <a:cxn ang="0">
                <a:pos x="connsiteX3" y="connsiteY3"/>
              </a:cxn>
            </a:cxnLst>
            <a:rect l="l" t="t" r="r" b="b"/>
            <a:pathLst>
              <a:path w="429960" h="429960">
                <a:moveTo>
                  <a:pt x="0" y="0"/>
                </a:moveTo>
                <a:lnTo>
                  <a:pt x="429960" y="0"/>
                </a:lnTo>
                <a:cubicBezTo>
                  <a:pt x="187072" y="223"/>
                  <a:pt x="223" y="187072"/>
                  <a:pt x="0" y="42996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solidFill>
                  <a:schemeClr val="bg1"/>
                </a:solidFill>
              </a:rPr>
              <a:t> </a:t>
            </a:r>
            <a:endParaRPr lang="de-CH" dirty="0">
              <a:solidFill>
                <a:schemeClr val="bg1"/>
              </a:solidFill>
            </a:endParaRPr>
          </a:p>
        </p:txBody>
      </p:sp>
      <p:sp>
        <p:nvSpPr>
          <p:cNvPr id="22" name="Rechteck 2"/>
          <p:cNvSpPr/>
          <p:nvPr userDrawn="1"/>
        </p:nvSpPr>
        <p:spPr>
          <a:xfrm rot="5400000">
            <a:off x="8856488" y="180000"/>
            <a:ext cx="108000" cy="108000"/>
          </a:xfrm>
          <a:custGeom>
            <a:avLst/>
            <a:gdLst>
              <a:gd name="connsiteX0" fmla="*/ 0 w 429960"/>
              <a:gd name="connsiteY0" fmla="*/ 0 h 429960"/>
              <a:gd name="connsiteX1" fmla="*/ 429960 w 429960"/>
              <a:gd name="connsiteY1" fmla="*/ 0 h 429960"/>
              <a:gd name="connsiteX2" fmla="*/ 429960 w 429960"/>
              <a:gd name="connsiteY2" fmla="*/ 429960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98966 w 429960"/>
              <a:gd name="connsiteY2" fmla="*/ 11563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98966 w 429960"/>
              <a:gd name="connsiteY2" fmla="*/ 11563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98966 w 429960"/>
              <a:gd name="connsiteY2" fmla="*/ 11563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127541 w 429960"/>
              <a:gd name="connsiteY2" fmla="*/ 9658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127541 w 429960"/>
              <a:gd name="connsiteY2" fmla="*/ 96585 h 429960"/>
              <a:gd name="connsiteX3" fmla="*/ 0 w 429960"/>
              <a:gd name="connsiteY3" fmla="*/ 429960 h 429960"/>
              <a:gd name="connsiteX4" fmla="*/ 0 w 429960"/>
              <a:gd name="connsiteY4" fmla="*/ 0 h 429960"/>
              <a:gd name="connsiteX0" fmla="*/ 0 w 429960"/>
              <a:gd name="connsiteY0" fmla="*/ 0 h 429960"/>
              <a:gd name="connsiteX1" fmla="*/ 429960 w 429960"/>
              <a:gd name="connsiteY1" fmla="*/ 0 h 429960"/>
              <a:gd name="connsiteX2" fmla="*/ 0 w 429960"/>
              <a:gd name="connsiteY2" fmla="*/ 429960 h 429960"/>
              <a:gd name="connsiteX3" fmla="*/ 0 w 429960"/>
              <a:gd name="connsiteY3" fmla="*/ 0 h 429960"/>
              <a:gd name="connsiteX0" fmla="*/ 0 w 429960"/>
              <a:gd name="connsiteY0" fmla="*/ 0 h 429960"/>
              <a:gd name="connsiteX1" fmla="*/ 429960 w 429960"/>
              <a:gd name="connsiteY1" fmla="*/ 0 h 429960"/>
              <a:gd name="connsiteX2" fmla="*/ 0 w 429960"/>
              <a:gd name="connsiteY2" fmla="*/ 429960 h 429960"/>
              <a:gd name="connsiteX3" fmla="*/ 0 w 429960"/>
              <a:gd name="connsiteY3" fmla="*/ 0 h 429960"/>
              <a:gd name="connsiteX0" fmla="*/ 0 w 429960"/>
              <a:gd name="connsiteY0" fmla="*/ 0 h 429960"/>
              <a:gd name="connsiteX1" fmla="*/ 429960 w 429960"/>
              <a:gd name="connsiteY1" fmla="*/ 0 h 429960"/>
              <a:gd name="connsiteX2" fmla="*/ 0 w 429960"/>
              <a:gd name="connsiteY2" fmla="*/ 429960 h 429960"/>
              <a:gd name="connsiteX3" fmla="*/ 0 w 429960"/>
              <a:gd name="connsiteY3" fmla="*/ 0 h 429960"/>
            </a:gdLst>
            <a:ahLst/>
            <a:cxnLst>
              <a:cxn ang="0">
                <a:pos x="connsiteX0" y="connsiteY0"/>
              </a:cxn>
              <a:cxn ang="0">
                <a:pos x="connsiteX1" y="connsiteY1"/>
              </a:cxn>
              <a:cxn ang="0">
                <a:pos x="connsiteX2" y="connsiteY2"/>
              </a:cxn>
              <a:cxn ang="0">
                <a:pos x="connsiteX3" y="connsiteY3"/>
              </a:cxn>
            </a:cxnLst>
            <a:rect l="l" t="t" r="r" b="b"/>
            <a:pathLst>
              <a:path w="429960" h="429960">
                <a:moveTo>
                  <a:pt x="0" y="0"/>
                </a:moveTo>
                <a:lnTo>
                  <a:pt x="429960" y="0"/>
                </a:lnTo>
                <a:cubicBezTo>
                  <a:pt x="187072" y="223"/>
                  <a:pt x="223" y="187072"/>
                  <a:pt x="0" y="42996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solidFill>
                  <a:schemeClr val="bg1"/>
                </a:solidFill>
              </a:rPr>
              <a:t> </a:t>
            </a:r>
            <a:endParaRPr lang="de-CH" dirty="0">
              <a:solidFill>
                <a:schemeClr val="bg1"/>
              </a:solidFill>
            </a:endParaRPr>
          </a:p>
        </p:txBody>
      </p:sp>
      <p:sp>
        <p:nvSpPr>
          <p:cNvPr id="36" name="Rechteck 35"/>
          <p:cNvSpPr/>
          <p:nvPr userDrawn="1"/>
        </p:nvSpPr>
        <p:spPr>
          <a:xfrm>
            <a:off x="0" y="6120000"/>
            <a:ext cx="180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6" name="Textplatzhalter 45"/>
          <p:cNvSpPr>
            <a:spLocks noGrp="1"/>
          </p:cNvSpPr>
          <p:nvPr>
            <p:ph type="body" sz="quarter" idx="13"/>
          </p:nvPr>
        </p:nvSpPr>
        <p:spPr>
          <a:xfrm>
            <a:off x="360000" y="3420000"/>
            <a:ext cx="5652000" cy="1654200"/>
          </a:xfrm>
        </p:spPr>
        <p:txBody>
          <a:bodyPr/>
          <a:lstStyle>
            <a:lvl1pPr>
              <a:defRPr sz="2400"/>
            </a:lvl1pPr>
            <a:lvl3pPr>
              <a:defRPr b="0"/>
            </a:lvl3pPr>
          </a:lstStyle>
          <a:p>
            <a:pPr lvl="0"/>
            <a:r>
              <a:rPr lang="de-DE" smtClean="0"/>
              <a:t>Textmasterformat bearbeiten</a:t>
            </a:r>
          </a:p>
          <a:p>
            <a:pPr lvl="1"/>
            <a:r>
              <a:rPr lang="de-DE" smtClean="0"/>
              <a:t>Zweite Ebene</a:t>
            </a:r>
          </a:p>
        </p:txBody>
      </p:sp>
      <p:sp>
        <p:nvSpPr>
          <p:cNvPr id="49" name="Textplatzhalter 48"/>
          <p:cNvSpPr>
            <a:spLocks noGrp="1"/>
          </p:cNvSpPr>
          <p:nvPr>
            <p:ph type="body" sz="quarter" idx="14" hasCustomPrompt="1"/>
          </p:nvPr>
        </p:nvSpPr>
        <p:spPr>
          <a:xfrm>
            <a:off x="360000" y="5886000"/>
            <a:ext cx="5652000" cy="540000"/>
          </a:xfrm>
        </p:spPr>
        <p:txBody>
          <a:bodyPr>
            <a:noAutofit/>
          </a:bodyPr>
          <a:lstStyle>
            <a:lvl1pPr>
              <a:defRPr baseline="0"/>
            </a:lvl1pPr>
            <a:lvl6pPr>
              <a:defRPr sz="2000"/>
            </a:lvl6pPr>
            <a:lvl7pPr>
              <a:defRPr sz="2000"/>
            </a:lvl7pPr>
          </a:lstStyle>
          <a:p>
            <a:pPr lvl="5"/>
            <a:r>
              <a:rPr lang="de-CH" dirty="0" smtClean="0"/>
              <a:t>Name Vorname</a:t>
            </a:r>
          </a:p>
          <a:p>
            <a:pPr lvl="6"/>
            <a:r>
              <a:rPr lang="de-CH" dirty="0" smtClean="0"/>
              <a:t>Funktion </a:t>
            </a:r>
            <a:r>
              <a:rPr lang="de-CH" dirty="0" err="1" smtClean="0"/>
              <a:t>Swissmem</a:t>
            </a:r>
            <a:endParaRPr lang="de-CH" dirty="0"/>
          </a:p>
        </p:txBody>
      </p:sp>
    </p:spTree>
    <p:extLst>
      <p:ext uri="{BB962C8B-B14F-4D97-AF65-F5344CB8AC3E}">
        <p14:creationId xmlns:p14="http://schemas.microsoft.com/office/powerpoint/2010/main" val="34732419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wissmem Dank">
    <p:spTree>
      <p:nvGrpSpPr>
        <p:cNvPr id="1" name=""/>
        <p:cNvGrpSpPr/>
        <p:nvPr/>
      </p:nvGrpSpPr>
      <p:grpSpPr>
        <a:xfrm>
          <a:off x="0" y="0"/>
          <a:ext cx="0" cy="0"/>
          <a:chOff x="0" y="0"/>
          <a:chExt cx="0" cy="0"/>
        </a:xfrm>
      </p:grpSpPr>
      <p:sp>
        <p:nvSpPr>
          <p:cNvPr id="14" name="Bildplatzhalter 3"/>
          <p:cNvSpPr>
            <a:spLocks noGrp="1"/>
          </p:cNvSpPr>
          <p:nvPr>
            <p:ph type="pic" sz="quarter" idx="12"/>
          </p:nvPr>
        </p:nvSpPr>
        <p:spPr>
          <a:xfrm>
            <a:off x="179512" y="180000"/>
            <a:ext cx="8784488" cy="6498000"/>
          </a:xfrm>
          <a:solidFill>
            <a:schemeClr val="bg1">
              <a:lumMod val="85000"/>
            </a:schemeClr>
          </a:solidFill>
        </p:spPr>
        <p:txBody>
          <a:bodyPr>
            <a:normAutofit/>
          </a:bodyPr>
          <a:lstStyle>
            <a:lvl1pPr algn="ctr">
              <a:defRPr sz="1500"/>
            </a:lvl1pPr>
          </a:lstStyle>
          <a:p>
            <a:r>
              <a:rPr lang="de-DE" smtClean="0"/>
              <a:t>Bild durch Klicken auf Symbol hinzufügen</a:t>
            </a:r>
            <a:endParaRPr lang="de-CH" dirty="0"/>
          </a:p>
        </p:txBody>
      </p:sp>
    </p:spTree>
    <p:extLst>
      <p:ext uri="{BB962C8B-B14F-4D97-AF65-F5344CB8AC3E}">
        <p14:creationId xmlns:p14="http://schemas.microsoft.com/office/powerpoint/2010/main" val="42070779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marL="360000" indent="-360000" defTabSz="720000">
              <a:buFont typeface="+mj-lt"/>
              <a:buNone/>
              <a:tabLst/>
              <a:defRPr/>
            </a:lvl1pPr>
          </a:lstStyle>
          <a:p>
            <a:r>
              <a:rPr lang="de-CH" dirty="0" smtClean="0"/>
              <a:t>1.	Titel durch Klicken bearbeiten</a:t>
            </a:r>
            <a:endParaRPr lang="de-CH" dirty="0"/>
          </a:p>
        </p:txBody>
      </p:sp>
      <p:sp>
        <p:nvSpPr>
          <p:cNvPr id="3" name="Inhaltsplatzhalter 2"/>
          <p:cNvSpPr>
            <a:spLocks noGrp="1"/>
          </p:cNvSpPr>
          <p:nvPr>
            <p:ph idx="1"/>
          </p:nvPr>
        </p:nvSpPr>
        <p:spPr/>
        <p:txBody>
          <a:bodyPr/>
          <a:lstStyle>
            <a:lvl1pPr marL="285750" indent="-285750" defTabSz="720000">
              <a:spcBef>
                <a:spcPts val="0"/>
              </a:spcBef>
              <a:spcAft>
                <a:spcPts val="600"/>
              </a:spcAft>
              <a:buFont typeface="Arial" pitchFamily="34" charset="0"/>
              <a:buChar char="•"/>
              <a:defRPr sz="1700">
                <a:latin typeface="+mj-lt"/>
              </a:defRPr>
            </a:lvl1pPr>
            <a:lvl2pPr marL="719138" indent="-360000" defTabSz="720000">
              <a:spcBef>
                <a:spcPts val="0"/>
              </a:spcBef>
              <a:spcAft>
                <a:spcPts val="600"/>
              </a:spcAft>
              <a:buFont typeface="Arial" pitchFamily="34" charset="0"/>
              <a:buChar char="&gt;"/>
              <a:defRPr sz="1700">
                <a:latin typeface="+mj-lt"/>
              </a:defRPr>
            </a:lvl2pPr>
            <a:lvl3pPr marL="1080000" indent="-360000" defTabSz="720000">
              <a:spcBef>
                <a:spcPts val="0"/>
              </a:spcBef>
              <a:spcAft>
                <a:spcPts val="600"/>
              </a:spcAft>
              <a:buFont typeface="Arial" pitchFamily="34" charset="0"/>
              <a:buChar char="&gt;"/>
              <a:defRPr sz="1700">
                <a:latin typeface="+mj-lt"/>
              </a:defRPr>
            </a:lvl3pPr>
            <a:lvl4pPr marL="1438275" indent="-360000" defTabSz="720000">
              <a:spcBef>
                <a:spcPts val="0"/>
              </a:spcBef>
              <a:spcAft>
                <a:spcPts val="600"/>
              </a:spcAft>
              <a:buFont typeface="Arial" pitchFamily="34" charset="0"/>
              <a:buChar char="&gt;"/>
              <a:defRPr sz="1700">
                <a:latin typeface="+mj-lt"/>
              </a:defRPr>
            </a:lvl4pPr>
            <a:lvl5pPr marL="1800000" indent="-360000" defTabSz="720000">
              <a:spcBef>
                <a:spcPts val="0"/>
              </a:spcBef>
              <a:spcAft>
                <a:spcPts val="600"/>
              </a:spcAft>
              <a:buFont typeface="Arial" pitchFamily="34" charset="0"/>
              <a:buChar char="&gt;"/>
              <a:defRPr sz="1700">
                <a:latin typeface="+mj-lt"/>
              </a:defRPr>
            </a:lvl5pPr>
            <a:lvl6pPr marL="2147888" indent="-360000" defTabSz="720000">
              <a:spcBef>
                <a:spcPts val="0"/>
              </a:spcBef>
              <a:spcAft>
                <a:spcPts val="600"/>
              </a:spcAft>
              <a:buFont typeface="Arial" pitchFamily="34" charset="0"/>
              <a:buChar char="&gt;"/>
              <a:tabLst/>
              <a:defRPr sz="1700">
                <a:latin typeface="+mj-lt"/>
              </a:defRPr>
            </a:lvl6pPr>
            <a:lvl7pPr marL="2520000" indent="-360000" defTabSz="720000">
              <a:spcBef>
                <a:spcPts val="0"/>
              </a:spcBef>
              <a:spcAft>
                <a:spcPts val="600"/>
              </a:spcAft>
              <a:buFont typeface="Arial" pitchFamily="34" charset="0"/>
              <a:buChar char="&gt;"/>
              <a:defRPr sz="1700">
                <a:latin typeface="+mj-lt"/>
              </a:defRPr>
            </a:lvl7pPr>
            <a:lvl8pPr marL="2880000" indent="-360000" defTabSz="720000">
              <a:spcBef>
                <a:spcPts val="0"/>
              </a:spcBef>
              <a:spcAft>
                <a:spcPts val="600"/>
              </a:spcAft>
              <a:buFont typeface="Arial" pitchFamily="34" charset="0"/>
              <a:buChar char="&gt;"/>
              <a:defRPr sz="1700">
                <a:latin typeface="+mj-lt"/>
              </a:defRPr>
            </a:lvl8pPr>
            <a:lvl9pPr marL="3240000" indent="-360000" defTabSz="720000">
              <a:spcBef>
                <a:spcPts val="0"/>
              </a:spcBef>
              <a:spcAft>
                <a:spcPts val="600"/>
              </a:spcAft>
              <a:buFont typeface="Arial" pitchFamily="34" charset="0"/>
              <a:buChar char="&gt;"/>
              <a:defRPr sz="1700">
                <a:latin typeface="+mj-lt"/>
              </a:defRPr>
            </a:lvl9p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p>
        </p:txBody>
      </p:sp>
    </p:spTree>
    <p:extLst>
      <p:ext uri="{BB962C8B-B14F-4D97-AF65-F5344CB8AC3E}">
        <p14:creationId xmlns:p14="http://schemas.microsoft.com/office/powerpoint/2010/main" val="17921771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wissmem Inhaltsverzeichni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dirty="0"/>
          </a:p>
        </p:txBody>
      </p:sp>
    </p:spTree>
    <p:extLst>
      <p:ext uri="{BB962C8B-B14F-4D97-AF65-F5344CB8AC3E}">
        <p14:creationId xmlns:p14="http://schemas.microsoft.com/office/powerpoint/2010/main" val="2171908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wissmem Fliesstext 1s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dirty="0"/>
          </a:p>
        </p:txBody>
      </p:sp>
      <p:sp>
        <p:nvSpPr>
          <p:cNvPr id="5" name="Textplatzhalter 4"/>
          <p:cNvSpPr>
            <a:spLocks noGrp="1"/>
          </p:cNvSpPr>
          <p:nvPr>
            <p:ph type="body" sz="quarter" idx="11" hasCustomPrompt="1"/>
          </p:nvPr>
        </p:nvSpPr>
        <p:spPr>
          <a:xfrm>
            <a:off x="360362" y="1692000"/>
            <a:ext cx="8460000" cy="4042050"/>
          </a:xfrm>
        </p:spPr>
        <p:txBody>
          <a:bodyPr/>
          <a:lstStyle>
            <a:lvl3pPr marL="0" marR="0" indent="0" algn="l" defTabSz="914400" rtl="0" eaLnBrk="1" fontAlgn="auto" latinLnBrk="0" hangingPunct="1">
              <a:lnSpc>
                <a:spcPct val="100000"/>
              </a:lnSpc>
              <a:spcBef>
                <a:spcPts val="0"/>
              </a:spcBef>
              <a:spcAft>
                <a:spcPts val="0"/>
              </a:spcAft>
              <a:buClrTx/>
              <a:buSzTx/>
              <a:buFontTx/>
              <a:buNone/>
              <a:tabLst/>
              <a:defRPr baseline="0"/>
            </a:lvl3pPr>
          </a:lstStyle>
          <a:p>
            <a:pPr lvl="2"/>
            <a:r>
              <a:rPr lang="de-DE" dirty="0" err="1" smtClean="0"/>
              <a:t>Lorem</a:t>
            </a:r>
            <a:r>
              <a:rPr lang="de-DE" dirty="0" smtClean="0"/>
              <a:t> </a:t>
            </a:r>
            <a:r>
              <a:rPr lang="de-DE" dirty="0" err="1" smtClean="0"/>
              <a:t>ipsum</a:t>
            </a:r>
            <a:r>
              <a:rPr lang="de-DE" dirty="0" smtClean="0"/>
              <a:t> </a:t>
            </a:r>
            <a:r>
              <a:rPr lang="de-DE" dirty="0" err="1" smtClean="0"/>
              <a:t>dolor</a:t>
            </a:r>
            <a:r>
              <a:rPr lang="de-DE" dirty="0" smtClean="0"/>
              <a:t> </a:t>
            </a:r>
            <a:r>
              <a:rPr lang="de-DE" dirty="0" err="1" smtClean="0"/>
              <a:t>sit</a:t>
            </a:r>
            <a:r>
              <a:rPr lang="de-DE" dirty="0" smtClean="0"/>
              <a:t> </a:t>
            </a:r>
            <a:r>
              <a:rPr lang="de-DE" dirty="0" err="1" smtClean="0"/>
              <a:t>amet</a:t>
            </a:r>
            <a:r>
              <a:rPr lang="de-DE" dirty="0" smtClean="0"/>
              <a:t>, </a:t>
            </a:r>
            <a:r>
              <a:rPr lang="de-DE" dirty="0" err="1" smtClean="0"/>
              <a:t>consetetur</a:t>
            </a:r>
            <a:r>
              <a:rPr lang="de-DE" dirty="0" smtClean="0"/>
              <a:t> </a:t>
            </a:r>
            <a:r>
              <a:rPr lang="de-DE" dirty="0" err="1" smtClean="0"/>
              <a:t>sadipscing</a:t>
            </a:r>
            <a:r>
              <a:rPr lang="de-DE" dirty="0" smtClean="0"/>
              <a:t> </a:t>
            </a:r>
            <a:r>
              <a:rPr lang="de-DE" dirty="0" err="1" smtClean="0"/>
              <a:t>elitr</a:t>
            </a:r>
            <a:r>
              <a:rPr lang="de-DE" dirty="0" smtClean="0"/>
              <a:t>, </a:t>
            </a:r>
            <a:r>
              <a:rPr lang="de-DE" dirty="0" err="1" smtClean="0"/>
              <a:t>diam</a:t>
            </a:r>
            <a:r>
              <a:rPr lang="de-DE" dirty="0" smtClean="0"/>
              <a:t> </a:t>
            </a:r>
            <a:r>
              <a:rPr lang="de-DE" dirty="0" err="1" smtClean="0"/>
              <a:t>nonumy</a:t>
            </a:r>
            <a:r>
              <a:rPr lang="de-DE" dirty="0" smtClean="0"/>
              <a:t> </a:t>
            </a:r>
            <a:r>
              <a:rPr lang="de-DE" dirty="0" err="1" smtClean="0"/>
              <a:t>eirmod</a:t>
            </a:r>
            <a:r>
              <a:rPr lang="de-DE" dirty="0" smtClean="0"/>
              <a:t> </a:t>
            </a:r>
            <a:r>
              <a:rPr lang="de-DE" dirty="0" err="1" smtClean="0"/>
              <a:t>tempor</a:t>
            </a:r>
            <a:r>
              <a:rPr lang="de-DE" dirty="0" smtClean="0"/>
              <a:t> </a:t>
            </a:r>
            <a:r>
              <a:rPr lang="de-DE" dirty="0" err="1" smtClean="0"/>
              <a:t>invidunt</a:t>
            </a:r>
            <a:r>
              <a:rPr lang="de-DE" dirty="0" smtClean="0"/>
              <a:t> </a:t>
            </a:r>
            <a:r>
              <a:rPr lang="de-DE" dirty="0" err="1" smtClean="0"/>
              <a:t>labore</a:t>
            </a:r>
            <a:r>
              <a:rPr lang="de-DE" dirty="0" smtClean="0"/>
              <a:t> </a:t>
            </a:r>
            <a:r>
              <a:rPr lang="de-DE" dirty="0" err="1" smtClean="0"/>
              <a:t>dolore</a:t>
            </a:r>
            <a:r>
              <a:rPr lang="de-DE" dirty="0" smtClean="0"/>
              <a:t> magna </a:t>
            </a:r>
            <a:r>
              <a:rPr lang="de-DE" dirty="0" err="1" smtClean="0"/>
              <a:t>aliquyam</a:t>
            </a:r>
            <a:r>
              <a:rPr lang="de-DE" dirty="0" smtClean="0"/>
              <a:t> </a:t>
            </a:r>
            <a:r>
              <a:rPr lang="de-DE" dirty="0" err="1" smtClean="0"/>
              <a:t>erat</a:t>
            </a:r>
            <a:r>
              <a:rPr lang="de-DE" dirty="0" smtClean="0"/>
              <a:t>, </a:t>
            </a:r>
            <a:r>
              <a:rPr lang="de-DE" dirty="0" err="1" smtClean="0"/>
              <a:t>sed</a:t>
            </a:r>
            <a:r>
              <a:rPr lang="de-DE" dirty="0" smtClean="0"/>
              <a:t> </a:t>
            </a:r>
            <a:r>
              <a:rPr lang="de-DE" dirty="0" err="1" smtClean="0"/>
              <a:t>diam</a:t>
            </a:r>
            <a:r>
              <a:rPr lang="de-DE" dirty="0" smtClean="0"/>
              <a:t> </a:t>
            </a:r>
            <a:r>
              <a:rPr lang="de-DE" dirty="0" err="1" smtClean="0"/>
              <a:t>voluptua</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 </a:t>
            </a:r>
            <a:r>
              <a:rPr lang="de-DE" dirty="0" err="1" smtClean="0"/>
              <a:t>dolo</a:t>
            </a:r>
            <a:r>
              <a:rPr lang="de-DE" dirty="0" smtClean="0"/>
              <a:t> </a:t>
            </a:r>
            <a:r>
              <a:rPr lang="de-DE" dirty="0" err="1" smtClean="0"/>
              <a:t>res</a:t>
            </a:r>
            <a:r>
              <a:rPr lang="de-DE" dirty="0" smtClean="0"/>
              <a:t> et a </a:t>
            </a:r>
            <a:r>
              <a:rPr lang="de-DE" dirty="0" err="1" smtClean="0"/>
              <a:t>invidunt</a:t>
            </a:r>
            <a:r>
              <a:rPr lang="de-DE" dirty="0" smtClean="0"/>
              <a:t> </a:t>
            </a:r>
            <a:r>
              <a:rPr lang="de-DE" dirty="0" err="1" smtClean="0"/>
              <a:t>labore</a:t>
            </a:r>
            <a:r>
              <a:rPr lang="de-DE" dirty="0" smtClean="0"/>
              <a:t> </a:t>
            </a:r>
            <a:r>
              <a:rPr lang="de-DE" dirty="0" err="1" smtClean="0"/>
              <a:t>dolore</a:t>
            </a:r>
            <a:r>
              <a:rPr lang="de-DE" dirty="0" smtClean="0"/>
              <a:t> </a:t>
            </a:r>
            <a:r>
              <a:rPr lang="de-DE" dirty="0" err="1" smtClean="0"/>
              <a:t>magnam</a:t>
            </a:r>
            <a:r>
              <a:rPr lang="de-DE" dirty="0" smtClean="0"/>
              <a:t> </a:t>
            </a:r>
            <a:r>
              <a:rPr lang="de-DE" dirty="0" err="1" smtClean="0"/>
              <a:t>erat</a:t>
            </a:r>
            <a:r>
              <a:rPr lang="de-DE" dirty="0" smtClean="0"/>
              <a:t>, </a:t>
            </a:r>
            <a:r>
              <a:rPr lang="de-DE" dirty="0" err="1" smtClean="0"/>
              <a:t>sed</a:t>
            </a:r>
            <a:r>
              <a:rPr lang="de-DE" dirty="0" smtClean="0"/>
              <a:t> </a:t>
            </a:r>
            <a:r>
              <a:rPr lang="de-DE" dirty="0" err="1" smtClean="0"/>
              <a:t>diam</a:t>
            </a:r>
            <a:r>
              <a:rPr lang="de-DE" dirty="0" smtClean="0"/>
              <a:t> </a:t>
            </a:r>
            <a:r>
              <a:rPr lang="de-DE" dirty="0" err="1" smtClean="0"/>
              <a:t>voluptua</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 </a:t>
            </a:r>
            <a:r>
              <a:rPr lang="de-DE" dirty="0" err="1" smtClean="0"/>
              <a:t>invidunt</a:t>
            </a:r>
            <a:r>
              <a:rPr lang="de-DE" dirty="0" smtClean="0"/>
              <a:t> </a:t>
            </a:r>
            <a:r>
              <a:rPr lang="de-DE" dirty="0" err="1" smtClean="0"/>
              <a:t>labore</a:t>
            </a:r>
            <a:r>
              <a:rPr lang="de-DE" dirty="0" smtClean="0"/>
              <a:t> </a:t>
            </a:r>
            <a:r>
              <a:rPr lang="de-DE" dirty="0" err="1" smtClean="0"/>
              <a:t>dolore</a:t>
            </a:r>
            <a:r>
              <a:rPr lang="de-DE" dirty="0" smtClean="0"/>
              <a:t> magna </a:t>
            </a:r>
            <a:r>
              <a:rPr lang="de-DE" dirty="0" err="1" smtClean="0"/>
              <a:t>aliquyam</a:t>
            </a:r>
            <a:r>
              <a:rPr lang="de-DE" dirty="0" smtClean="0"/>
              <a:t> </a:t>
            </a:r>
            <a:r>
              <a:rPr lang="de-DE" dirty="0" err="1" smtClean="0"/>
              <a:t>erat</a:t>
            </a:r>
            <a:r>
              <a:rPr lang="de-DE" dirty="0" smtClean="0"/>
              <a:t>, </a:t>
            </a:r>
            <a:r>
              <a:rPr lang="de-DE" dirty="0" err="1" smtClean="0"/>
              <a:t>sed</a:t>
            </a:r>
            <a:r>
              <a:rPr lang="de-DE" dirty="0" smtClean="0"/>
              <a:t> </a:t>
            </a:r>
            <a:r>
              <a:rPr lang="de-DE" dirty="0" err="1" smtClean="0"/>
              <a:t>diam</a:t>
            </a:r>
            <a:r>
              <a:rPr lang="de-DE" dirty="0" smtClean="0"/>
              <a:t> </a:t>
            </a:r>
            <a:r>
              <a:rPr lang="de-DE" dirty="0" err="1" smtClean="0"/>
              <a:t>voluptua</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a:t>
            </a:r>
          </a:p>
          <a:p>
            <a:pPr lvl="2"/>
            <a:endParaRPr lang="de-DE"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de-DE" dirty="0" err="1" smtClean="0"/>
              <a:t>Lorem</a:t>
            </a:r>
            <a:r>
              <a:rPr lang="de-DE" dirty="0" smtClean="0"/>
              <a:t> </a:t>
            </a:r>
            <a:r>
              <a:rPr lang="de-DE" dirty="0" err="1" smtClean="0"/>
              <a:t>ipsum</a:t>
            </a:r>
            <a:r>
              <a:rPr lang="de-DE" dirty="0" smtClean="0"/>
              <a:t> </a:t>
            </a:r>
            <a:r>
              <a:rPr lang="de-DE" dirty="0" err="1" smtClean="0"/>
              <a:t>dolor</a:t>
            </a:r>
            <a:r>
              <a:rPr lang="de-DE" dirty="0" smtClean="0"/>
              <a:t> </a:t>
            </a:r>
            <a:r>
              <a:rPr lang="de-DE" dirty="0" err="1" smtClean="0"/>
              <a:t>sit</a:t>
            </a:r>
            <a:r>
              <a:rPr lang="de-DE" dirty="0" smtClean="0"/>
              <a:t> </a:t>
            </a:r>
            <a:r>
              <a:rPr lang="de-DE" dirty="0" err="1" smtClean="0"/>
              <a:t>amet</a:t>
            </a:r>
            <a:r>
              <a:rPr lang="de-DE" dirty="0" smtClean="0"/>
              <a:t>, </a:t>
            </a:r>
            <a:r>
              <a:rPr lang="de-DE" dirty="0" err="1" smtClean="0"/>
              <a:t>consetetur</a:t>
            </a:r>
            <a:r>
              <a:rPr lang="de-DE" dirty="0" smtClean="0"/>
              <a:t> </a:t>
            </a:r>
            <a:r>
              <a:rPr lang="de-DE" dirty="0" err="1" smtClean="0"/>
              <a:t>sadipscing</a:t>
            </a:r>
            <a:r>
              <a:rPr lang="de-DE" dirty="0" smtClean="0"/>
              <a:t> </a:t>
            </a:r>
            <a:r>
              <a:rPr lang="de-DE" dirty="0" err="1" smtClean="0"/>
              <a:t>elitr</a:t>
            </a:r>
            <a:r>
              <a:rPr lang="de-DE" dirty="0" smtClean="0"/>
              <a:t>, </a:t>
            </a:r>
            <a:r>
              <a:rPr lang="de-DE" dirty="0" err="1" smtClean="0"/>
              <a:t>diam</a:t>
            </a:r>
            <a:r>
              <a:rPr lang="de-DE" dirty="0" smtClean="0"/>
              <a:t> </a:t>
            </a:r>
            <a:r>
              <a:rPr lang="de-DE" dirty="0" err="1" smtClean="0"/>
              <a:t>nonumy</a:t>
            </a:r>
            <a:r>
              <a:rPr lang="de-DE" dirty="0" smtClean="0"/>
              <a:t> </a:t>
            </a:r>
            <a:r>
              <a:rPr lang="de-DE" dirty="0" err="1" smtClean="0"/>
              <a:t>eirmod</a:t>
            </a:r>
            <a:r>
              <a:rPr lang="de-DE" dirty="0" smtClean="0"/>
              <a:t> </a:t>
            </a:r>
            <a:r>
              <a:rPr lang="de-DE" dirty="0" err="1" smtClean="0"/>
              <a:t>tempor</a:t>
            </a:r>
            <a:r>
              <a:rPr lang="de-DE" dirty="0" smtClean="0"/>
              <a:t> </a:t>
            </a:r>
            <a:r>
              <a:rPr lang="de-DE" dirty="0" err="1" smtClean="0"/>
              <a:t>invidunt</a:t>
            </a:r>
            <a:r>
              <a:rPr lang="de-DE" dirty="0" smtClean="0"/>
              <a:t> </a:t>
            </a:r>
            <a:r>
              <a:rPr lang="de-DE" dirty="0" err="1" smtClean="0"/>
              <a:t>labore</a:t>
            </a:r>
            <a:r>
              <a:rPr lang="de-DE" dirty="0" smtClean="0"/>
              <a:t> </a:t>
            </a:r>
            <a:r>
              <a:rPr lang="de-DE" dirty="0" err="1" smtClean="0"/>
              <a:t>dolore</a:t>
            </a:r>
            <a:r>
              <a:rPr lang="de-DE" dirty="0" smtClean="0"/>
              <a:t> magna </a:t>
            </a:r>
            <a:r>
              <a:rPr lang="de-DE" dirty="0" err="1" smtClean="0"/>
              <a:t>aliquyam</a:t>
            </a:r>
            <a:r>
              <a:rPr lang="de-DE" dirty="0" smtClean="0"/>
              <a:t> </a:t>
            </a:r>
            <a:r>
              <a:rPr lang="de-DE" dirty="0" err="1" smtClean="0"/>
              <a:t>erat</a:t>
            </a:r>
            <a:r>
              <a:rPr lang="de-DE" dirty="0" smtClean="0"/>
              <a:t>, </a:t>
            </a:r>
            <a:r>
              <a:rPr lang="de-DE" dirty="0" err="1" smtClean="0"/>
              <a:t>sed</a:t>
            </a:r>
            <a:r>
              <a:rPr lang="de-DE" dirty="0" smtClean="0"/>
              <a:t> </a:t>
            </a:r>
            <a:r>
              <a:rPr lang="de-DE" dirty="0" err="1" smtClean="0"/>
              <a:t>diam</a:t>
            </a:r>
            <a:r>
              <a:rPr lang="de-DE" dirty="0" smtClean="0"/>
              <a:t> </a:t>
            </a:r>
            <a:r>
              <a:rPr lang="de-DE" dirty="0" err="1" smtClean="0"/>
              <a:t>voluptua</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sam </a:t>
            </a:r>
            <a:r>
              <a:rPr lang="de-DE" dirty="0" err="1" smtClean="0"/>
              <a:t>duo</a:t>
            </a:r>
            <a:r>
              <a:rPr lang="de-DE" dirty="0" smtClean="0"/>
              <a:t>.</a:t>
            </a:r>
            <a:endParaRPr lang="de-CH" dirty="0"/>
          </a:p>
        </p:txBody>
      </p:sp>
    </p:spTree>
    <p:extLst>
      <p:ext uri="{BB962C8B-B14F-4D97-AF65-F5344CB8AC3E}">
        <p14:creationId xmlns:p14="http://schemas.microsoft.com/office/powerpoint/2010/main" val="36598813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wissmem 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dirty="0"/>
          </a:p>
        </p:txBody>
      </p:sp>
      <p:sp>
        <p:nvSpPr>
          <p:cNvPr id="5" name="Textplatzhalter 4"/>
          <p:cNvSpPr>
            <a:spLocks noGrp="1"/>
          </p:cNvSpPr>
          <p:nvPr>
            <p:ph type="body" sz="quarter" idx="11" hasCustomPrompt="1"/>
          </p:nvPr>
        </p:nvSpPr>
        <p:spPr>
          <a:xfrm>
            <a:off x="360362" y="1692000"/>
            <a:ext cx="8460000" cy="4042050"/>
          </a:xfrm>
        </p:spPr>
        <p:txBody>
          <a:bodyPr/>
          <a:lstStyle>
            <a:lvl3pPr marL="0" marR="0" indent="0" algn="l" defTabSz="914400" rtl="0" eaLnBrk="1" fontAlgn="auto" latinLnBrk="0" hangingPunct="1">
              <a:lnSpc>
                <a:spcPct val="100000"/>
              </a:lnSpc>
              <a:spcBef>
                <a:spcPts val="0"/>
              </a:spcBef>
              <a:spcAft>
                <a:spcPts val="0"/>
              </a:spcAft>
              <a:buClrTx/>
              <a:buSzTx/>
              <a:buFontTx/>
              <a:buNone/>
              <a:tabLst/>
              <a:defRPr baseline="0"/>
            </a:lvl3pPr>
            <a:lvl4pPr marL="180000" indent="-180975">
              <a:buFont typeface="Arial" pitchFamily="34" charset="0"/>
              <a:buChar char="•"/>
              <a:defRPr/>
            </a:lvl4pPr>
          </a:lstStyle>
          <a:p>
            <a:pPr lvl="3"/>
            <a:r>
              <a:rPr lang="de-DE" dirty="0" err="1" smtClean="0"/>
              <a:t>Lorem</a:t>
            </a:r>
            <a:r>
              <a:rPr lang="de-DE" dirty="0" smtClean="0"/>
              <a:t> </a:t>
            </a:r>
            <a:r>
              <a:rPr lang="de-DE" dirty="0" err="1" smtClean="0"/>
              <a:t>ipsum</a:t>
            </a:r>
            <a:r>
              <a:rPr lang="de-DE" dirty="0" smtClean="0"/>
              <a:t> </a:t>
            </a:r>
            <a:r>
              <a:rPr lang="de-DE" dirty="0" err="1" smtClean="0"/>
              <a:t>dolor</a:t>
            </a:r>
            <a:r>
              <a:rPr lang="de-DE" dirty="0" smtClean="0"/>
              <a:t> </a:t>
            </a:r>
            <a:r>
              <a:rPr lang="de-DE" dirty="0" err="1" smtClean="0"/>
              <a:t>sit</a:t>
            </a:r>
            <a:r>
              <a:rPr lang="de-DE" dirty="0" smtClean="0"/>
              <a:t> </a:t>
            </a:r>
            <a:r>
              <a:rPr lang="de-DE" dirty="0" err="1" smtClean="0"/>
              <a:t>amet</a:t>
            </a:r>
            <a:r>
              <a:rPr lang="de-DE" dirty="0" smtClean="0"/>
              <a:t>, </a:t>
            </a:r>
            <a:r>
              <a:rPr lang="de-DE" dirty="0" err="1" smtClean="0"/>
              <a:t>consetetur</a:t>
            </a:r>
            <a:r>
              <a:rPr lang="de-DE" dirty="0" smtClean="0"/>
              <a:t> </a:t>
            </a:r>
            <a:r>
              <a:rPr lang="de-DE" dirty="0" err="1" smtClean="0"/>
              <a:t>sadipscing</a:t>
            </a:r>
            <a:r>
              <a:rPr lang="de-DE" dirty="0" smtClean="0"/>
              <a:t> </a:t>
            </a:r>
            <a:r>
              <a:rPr lang="de-DE" dirty="0" err="1" smtClean="0"/>
              <a:t>elitr</a:t>
            </a:r>
            <a:r>
              <a:rPr lang="de-DE" dirty="0" smtClean="0"/>
              <a:t>, </a:t>
            </a:r>
            <a:r>
              <a:rPr lang="de-DE" dirty="0" err="1" smtClean="0"/>
              <a:t>diam</a:t>
            </a:r>
            <a:endParaRPr lang="de-DE" dirty="0" smtClean="0"/>
          </a:p>
          <a:p>
            <a:pPr lvl="3"/>
            <a:r>
              <a:rPr lang="de-DE" dirty="0" smtClean="0"/>
              <a:t> </a:t>
            </a:r>
            <a:r>
              <a:rPr lang="de-DE" dirty="0" err="1" smtClean="0"/>
              <a:t>nonumy</a:t>
            </a:r>
            <a:r>
              <a:rPr lang="de-DE" dirty="0" smtClean="0"/>
              <a:t> </a:t>
            </a:r>
            <a:r>
              <a:rPr lang="de-DE" dirty="0" err="1" smtClean="0"/>
              <a:t>eirmod</a:t>
            </a:r>
            <a:r>
              <a:rPr lang="de-DE" dirty="0" smtClean="0"/>
              <a:t> </a:t>
            </a:r>
            <a:r>
              <a:rPr lang="de-DE" dirty="0" err="1" smtClean="0"/>
              <a:t>tempor</a:t>
            </a:r>
            <a:r>
              <a:rPr lang="de-DE" dirty="0" smtClean="0"/>
              <a:t> </a:t>
            </a:r>
            <a:r>
              <a:rPr lang="de-DE" dirty="0" err="1" smtClean="0"/>
              <a:t>invidunt</a:t>
            </a:r>
            <a:r>
              <a:rPr lang="de-DE" dirty="0" smtClean="0"/>
              <a:t> </a:t>
            </a:r>
            <a:r>
              <a:rPr lang="de-DE" dirty="0" err="1" smtClean="0"/>
              <a:t>labore</a:t>
            </a:r>
            <a:r>
              <a:rPr lang="de-DE" dirty="0" smtClean="0"/>
              <a:t> </a:t>
            </a:r>
            <a:r>
              <a:rPr lang="de-DE" dirty="0" err="1" smtClean="0"/>
              <a:t>dolore</a:t>
            </a:r>
            <a:r>
              <a:rPr lang="de-DE" dirty="0" smtClean="0"/>
              <a:t> magna </a:t>
            </a:r>
            <a:r>
              <a:rPr lang="de-DE" dirty="0" err="1" smtClean="0"/>
              <a:t>aliquyam</a:t>
            </a:r>
            <a:r>
              <a:rPr lang="de-DE" dirty="0" smtClean="0"/>
              <a:t> </a:t>
            </a:r>
            <a:r>
              <a:rPr lang="de-DE" dirty="0" err="1" smtClean="0"/>
              <a:t>erat</a:t>
            </a:r>
            <a:r>
              <a:rPr lang="de-DE" dirty="0" smtClean="0"/>
              <a:t>, </a:t>
            </a:r>
          </a:p>
          <a:p>
            <a:pPr lvl="3"/>
            <a:r>
              <a:rPr lang="de-DE" dirty="0" err="1" smtClean="0"/>
              <a:t>sed</a:t>
            </a:r>
            <a:r>
              <a:rPr lang="de-DE" dirty="0" smtClean="0"/>
              <a:t> </a:t>
            </a:r>
            <a:r>
              <a:rPr lang="de-DE" dirty="0" err="1" smtClean="0"/>
              <a:t>diam</a:t>
            </a:r>
            <a:r>
              <a:rPr lang="de-DE" dirty="0" smtClean="0"/>
              <a:t> </a:t>
            </a:r>
            <a:r>
              <a:rPr lang="de-DE" dirty="0" err="1" smtClean="0"/>
              <a:t>voluptua</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 </a:t>
            </a:r>
            <a:r>
              <a:rPr lang="de-DE" dirty="0" err="1" smtClean="0"/>
              <a:t>dolo</a:t>
            </a:r>
            <a:r>
              <a:rPr lang="de-DE" dirty="0" smtClean="0"/>
              <a:t> </a:t>
            </a:r>
            <a:r>
              <a:rPr lang="de-DE" dirty="0" err="1" smtClean="0"/>
              <a:t>res</a:t>
            </a:r>
            <a:r>
              <a:rPr lang="de-DE" dirty="0" smtClean="0"/>
              <a:t> et a </a:t>
            </a:r>
            <a:r>
              <a:rPr lang="de-DE" dirty="0" err="1" smtClean="0"/>
              <a:t>invidunt</a:t>
            </a:r>
            <a:r>
              <a:rPr lang="de-DE" dirty="0" smtClean="0"/>
              <a:t> </a:t>
            </a:r>
            <a:r>
              <a:rPr lang="de-DE" dirty="0" err="1" smtClean="0"/>
              <a:t>labore</a:t>
            </a:r>
            <a:r>
              <a:rPr lang="de-DE" dirty="0" smtClean="0"/>
              <a:t> </a:t>
            </a:r>
            <a:r>
              <a:rPr lang="de-DE" dirty="0" err="1" smtClean="0"/>
              <a:t>dolore</a:t>
            </a:r>
            <a:r>
              <a:rPr lang="de-DE" dirty="0" smtClean="0"/>
              <a:t> </a:t>
            </a:r>
            <a:r>
              <a:rPr lang="de-DE" dirty="0" err="1" smtClean="0"/>
              <a:t>magnam</a:t>
            </a:r>
            <a:r>
              <a:rPr lang="de-DE" dirty="0" smtClean="0"/>
              <a:t> </a:t>
            </a:r>
            <a:r>
              <a:rPr lang="de-DE" dirty="0" err="1" smtClean="0"/>
              <a:t>erat</a:t>
            </a:r>
            <a:endParaRPr lang="de-DE" dirty="0" smtClean="0"/>
          </a:p>
          <a:p>
            <a:pPr lvl="3"/>
            <a:r>
              <a:rPr lang="de-DE" dirty="0" err="1" smtClean="0"/>
              <a:t>sed</a:t>
            </a:r>
            <a:r>
              <a:rPr lang="de-DE" dirty="0" smtClean="0"/>
              <a:t> </a:t>
            </a:r>
            <a:r>
              <a:rPr lang="de-DE" dirty="0" err="1" smtClean="0"/>
              <a:t>diam</a:t>
            </a:r>
            <a:r>
              <a:rPr lang="de-DE" dirty="0" smtClean="0"/>
              <a:t> </a:t>
            </a:r>
            <a:r>
              <a:rPr lang="de-DE" dirty="0" err="1" smtClean="0"/>
              <a:t>voluptua</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 </a:t>
            </a:r>
            <a:r>
              <a:rPr lang="de-DE" dirty="0" err="1" smtClean="0"/>
              <a:t>invidunt</a:t>
            </a:r>
            <a:r>
              <a:rPr lang="de-DE" dirty="0" smtClean="0"/>
              <a:t> </a:t>
            </a:r>
          </a:p>
          <a:p>
            <a:pPr lvl="3"/>
            <a:r>
              <a:rPr lang="de-DE" dirty="0" err="1" smtClean="0"/>
              <a:t>labore</a:t>
            </a:r>
            <a:r>
              <a:rPr lang="de-DE" dirty="0" smtClean="0"/>
              <a:t> </a:t>
            </a:r>
            <a:r>
              <a:rPr lang="de-DE" dirty="0" err="1" smtClean="0"/>
              <a:t>dolore</a:t>
            </a:r>
            <a:r>
              <a:rPr lang="de-DE" dirty="0" smtClean="0"/>
              <a:t> magna </a:t>
            </a:r>
            <a:r>
              <a:rPr lang="de-DE" dirty="0" err="1" smtClean="0"/>
              <a:t>aliquyam</a:t>
            </a:r>
            <a:r>
              <a:rPr lang="de-DE" dirty="0" smtClean="0"/>
              <a:t> </a:t>
            </a:r>
            <a:r>
              <a:rPr lang="de-DE" dirty="0" err="1" smtClean="0"/>
              <a:t>erat</a:t>
            </a:r>
            <a:r>
              <a:rPr lang="de-DE" dirty="0" smtClean="0"/>
              <a:t>, </a:t>
            </a:r>
          </a:p>
          <a:p>
            <a:pPr lvl="3"/>
            <a:r>
              <a:rPr lang="de-DE" dirty="0" err="1" smtClean="0"/>
              <a:t>sed</a:t>
            </a:r>
            <a:r>
              <a:rPr lang="de-DE" dirty="0" smtClean="0"/>
              <a:t> </a:t>
            </a:r>
            <a:r>
              <a:rPr lang="de-DE" dirty="0" err="1" smtClean="0"/>
              <a:t>diam</a:t>
            </a:r>
            <a:r>
              <a:rPr lang="de-DE" dirty="0" smtClean="0"/>
              <a:t> </a:t>
            </a:r>
            <a:r>
              <a:rPr lang="de-DE" dirty="0" err="1" smtClean="0"/>
              <a:t>voluptua</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a:t>
            </a:r>
          </a:p>
          <a:p>
            <a:pPr lvl="3"/>
            <a:r>
              <a:rPr lang="de-DE" dirty="0" err="1" smtClean="0"/>
              <a:t>sed</a:t>
            </a:r>
            <a:r>
              <a:rPr lang="de-DE" dirty="0" smtClean="0"/>
              <a:t> </a:t>
            </a:r>
            <a:r>
              <a:rPr lang="de-DE" dirty="0" err="1" smtClean="0"/>
              <a:t>diam</a:t>
            </a:r>
            <a:r>
              <a:rPr lang="de-DE" dirty="0" smtClean="0"/>
              <a:t> </a:t>
            </a:r>
            <a:r>
              <a:rPr lang="de-DE" dirty="0" err="1" smtClean="0"/>
              <a:t>voluptua</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 </a:t>
            </a:r>
            <a:r>
              <a:rPr lang="de-DE" dirty="0" err="1" smtClean="0"/>
              <a:t>invidunt</a:t>
            </a:r>
            <a:r>
              <a:rPr lang="de-DE" dirty="0" smtClean="0"/>
              <a:t> </a:t>
            </a:r>
          </a:p>
          <a:p>
            <a:pPr lvl="3"/>
            <a:r>
              <a:rPr lang="de-DE" dirty="0" err="1" smtClean="0"/>
              <a:t>labore</a:t>
            </a:r>
            <a:r>
              <a:rPr lang="de-DE" dirty="0" smtClean="0"/>
              <a:t> </a:t>
            </a:r>
            <a:r>
              <a:rPr lang="de-DE" dirty="0" err="1" smtClean="0"/>
              <a:t>dolore</a:t>
            </a:r>
            <a:r>
              <a:rPr lang="de-DE" dirty="0" smtClean="0"/>
              <a:t> magna </a:t>
            </a:r>
            <a:r>
              <a:rPr lang="de-DE" dirty="0" err="1" smtClean="0"/>
              <a:t>aliquyam</a:t>
            </a:r>
            <a:r>
              <a:rPr lang="de-DE" dirty="0" smtClean="0"/>
              <a:t> </a:t>
            </a:r>
            <a:r>
              <a:rPr lang="de-DE" dirty="0" err="1" smtClean="0"/>
              <a:t>erat</a:t>
            </a:r>
            <a:r>
              <a:rPr lang="de-DE" dirty="0" smtClean="0"/>
              <a:t>, </a:t>
            </a:r>
          </a:p>
          <a:p>
            <a:pPr lvl="3"/>
            <a:r>
              <a:rPr lang="de-DE" dirty="0" err="1" smtClean="0"/>
              <a:t>sed</a:t>
            </a:r>
            <a:r>
              <a:rPr lang="de-DE" dirty="0" smtClean="0"/>
              <a:t> </a:t>
            </a:r>
            <a:r>
              <a:rPr lang="de-DE" dirty="0" err="1" smtClean="0"/>
              <a:t>diam</a:t>
            </a:r>
            <a:r>
              <a:rPr lang="de-DE" dirty="0" smtClean="0"/>
              <a:t> </a:t>
            </a:r>
            <a:r>
              <a:rPr lang="de-DE" dirty="0" err="1" smtClean="0"/>
              <a:t>voluptua</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a:t>
            </a:r>
          </a:p>
          <a:p>
            <a:pPr lvl="3"/>
            <a:endParaRPr lang="de-DE" dirty="0" smtClean="0"/>
          </a:p>
        </p:txBody>
      </p:sp>
    </p:spTree>
    <p:extLst>
      <p:ext uri="{BB962C8B-B14F-4D97-AF65-F5344CB8AC3E}">
        <p14:creationId xmlns:p14="http://schemas.microsoft.com/office/powerpoint/2010/main" val="34247414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wissmem Text_Bild_2s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dirty="0"/>
          </a:p>
        </p:txBody>
      </p:sp>
      <p:sp>
        <p:nvSpPr>
          <p:cNvPr id="5" name="Textplatzhalter 4"/>
          <p:cNvSpPr>
            <a:spLocks noGrp="1"/>
          </p:cNvSpPr>
          <p:nvPr>
            <p:ph type="body" sz="quarter" idx="11" hasCustomPrompt="1"/>
          </p:nvPr>
        </p:nvSpPr>
        <p:spPr>
          <a:xfrm>
            <a:off x="360362" y="1692000"/>
            <a:ext cx="4140000" cy="4042050"/>
          </a:xfrm>
        </p:spPr>
        <p:txBody>
          <a:bodyPr/>
          <a:lstStyle>
            <a:lvl3pPr marL="0" marR="0" indent="0" algn="l" defTabSz="914400" rtl="0" eaLnBrk="1" fontAlgn="auto" latinLnBrk="0" hangingPunct="1">
              <a:lnSpc>
                <a:spcPct val="100000"/>
              </a:lnSpc>
              <a:spcBef>
                <a:spcPts val="0"/>
              </a:spcBef>
              <a:spcAft>
                <a:spcPts val="0"/>
              </a:spcAft>
              <a:buClrTx/>
              <a:buSzTx/>
              <a:buFontTx/>
              <a:buNone/>
              <a:tabLst/>
              <a:defRPr baseline="0"/>
            </a:lvl3pPr>
            <a:lvl4pPr>
              <a:defRPr/>
            </a:lvl4pPr>
          </a:lstStyle>
          <a:p>
            <a:pPr lvl="3"/>
            <a:r>
              <a:rPr lang="de-DE" dirty="0" err="1" smtClean="0"/>
              <a:t>Lorem</a:t>
            </a:r>
            <a:r>
              <a:rPr lang="de-DE" dirty="0" smtClean="0"/>
              <a:t> </a:t>
            </a:r>
            <a:r>
              <a:rPr lang="de-DE" dirty="0" err="1" smtClean="0"/>
              <a:t>ipsum</a:t>
            </a:r>
            <a:r>
              <a:rPr lang="de-DE" dirty="0" smtClean="0"/>
              <a:t> </a:t>
            </a:r>
            <a:r>
              <a:rPr lang="de-DE" dirty="0" err="1" smtClean="0"/>
              <a:t>dolor</a:t>
            </a:r>
            <a:r>
              <a:rPr lang="de-DE" dirty="0" smtClean="0"/>
              <a:t> </a:t>
            </a:r>
            <a:r>
              <a:rPr lang="de-DE" dirty="0" err="1" smtClean="0"/>
              <a:t>sit</a:t>
            </a:r>
            <a:r>
              <a:rPr lang="de-DE" dirty="0" smtClean="0"/>
              <a:t> </a:t>
            </a:r>
            <a:r>
              <a:rPr lang="de-DE" dirty="0" err="1" smtClean="0"/>
              <a:t>amet</a:t>
            </a:r>
            <a:r>
              <a:rPr lang="de-DE" dirty="0" smtClean="0"/>
              <a:t>, </a:t>
            </a:r>
            <a:r>
              <a:rPr lang="de-DE" dirty="0" err="1" smtClean="0"/>
              <a:t>consetetur</a:t>
            </a:r>
            <a:r>
              <a:rPr lang="de-DE" dirty="0" smtClean="0"/>
              <a:t> </a:t>
            </a:r>
            <a:r>
              <a:rPr lang="de-DE" dirty="0" err="1" smtClean="0"/>
              <a:t>sadipscing</a:t>
            </a:r>
            <a:r>
              <a:rPr lang="de-DE" dirty="0" smtClean="0"/>
              <a:t> </a:t>
            </a:r>
            <a:r>
              <a:rPr lang="de-DE" dirty="0" err="1" smtClean="0"/>
              <a:t>elitr</a:t>
            </a:r>
            <a:r>
              <a:rPr lang="de-DE" dirty="0" smtClean="0"/>
              <a:t>, </a:t>
            </a:r>
            <a:r>
              <a:rPr lang="de-DE" dirty="0" err="1" smtClean="0"/>
              <a:t>diam</a:t>
            </a:r>
            <a:endParaRPr lang="de-DE" dirty="0" smtClean="0"/>
          </a:p>
          <a:p>
            <a:pPr lvl="3"/>
            <a:r>
              <a:rPr lang="de-DE" dirty="0" smtClean="0"/>
              <a:t> </a:t>
            </a:r>
            <a:r>
              <a:rPr lang="de-DE" dirty="0" err="1" smtClean="0"/>
              <a:t>nonumy</a:t>
            </a:r>
            <a:r>
              <a:rPr lang="de-DE" dirty="0" smtClean="0"/>
              <a:t> </a:t>
            </a:r>
            <a:r>
              <a:rPr lang="de-DE" dirty="0" err="1" smtClean="0"/>
              <a:t>eirmod</a:t>
            </a:r>
            <a:r>
              <a:rPr lang="de-DE" dirty="0" smtClean="0"/>
              <a:t> </a:t>
            </a:r>
            <a:r>
              <a:rPr lang="de-DE" dirty="0" err="1" smtClean="0"/>
              <a:t>tempor</a:t>
            </a:r>
            <a:r>
              <a:rPr lang="de-DE" dirty="0" smtClean="0"/>
              <a:t> </a:t>
            </a:r>
            <a:r>
              <a:rPr lang="de-DE" dirty="0" err="1" smtClean="0"/>
              <a:t>invidunt</a:t>
            </a:r>
            <a:r>
              <a:rPr lang="de-DE" dirty="0" smtClean="0"/>
              <a:t> </a:t>
            </a:r>
            <a:r>
              <a:rPr lang="de-DE" dirty="0" err="1" smtClean="0"/>
              <a:t>labore</a:t>
            </a:r>
            <a:r>
              <a:rPr lang="de-DE" dirty="0" smtClean="0"/>
              <a:t> </a:t>
            </a:r>
            <a:r>
              <a:rPr lang="de-DE" dirty="0" err="1" smtClean="0"/>
              <a:t>dolore</a:t>
            </a:r>
            <a:r>
              <a:rPr lang="de-DE" dirty="0" smtClean="0"/>
              <a:t> magna </a:t>
            </a:r>
            <a:r>
              <a:rPr lang="de-DE" dirty="0" err="1" smtClean="0"/>
              <a:t>aliquyam</a:t>
            </a:r>
            <a:r>
              <a:rPr lang="de-DE" dirty="0" smtClean="0"/>
              <a:t> </a:t>
            </a:r>
            <a:r>
              <a:rPr lang="de-DE" dirty="0" err="1" smtClean="0"/>
              <a:t>erat</a:t>
            </a:r>
            <a:r>
              <a:rPr lang="de-DE" dirty="0" smtClean="0"/>
              <a:t>, </a:t>
            </a:r>
          </a:p>
          <a:p>
            <a:pPr lvl="3"/>
            <a:r>
              <a:rPr lang="de-DE" dirty="0" err="1" smtClean="0"/>
              <a:t>sed</a:t>
            </a:r>
            <a:r>
              <a:rPr lang="de-DE" dirty="0" smtClean="0"/>
              <a:t> </a:t>
            </a:r>
            <a:r>
              <a:rPr lang="de-DE" dirty="0" err="1" smtClean="0"/>
              <a:t>diam</a:t>
            </a:r>
            <a:r>
              <a:rPr lang="de-DE" dirty="0" smtClean="0"/>
              <a:t> </a:t>
            </a:r>
            <a:r>
              <a:rPr lang="de-DE" dirty="0" err="1" smtClean="0"/>
              <a:t>voluptua</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 </a:t>
            </a:r>
            <a:r>
              <a:rPr lang="de-DE" dirty="0" err="1" smtClean="0"/>
              <a:t>dolo</a:t>
            </a:r>
            <a:r>
              <a:rPr lang="de-DE" dirty="0" smtClean="0"/>
              <a:t> </a:t>
            </a:r>
            <a:r>
              <a:rPr lang="de-DE" dirty="0" err="1" smtClean="0"/>
              <a:t>res</a:t>
            </a:r>
            <a:r>
              <a:rPr lang="de-DE" dirty="0" smtClean="0"/>
              <a:t> et a </a:t>
            </a:r>
            <a:r>
              <a:rPr lang="de-DE" dirty="0" err="1" smtClean="0"/>
              <a:t>invidunt</a:t>
            </a:r>
            <a:r>
              <a:rPr lang="de-DE" dirty="0" smtClean="0"/>
              <a:t> </a:t>
            </a:r>
            <a:r>
              <a:rPr lang="de-DE" dirty="0" err="1" smtClean="0"/>
              <a:t>labore</a:t>
            </a:r>
            <a:r>
              <a:rPr lang="de-DE" dirty="0" smtClean="0"/>
              <a:t> </a:t>
            </a:r>
            <a:r>
              <a:rPr lang="de-DE" dirty="0" err="1" smtClean="0"/>
              <a:t>dolore</a:t>
            </a:r>
            <a:r>
              <a:rPr lang="de-DE" dirty="0" smtClean="0"/>
              <a:t> </a:t>
            </a:r>
            <a:r>
              <a:rPr lang="de-DE" dirty="0" err="1" smtClean="0"/>
              <a:t>magnam</a:t>
            </a:r>
            <a:r>
              <a:rPr lang="de-DE" dirty="0" smtClean="0"/>
              <a:t> </a:t>
            </a:r>
            <a:r>
              <a:rPr lang="de-DE" dirty="0" err="1" smtClean="0"/>
              <a:t>erat</a:t>
            </a:r>
            <a:r>
              <a:rPr lang="de-DE" dirty="0" smtClean="0"/>
              <a:t>, </a:t>
            </a:r>
          </a:p>
          <a:p>
            <a:pPr lvl="3"/>
            <a:r>
              <a:rPr lang="de-DE" dirty="0" err="1" smtClean="0"/>
              <a:t>sed</a:t>
            </a:r>
            <a:r>
              <a:rPr lang="de-DE" dirty="0" smtClean="0"/>
              <a:t> </a:t>
            </a:r>
            <a:r>
              <a:rPr lang="de-DE" dirty="0" err="1" smtClean="0"/>
              <a:t>diam</a:t>
            </a:r>
            <a:r>
              <a:rPr lang="de-DE" dirty="0" smtClean="0"/>
              <a:t> </a:t>
            </a:r>
            <a:r>
              <a:rPr lang="de-DE" dirty="0" err="1" smtClean="0"/>
              <a:t>voluptua</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 </a:t>
            </a:r>
            <a:r>
              <a:rPr lang="de-DE" dirty="0" err="1" smtClean="0"/>
              <a:t>invidunt</a:t>
            </a:r>
            <a:r>
              <a:rPr lang="de-DE" dirty="0" smtClean="0"/>
              <a:t> </a:t>
            </a:r>
          </a:p>
          <a:p>
            <a:pPr lvl="3"/>
            <a:r>
              <a:rPr lang="de-DE" dirty="0" err="1" smtClean="0"/>
              <a:t>labore</a:t>
            </a:r>
            <a:r>
              <a:rPr lang="de-DE" dirty="0" smtClean="0"/>
              <a:t> </a:t>
            </a:r>
            <a:r>
              <a:rPr lang="de-DE" dirty="0" err="1" smtClean="0"/>
              <a:t>dolore</a:t>
            </a:r>
            <a:r>
              <a:rPr lang="de-DE" dirty="0" smtClean="0"/>
              <a:t> magna </a:t>
            </a:r>
            <a:r>
              <a:rPr lang="de-DE" dirty="0" err="1" smtClean="0"/>
              <a:t>aliquyam</a:t>
            </a:r>
            <a:r>
              <a:rPr lang="de-DE" dirty="0" smtClean="0"/>
              <a:t> </a:t>
            </a:r>
            <a:r>
              <a:rPr lang="de-DE" dirty="0" err="1" smtClean="0"/>
              <a:t>erat</a:t>
            </a:r>
            <a:r>
              <a:rPr lang="de-DE" dirty="0" smtClean="0"/>
              <a:t>, </a:t>
            </a:r>
          </a:p>
          <a:p>
            <a:pPr lvl="3"/>
            <a:r>
              <a:rPr lang="de-DE" dirty="0" err="1" smtClean="0"/>
              <a:t>sed</a:t>
            </a:r>
            <a:r>
              <a:rPr lang="de-DE" dirty="0" smtClean="0"/>
              <a:t> </a:t>
            </a:r>
            <a:r>
              <a:rPr lang="de-DE" dirty="0" err="1" smtClean="0"/>
              <a:t>diam</a:t>
            </a:r>
            <a:r>
              <a:rPr lang="de-DE" dirty="0" smtClean="0"/>
              <a:t> </a:t>
            </a:r>
            <a:r>
              <a:rPr lang="de-DE" dirty="0" err="1" smtClean="0"/>
              <a:t>voluptua</a:t>
            </a:r>
            <a:r>
              <a:rPr lang="de-DE" dirty="0" smtClean="0"/>
              <a:t>. </a:t>
            </a:r>
          </a:p>
        </p:txBody>
      </p:sp>
      <p:sp>
        <p:nvSpPr>
          <p:cNvPr id="4" name="Bildplatzhalter 3"/>
          <p:cNvSpPr>
            <a:spLocks noGrp="1"/>
          </p:cNvSpPr>
          <p:nvPr>
            <p:ph type="pic" sz="quarter" idx="12"/>
          </p:nvPr>
        </p:nvSpPr>
        <p:spPr>
          <a:xfrm>
            <a:off x="4679999" y="1800000"/>
            <a:ext cx="4104000" cy="3934050"/>
          </a:xfrm>
          <a:prstGeom prst="roundRect">
            <a:avLst>
              <a:gd name="adj" fmla="val 1291"/>
            </a:avLst>
          </a:prstGeom>
          <a:solidFill>
            <a:schemeClr val="bg1">
              <a:lumMod val="85000"/>
            </a:schemeClr>
          </a:solidFill>
        </p:spPr>
        <p:txBody>
          <a:bodyPr>
            <a:normAutofit/>
          </a:bodyPr>
          <a:lstStyle>
            <a:lvl1pPr algn="ctr">
              <a:defRPr sz="1500"/>
            </a:lvl1pPr>
          </a:lstStyle>
          <a:p>
            <a:r>
              <a:rPr lang="de-DE" smtClean="0"/>
              <a:t>Bild durch Klicken auf Symbol hinzufügen</a:t>
            </a:r>
            <a:endParaRPr lang="de-CH" dirty="0"/>
          </a:p>
        </p:txBody>
      </p:sp>
    </p:spTree>
    <p:extLst>
      <p:ext uri="{BB962C8B-B14F-4D97-AF65-F5344CB8AC3E}">
        <p14:creationId xmlns:p14="http://schemas.microsoft.com/office/powerpoint/2010/main" val="29576826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wissmem Text_2x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dirty="0"/>
          </a:p>
        </p:txBody>
      </p:sp>
      <p:sp>
        <p:nvSpPr>
          <p:cNvPr id="5" name="Textplatzhalter 4"/>
          <p:cNvSpPr>
            <a:spLocks noGrp="1"/>
          </p:cNvSpPr>
          <p:nvPr>
            <p:ph type="body" sz="quarter" idx="11" hasCustomPrompt="1"/>
          </p:nvPr>
        </p:nvSpPr>
        <p:spPr>
          <a:xfrm>
            <a:off x="360000" y="5085978"/>
            <a:ext cx="4107225" cy="648072"/>
          </a:xfrm>
        </p:spPr>
        <p:txBody>
          <a:bodyPr>
            <a:normAutofit/>
          </a:bodyPr>
          <a:lstStyle>
            <a:lvl1pPr>
              <a:defRPr sz="2000"/>
            </a:lvl1pPr>
            <a:lvl3pPr marL="0" marR="0" indent="0" algn="l" defTabSz="914400" rtl="0" eaLnBrk="1" fontAlgn="auto" latinLnBrk="0" hangingPunct="1">
              <a:lnSpc>
                <a:spcPct val="100000"/>
              </a:lnSpc>
              <a:spcBef>
                <a:spcPts val="0"/>
              </a:spcBef>
              <a:spcAft>
                <a:spcPts val="0"/>
              </a:spcAft>
              <a:buClrTx/>
              <a:buSzTx/>
              <a:buFontTx/>
              <a:buNone/>
              <a:tabLst/>
              <a:defRPr baseline="0"/>
            </a:lvl3pPr>
            <a:lvl4pPr>
              <a:defRPr/>
            </a:lvl4pPr>
          </a:lstStyle>
          <a:p>
            <a:pPr lvl="0"/>
            <a:r>
              <a:rPr lang="de-DE" dirty="0" err="1" smtClean="0"/>
              <a:t>Lorem</a:t>
            </a:r>
            <a:r>
              <a:rPr lang="de-DE" dirty="0" smtClean="0"/>
              <a:t> </a:t>
            </a:r>
            <a:r>
              <a:rPr lang="de-DE" dirty="0" err="1" smtClean="0"/>
              <a:t>ipsum</a:t>
            </a:r>
            <a:r>
              <a:rPr lang="de-DE" dirty="0" smtClean="0"/>
              <a:t> </a:t>
            </a:r>
            <a:r>
              <a:rPr lang="de-DE" dirty="0" err="1" smtClean="0"/>
              <a:t>dolor</a:t>
            </a:r>
            <a:r>
              <a:rPr lang="de-DE" dirty="0" smtClean="0"/>
              <a:t> </a:t>
            </a:r>
            <a:r>
              <a:rPr lang="de-DE" dirty="0" err="1" smtClean="0"/>
              <a:t>sit</a:t>
            </a:r>
            <a:r>
              <a:rPr lang="de-DE" dirty="0" smtClean="0"/>
              <a:t> </a:t>
            </a:r>
            <a:r>
              <a:rPr lang="de-DE" dirty="0" err="1" smtClean="0"/>
              <a:t>amet</a:t>
            </a:r>
            <a:r>
              <a:rPr lang="de-DE" dirty="0" smtClean="0"/>
              <a:t>, </a:t>
            </a:r>
            <a:r>
              <a:rPr lang="de-DE" dirty="0" err="1" smtClean="0"/>
              <a:t>consetetur</a:t>
            </a:r>
            <a:r>
              <a:rPr lang="de-DE" dirty="0" smtClean="0"/>
              <a:t> </a:t>
            </a:r>
            <a:r>
              <a:rPr lang="de-DE" dirty="0" err="1" smtClean="0"/>
              <a:t>sadipscing</a:t>
            </a:r>
            <a:r>
              <a:rPr lang="de-DE" dirty="0" smtClean="0"/>
              <a:t> </a:t>
            </a:r>
            <a:r>
              <a:rPr lang="de-DE" dirty="0" err="1" smtClean="0"/>
              <a:t>elitr</a:t>
            </a:r>
            <a:r>
              <a:rPr lang="de-DE" dirty="0" smtClean="0"/>
              <a:t>.</a:t>
            </a:r>
          </a:p>
        </p:txBody>
      </p:sp>
      <p:sp>
        <p:nvSpPr>
          <p:cNvPr id="4" name="Bildplatzhalter 3"/>
          <p:cNvSpPr>
            <a:spLocks noGrp="1"/>
          </p:cNvSpPr>
          <p:nvPr>
            <p:ph type="pic" sz="quarter" idx="12"/>
          </p:nvPr>
        </p:nvSpPr>
        <p:spPr>
          <a:xfrm>
            <a:off x="4679999" y="1800000"/>
            <a:ext cx="4104000" cy="3285184"/>
          </a:xfrm>
          <a:prstGeom prst="roundRect">
            <a:avLst>
              <a:gd name="adj" fmla="val 1291"/>
            </a:avLst>
          </a:prstGeom>
          <a:solidFill>
            <a:schemeClr val="bg1">
              <a:lumMod val="85000"/>
            </a:schemeClr>
          </a:solidFill>
        </p:spPr>
        <p:txBody>
          <a:bodyPr>
            <a:normAutofit/>
          </a:bodyPr>
          <a:lstStyle>
            <a:lvl1pPr algn="ctr">
              <a:defRPr sz="1500"/>
            </a:lvl1pPr>
          </a:lstStyle>
          <a:p>
            <a:r>
              <a:rPr lang="de-DE" smtClean="0"/>
              <a:t>Bild durch Klicken auf Symbol hinzufügen</a:t>
            </a:r>
            <a:endParaRPr lang="de-CH" dirty="0"/>
          </a:p>
        </p:txBody>
      </p:sp>
      <p:sp>
        <p:nvSpPr>
          <p:cNvPr id="6" name="Bildplatzhalter 3"/>
          <p:cNvSpPr>
            <a:spLocks noGrp="1"/>
          </p:cNvSpPr>
          <p:nvPr>
            <p:ph type="pic" sz="quarter" idx="13"/>
          </p:nvPr>
        </p:nvSpPr>
        <p:spPr>
          <a:xfrm>
            <a:off x="360000" y="1800000"/>
            <a:ext cx="4104000" cy="3285184"/>
          </a:xfrm>
          <a:prstGeom prst="roundRect">
            <a:avLst>
              <a:gd name="adj" fmla="val 1291"/>
            </a:avLst>
          </a:prstGeom>
          <a:solidFill>
            <a:schemeClr val="bg1">
              <a:lumMod val="85000"/>
            </a:schemeClr>
          </a:solidFill>
        </p:spPr>
        <p:txBody>
          <a:bodyPr>
            <a:normAutofit/>
          </a:bodyPr>
          <a:lstStyle>
            <a:lvl1pPr algn="ctr">
              <a:defRPr sz="1500"/>
            </a:lvl1pPr>
          </a:lstStyle>
          <a:p>
            <a:r>
              <a:rPr lang="de-DE" smtClean="0"/>
              <a:t>Bild durch Klicken auf Symbol hinzufügen</a:t>
            </a:r>
            <a:endParaRPr lang="de-CH" dirty="0"/>
          </a:p>
        </p:txBody>
      </p:sp>
      <p:sp>
        <p:nvSpPr>
          <p:cNvPr id="7" name="Textplatzhalter 4"/>
          <p:cNvSpPr>
            <a:spLocks noGrp="1"/>
          </p:cNvSpPr>
          <p:nvPr>
            <p:ph type="body" sz="quarter" idx="14" hasCustomPrompt="1"/>
          </p:nvPr>
        </p:nvSpPr>
        <p:spPr>
          <a:xfrm>
            <a:off x="4680000" y="5085978"/>
            <a:ext cx="4107225" cy="648072"/>
          </a:xfrm>
        </p:spPr>
        <p:txBody>
          <a:bodyPr>
            <a:normAutofit/>
          </a:bodyPr>
          <a:lstStyle>
            <a:lvl1pPr>
              <a:defRPr sz="2000"/>
            </a:lvl1pPr>
            <a:lvl3pPr marL="0" marR="0" indent="0" algn="l" defTabSz="914400" rtl="0" eaLnBrk="1" fontAlgn="auto" latinLnBrk="0" hangingPunct="1">
              <a:lnSpc>
                <a:spcPct val="100000"/>
              </a:lnSpc>
              <a:spcBef>
                <a:spcPts val="0"/>
              </a:spcBef>
              <a:spcAft>
                <a:spcPts val="0"/>
              </a:spcAft>
              <a:buClrTx/>
              <a:buSzTx/>
              <a:buFontTx/>
              <a:buNone/>
              <a:tabLst/>
              <a:defRPr baseline="0"/>
            </a:lvl3pPr>
            <a:lvl4pPr>
              <a:defRPr/>
            </a:lvl4pPr>
          </a:lstStyle>
          <a:p>
            <a:pPr lvl="0"/>
            <a:r>
              <a:rPr lang="de-DE" dirty="0" err="1" smtClean="0"/>
              <a:t>Lorem</a:t>
            </a:r>
            <a:r>
              <a:rPr lang="de-DE" dirty="0" smtClean="0"/>
              <a:t> </a:t>
            </a:r>
            <a:r>
              <a:rPr lang="de-DE" dirty="0" err="1" smtClean="0"/>
              <a:t>ipsum</a:t>
            </a:r>
            <a:r>
              <a:rPr lang="de-DE" dirty="0" smtClean="0"/>
              <a:t> </a:t>
            </a:r>
            <a:r>
              <a:rPr lang="de-DE" dirty="0" err="1" smtClean="0"/>
              <a:t>dolor</a:t>
            </a:r>
            <a:r>
              <a:rPr lang="de-DE" dirty="0" smtClean="0"/>
              <a:t> </a:t>
            </a:r>
            <a:r>
              <a:rPr lang="de-DE" dirty="0" err="1" smtClean="0"/>
              <a:t>sit</a:t>
            </a:r>
            <a:r>
              <a:rPr lang="de-DE" dirty="0" smtClean="0"/>
              <a:t> </a:t>
            </a:r>
            <a:r>
              <a:rPr lang="de-DE" dirty="0" err="1" smtClean="0"/>
              <a:t>amet</a:t>
            </a:r>
            <a:r>
              <a:rPr lang="de-DE" dirty="0" smtClean="0"/>
              <a:t>, </a:t>
            </a:r>
            <a:r>
              <a:rPr lang="de-DE" dirty="0" err="1" smtClean="0"/>
              <a:t>consetetur</a:t>
            </a:r>
            <a:r>
              <a:rPr lang="de-DE" dirty="0" smtClean="0"/>
              <a:t> </a:t>
            </a:r>
            <a:r>
              <a:rPr lang="de-DE" dirty="0" err="1" smtClean="0"/>
              <a:t>sadipscing</a:t>
            </a:r>
            <a:r>
              <a:rPr lang="de-DE" dirty="0" smtClean="0"/>
              <a:t> </a:t>
            </a:r>
            <a:r>
              <a:rPr lang="de-DE" dirty="0" err="1" smtClean="0"/>
              <a:t>elitr</a:t>
            </a:r>
            <a:r>
              <a:rPr lang="de-DE" dirty="0" smtClean="0"/>
              <a:t>.</a:t>
            </a:r>
          </a:p>
        </p:txBody>
      </p:sp>
    </p:spTree>
    <p:extLst>
      <p:ext uri="{BB962C8B-B14F-4D97-AF65-F5344CB8AC3E}">
        <p14:creationId xmlns:p14="http://schemas.microsoft.com/office/powerpoint/2010/main" val="29576826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wissmem Text_2s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dirty="0"/>
          </a:p>
        </p:txBody>
      </p:sp>
      <p:sp>
        <p:nvSpPr>
          <p:cNvPr id="5" name="Textplatzhalter 4"/>
          <p:cNvSpPr>
            <a:spLocks noGrp="1"/>
          </p:cNvSpPr>
          <p:nvPr>
            <p:ph type="body" sz="quarter" idx="11" hasCustomPrompt="1"/>
          </p:nvPr>
        </p:nvSpPr>
        <p:spPr>
          <a:xfrm>
            <a:off x="360362" y="1692000"/>
            <a:ext cx="8460000" cy="4042050"/>
          </a:xfrm>
        </p:spPr>
        <p:txBody>
          <a:bodyPr numCol="2" spcCol="180000"/>
          <a:lstStyle>
            <a:lvl3pPr marL="0" marR="0" indent="0" algn="l" defTabSz="914400" rtl="0" eaLnBrk="1" fontAlgn="auto" latinLnBrk="0" hangingPunct="1">
              <a:lnSpc>
                <a:spcPct val="100000"/>
              </a:lnSpc>
              <a:spcBef>
                <a:spcPts val="0"/>
              </a:spcBef>
              <a:spcAft>
                <a:spcPts val="0"/>
              </a:spcAft>
              <a:buClrTx/>
              <a:buSzTx/>
              <a:buFontTx/>
              <a:buNone/>
              <a:tabLst/>
              <a:defRPr baseline="0"/>
            </a:lvl3pPr>
            <a:lvl4pPr>
              <a:defRPr/>
            </a:lvl4pPr>
          </a:lstStyle>
          <a:p>
            <a:pPr marL="0" marR="0" lvl="2" indent="0" algn="l" defTabSz="914400" rtl="0" eaLnBrk="1" fontAlgn="auto" latinLnBrk="0" hangingPunct="1">
              <a:lnSpc>
                <a:spcPct val="100000"/>
              </a:lnSpc>
              <a:spcBef>
                <a:spcPts val="0"/>
              </a:spcBef>
              <a:spcAft>
                <a:spcPts val="0"/>
              </a:spcAft>
              <a:buClrTx/>
              <a:buSzTx/>
              <a:buFontTx/>
              <a:buNone/>
              <a:tabLst/>
              <a:defRPr/>
            </a:pPr>
            <a:r>
              <a:rPr lang="de-DE" dirty="0" err="1" smtClean="0"/>
              <a:t>Lorem</a:t>
            </a:r>
            <a:r>
              <a:rPr lang="de-DE" dirty="0" smtClean="0"/>
              <a:t> </a:t>
            </a:r>
            <a:r>
              <a:rPr lang="de-DE" dirty="0" err="1" smtClean="0"/>
              <a:t>ipsum</a:t>
            </a:r>
            <a:r>
              <a:rPr lang="de-DE" dirty="0" smtClean="0"/>
              <a:t> </a:t>
            </a:r>
            <a:r>
              <a:rPr lang="de-DE" dirty="0" err="1" smtClean="0"/>
              <a:t>dolor</a:t>
            </a:r>
            <a:r>
              <a:rPr lang="de-DE" dirty="0" smtClean="0"/>
              <a:t> </a:t>
            </a:r>
            <a:r>
              <a:rPr lang="de-DE" dirty="0" err="1" smtClean="0"/>
              <a:t>sit</a:t>
            </a:r>
            <a:r>
              <a:rPr lang="de-DE" dirty="0" smtClean="0"/>
              <a:t> </a:t>
            </a:r>
            <a:r>
              <a:rPr lang="de-DE" dirty="0" err="1" smtClean="0"/>
              <a:t>ame,consetetur</a:t>
            </a:r>
            <a:r>
              <a:rPr lang="de-DE" dirty="0" smtClean="0"/>
              <a:t> </a:t>
            </a:r>
            <a:r>
              <a:rPr lang="de-DE" dirty="0" err="1" smtClean="0"/>
              <a:t>sadipscing</a:t>
            </a:r>
            <a:r>
              <a:rPr lang="de-DE" dirty="0" smtClean="0"/>
              <a:t> </a:t>
            </a:r>
            <a:r>
              <a:rPr lang="de-DE" dirty="0" err="1" smtClean="0"/>
              <a:t>elitr</a:t>
            </a:r>
            <a:r>
              <a:rPr lang="de-DE" dirty="0" smtClean="0"/>
              <a:t>, </a:t>
            </a:r>
            <a:r>
              <a:rPr lang="de-DE" dirty="0" err="1" smtClean="0"/>
              <a:t>diam</a:t>
            </a:r>
            <a:r>
              <a:rPr lang="de-DE" dirty="0" smtClean="0"/>
              <a:t> </a:t>
            </a:r>
            <a:r>
              <a:rPr lang="de-DE" dirty="0" err="1" smtClean="0"/>
              <a:t>nonumy</a:t>
            </a:r>
            <a:r>
              <a:rPr lang="de-DE" dirty="0" smtClean="0"/>
              <a:t> </a:t>
            </a:r>
            <a:r>
              <a:rPr lang="de-DE" dirty="0" err="1" smtClean="0"/>
              <a:t>eirmod</a:t>
            </a:r>
            <a:r>
              <a:rPr lang="de-DE" dirty="0" smtClean="0"/>
              <a:t> </a:t>
            </a:r>
            <a:r>
              <a:rPr lang="de-DE" dirty="0" err="1" smtClean="0"/>
              <a:t>tempor</a:t>
            </a:r>
            <a:r>
              <a:rPr lang="de-DE" dirty="0" smtClean="0"/>
              <a:t> </a:t>
            </a:r>
            <a:r>
              <a:rPr lang="de-DE" dirty="0" err="1" smtClean="0"/>
              <a:t>invidunt</a:t>
            </a:r>
            <a:r>
              <a:rPr lang="de-DE" dirty="0" smtClean="0"/>
              <a:t> </a:t>
            </a:r>
            <a:r>
              <a:rPr lang="de-DE" dirty="0" err="1" smtClean="0"/>
              <a:t>labore</a:t>
            </a:r>
            <a:r>
              <a:rPr lang="de-DE" dirty="0" smtClean="0"/>
              <a:t> </a:t>
            </a:r>
            <a:r>
              <a:rPr lang="de-DE" dirty="0" err="1" smtClean="0"/>
              <a:t>dolore</a:t>
            </a:r>
            <a:r>
              <a:rPr lang="de-DE" dirty="0" smtClean="0"/>
              <a:t> magna </a:t>
            </a:r>
            <a:r>
              <a:rPr lang="de-DE" dirty="0" err="1" smtClean="0"/>
              <a:t>aliquyam</a:t>
            </a:r>
            <a:r>
              <a:rPr lang="de-DE" dirty="0" smtClean="0"/>
              <a:t> </a:t>
            </a:r>
            <a:r>
              <a:rPr lang="de-DE" dirty="0" err="1" smtClean="0"/>
              <a:t>erat</a:t>
            </a:r>
            <a:r>
              <a:rPr lang="de-DE" dirty="0" smtClean="0"/>
              <a:t>, </a:t>
            </a:r>
            <a:r>
              <a:rPr lang="de-DE" dirty="0" err="1" smtClean="0"/>
              <a:t>sed</a:t>
            </a:r>
            <a:r>
              <a:rPr lang="de-DE" dirty="0" smtClean="0"/>
              <a:t> </a:t>
            </a:r>
            <a:r>
              <a:rPr lang="de-DE" dirty="0" err="1" smtClean="0"/>
              <a:t>diam</a:t>
            </a:r>
            <a:r>
              <a:rPr lang="de-DE" dirty="0" smtClean="0"/>
              <a:t> </a:t>
            </a:r>
            <a:r>
              <a:rPr lang="de-DE" dirty="0" err="1" smtClean="0"/>
              <a:t>voluptua</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 </a:t>
            </a:r>
            <a:r>
              <a:rPr lang="de-DE" dirty="0" err="1" smtClean="0"/>
              <a:t>dolo</a:t>
            </a:r>
            <a:r>
              <a:rPr lang="de-DE" dirty="0" smtClean="0"/>
              <a:t> </a:t>
            </a:r>
            <a:r>
              <a:rPr lang="de-DE" dirty="0" err="1" smtClean="0"/>
              <a:t>res</a:t>
            </a:r>
            <a:r>
              <a:rPr lang="de-DE" dirty="0" smtClean="0"/>
              <a:t> et a </a:t>
            </a:r>
            <a:r>
              <a:rPr lang="de-DE" dirty="0" err="1" smtClean="0"/>
              <a:t>invidunt</a:t>
            </a:r>
            <a:r>
              <a:rPr lang="de-DE" dirty="0" smtClean="0"/>
              <a:t> </a:t>
            </a:r>
            <a:r>
              <a:rPr lang="de-DE" dirty="0" err="1" smtClean="0"/>
              <a:t>labore</a:t>
            </a:r>
            <a:r>
              <a:rPr lang="de-DE" dirty="0" smtClean="0"/>
              <a:t> </a:t>
            </a:r>
            <a:r>
              <a:rPr lang="de-DE" dirty="0" err="1" smtClean="0"/>
              <a:t>dolore</a:t>
            </a:r>
            <a:r>
              <a:rPr lang="de-DE" dirty="0" smtClean="0"/>
              <a:t> </a:t>
            </a:r>
            <a:r>
              <a:rPr lang="de-DE" dirty="0" err="1" smtClean="0"/>
              <a:t>magnam</a:t>
            </a:r>
            <a:r>
              <a:rPr lang="de-DE" dirty="0" smtClean="0"/>
              <a:t> </a:t>
            </a:r>
            <a:r>
              <a:rPr lang="de-DE" dirty="0" err="1" smtClean="0"/>
              <a:t>erat</a:t>
            </a:r>
            <a:r>
              <a:rPr lang="de-DE" dirty="0" smtClean="0"/>
              <a:t>, </a:t>
            </a:r>
            <a:r>
              <a:rPr lang="de-DE" dirty="0" err="1" smtClean="0"/>
              <a:t>sed</a:t>
            </a:r>
            <a:r>
              <a:rPr lang="de-DE" dirty="0" smtClean="0"/>
              <a:t> </a:t>
            </a:r>
            <a:r>
              <a:rPr lang="de-DE" dirty="0" err="1" smtClean="0"/>
              <a:t>diam</a:t>
            </a:r>
            <a:r>
              <a:rPr lang="de-DE" dirty="0" smtClean="0"/>
              <a:t> </a:t>
            </a:r>
            <a:r>
              <a:rPr lang="de-DE" dirty="0" err="1" smtClean="0"/>
              <a:t>voluptua</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 </a:t>
            </a:r>
            <a:r>
              <a:rPr lang="de-DE" dirty="0" err="1" smtClean="0"/>
              <a:t>invidunt</a:t>
            </a:r>
            <a:r>
              <a:rPr lang="de-DE" dirty="0" smtClean="0"/>
              <a:t> </a:t>
            </a:r>
            <a:r>
              <a:rPr lang="de-DE" dirty="0" err="1" smtClean="0"/>
              <a:t>labore</a:t>
            </a:r>
            <a:r>
              <a:rPr lang="de-DE" dirty="0" smtClean="0"/>
              <a:t> </a:t>
            </a:r>
            <a:r>
              <a:rPr lang="de-DE" dirty="0" err="1" smtClean="0"/>
              <a:t>dolore</a:t>
            </a:r>
            <a:r>
              <a:rPr lang="de-DE" dirty="0" smtClean="0"/>
              <a:t> magna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 </a:t>
            </a:r>
            <a:r>
              <a:rPr lang="de-DE" dirty="0" err="1" smtClean="0"/>
              <a:t>dolo</a:t>
            </a:r>
            <a:r>
              <a:rPr lang="de-DE" dirty="0" smtClean="0"/>
              <a:t> </a:t>
            </a:r>
            <a:r>
              <a:rPr lang="de-DE" dirty="0" err="1" smtClean="0"/>
              <a:t>res</a:t>
            </a:r>
            <a:r>
              <a:rPr lang="de-DE" dirty="0" smtClean="0"/>
              <a:t> et a </a:t>
            </a:r>
            <a:r>
              <a:rPr lang="de-DE" dirty="0" err="1" smtClean="0"/>
              <a:t>invidunt</a:t>
            </a:r>
            <a:r>
              <a:rPr lang="de-DE" dirty="0" smtClean="0"/>
              <a:t> </a:t>
            </a:r>
            <a:r>
              <a:rPr lang="de-DE" dirty="0" err="1" smtClean="0"/>
              <a:t>labore</a:t>
            </a:r>
            <a:r>
              <a:rPr lang="de-DE" dirty="0" smtClean="0"/>
              <a:t> </a:t>
            </a:r>
            <a:r>
              <a:rPr lang="de-DE" dirty="0" err="1" smtClean="0"/>
              <a:t>dolore</a:t>
            </a:r>
            <a:r>
              <a:rPr lang="de-DE" dirty="0" smtClean="0"/>
              <a:t> </a:t>
            </a:r>
            <a:r>
              <a:rPr lang="de-DE" dirty="0" err="1" smtClean="0"/>
              <a:t>magnam</a:t>
            </a:r>
            <a:r>
              <a:rPr lang="de-DE" dirty="0" smtClean="0"/>
              <a:t> </a:t>
            </a:r>
            <a:r>
              <a:rPr lang="de-DE" dirty="0" err="1" smtClean="0"/>
              <a:t>erat</a:t>
            </a:r>
            <a:r>
              <a:rPr lang="de-DE" dirty="0" smtClean="0"/>
              <a:t>, </a:t>
            </a:r>
            <a:r>
              <a:rPr lang="de-DE" dirty="0" err="1" smtClean="0"/>
              <a:t>sed</a:t>
            </a:r>
            <a:r>
              <a:rPr lang="de-DE" dirty="0" smtClean="0"/>
              <a:t> </a:t>
            </a:r>
            <a:r>
              <a:rPr lang="de-DE" dirty="0" err="1" smtClean="0"/>
              <a:t>diam</a:t>
            </a:r>
            <a:r>
              <a:rPr lang="de-DE" dirty="0" smtClean="0"/>
              <a:t> </a:t>
            </a:r>
            <a:r>
              <a:rPr lang="de-DE" dirty="0" err="1" smtClean="0"/>
              <a:t>voluptua</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 </a:t>
            </a:r>
            <a:r>
              <a:rPr lang="de-DE" dirty="0" err="1" smtClean="0"/>
              <a:t>invidunt</a:t>
            </a:r>
            <a:r>
              <a:rPr lang="de-DE" dirty="0" smtClean="0"/>
              <a:t> </a:t>
            </a:r>
            <a:r>
              <a:rPr lang="de-DE" dirty="0" err="1" smtClean="0"/>
              <a:t>labore</a:t>
            </a:r>
            <a:r>
              <a:rPr lang="de-DE" dirty="0" smtClean="0"/>
              <a:t> </a:t>
            </a:r>
            <a:r>
              <a:rPr lang="de-DE" dirty="0" err="1" smtClean="0"/>
              <a:t>dolore</a:t>
            </a:r>
            <a:r>
              <a:rPr lang="de-DE" dirty="0" smtClean="0"/>
              <a:t> magna </a:t>
            </a:r>
            <a:r>
              <a:rPr lang="de-DE" dirty="0" err="1" smtClean="0"/>
              <a:t>aliquyam</a:t>
            </a:r>
            <a:r>
              <a:rPr lang="de-DE" dirty="0" smtClean="0"/>
              <a:t> </a:t>
            </a:r>
            <a:r>
              <a:rPr lang="de-DE" dirty="0" err="1" smtClean="0"/>
              <a:t>erat</a:t>
            </a:r>
            <a:r>
              <a:rPr lang="de-DE" dirty="0" smtClean="0"/>
              <a:t>, </a:t>
            </a:r>
            <a:r>
              <a:rPr lang="de-DE" dirty="0" err="1" smtClean="0"/>
              <a:t>sed</a:t>
            </a:r>
            <a:r>
              <a:rPr lang="de-DE" dirty="0" smtClean="0"/>
              <a:t> </a:t>
            </a:r>
            <a:r>
              <a:rPr lang="de-DE" dirty="0" err="1" smtClean="0"/>
              <a:t>diam</a:t>
            </a:r>
            <a:r>
              <a:rPr lang="de-DE" dirty="0" smtClean="0"/>
              <a:t> </a:t>
            </a:r>
            <a:r>
              <a:rPr lang="de-DE" dirty="0" err="1" smtClean="0"/>
              <a:t>voluptua</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 </a:t>
            </a:r>
            <a:r>
              <a:rPr lang="de-DE" dirty="0" err="1" smtClean="0"/>
              <a:t>aliquyam</a:t>
            </a:r>
            <a:r>
              <a:rPr lang="de-DE" dirty="0" smtClean="0"/>
              <a:t> </a:t>
            </a:r>
            <a:r>
              <a:rPr lang="de-DE" dirty="0" err="1" smtClean="0"/>
              <a:t>erat</a:t>
            </a:r>
            <a:r>
              <a:rPr lang="de-DE" dirty="0" smtClean="0"/>
              <a:t>, </a:t>
            </a:r>
            <a:r>
              <a:rPr lang="de-DE" dirty="0" err="1" smtClean="0"/>
              <a:t>sed</a:t>
            </a:r>
            <a:r>
              <a:rPr lang="de-DE" dirty="0" smtClean="0"/>
              <a:t> </a:t>
            </a:r>
            <a:r>
              <a:rPr lang="de-DE" dirty="0" err="1" smtClean="0"/>
              <a:t>diam</a:t>
            </a:r>
            <a:r>
              <a:rPr lang="de-DE" dirty="0" smtClean="0"/>
              <a:t> </a:t>
            </a:r>
            <a:r>
              <a:rPr lang="de-DE" dirty="0" err="1" smtClean="0"/>
              <a:t>voluptua</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 </a:t>
            </a:r>
            <a:r>
              <a:rPr lang="de-DE" dirty="0" err="1" smtClean="0"/>
              <a:t>dolo</a:t>
            </a:r>
            <a:r>
              <a:rPr lang="de-DE" dirty="0" smtClean="0"/>
              <a:t> </a:t>
            </a:r>
            <a:r>
              <a:rPr lang="de-DE" dirty="0" err="1" smtClean="0"/>
              <a:t>res</a:t>
            </a:r>
            <a:r>
              <a:rPr lang="de-DE" dirty="0" smtClean="0"/>
              <a:t> et a </a:t>
            </a:r>
            <a:r>
              <a:rPr lang="de-DE" dirty="0" err="1" smtClean="0"/>
              <a:t>invidunt</a:t>
            </a:r>
            <a:r>
              <a:rPr lang="de-DE" dirty="0" smtClean="0"/>
              <a:t> </a:t>
            </a:r>
            <a:r>
              <a:rPr lang="de-DE" dirty="0" err="1" smtClean="0"/>
              <a:t>labore</a:t>
            </a:r>
            <a:r>
              <a:rPr lang="de-DE" dirty="0" smtClean="0"/>
              <a:t> </a:t>
            </a:r>
            <a:r>
              <a:rPr lang="de-DE" dirty="0" err="1" smtClean="0"/>
              <a:t>dolore</a:t>
            </a:r>
            <a:r>
              <a:rPr lang="de-DE" dirty="0" smtClean="0"/>
              <a:t> </a:t>
            </a:r>
            <a:r>
              <a:rPr lang="de-DE" dirty="0" err="1" smtClean="0"/>
              <a:t>magnam</a:t>
            </a:r>
            <a:r>
              <a:rPr lang="de-DE" dirty="0" smtClean="0"/>
              <a:t> </a:t>
            </a:r>
            <a:r>
              <a:rPr lang="de-DE" dirty="0" err="1" smtClean="0"/>
              <a:t>erat</a:t>
            </a:r>
            <a:r>
              <a:rPr lang="de-DE" dirty="0" smtClean="0"/>
              <a:t>, </a:t>
            </a:r>
            <a:r>
              <a:rPr lang="de-DE" dirty="0" err="1" smtClean="0"/>
              <a:t>sed</a:t>
            </a:r>
            <a:r>
              <a:rPr lang="de-DE" dirty="0" smtClean="0"/>
              <a:t> </a:t>
            </a:r>
            <a:r>
              <a:rPr lang="de-DE" dirty="0" err="1" smtClean="0"/>
              <a:t>diam</a:t>
            </a:r>
            <a:r>
              <a:rPr lang="de-DE" dirty="0" smtClean="0"/>
              <a:t> </a:t>
            </a:r>
            <a:r>
              <a:rPr lang="de-DE" dirty="0" err="1" smtClean="0"/>
              <a:t>lore</a:t>
            </a:r>
            <a:r>
              <a:rPr lang="de-DE" dirty="0" smtClean="0"/>
              <a:t> </a:t>
            </a:r>
            <a:r>
              <a:rPr lang="de-DE" dirty="0" err="1" smtClean="0"/>
              <a:t>voluptua</a:t>
            </a:r>
            <a:r>
              <a:rPr lang="de-DE" dirty="0" smtClean="0"/>
              <a:t>. </a:t>
            </a:r>
            <a:r>
              <a:rPr lang="de-DE" dirty="0" err="1" smtClean="0"/>
              <a:t>Atvero</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 </a:t>
            </a:r>
            <a:r>
              <a:rPr lang="de-DE" dirty="0" err="1" smtClean="0"/>
              <a:t>invidunt</a:t>
            </a:r>
            <a:r>
              <a:rPr lang="de-DE" dirty="0" smtClean="0"/>
              <a:t> </a:t>
            </a:r>
            <a:r>
              <a:rPr lang="de-DE" dirty="0" err="1" smtClean="0"/>
              <a:t>labore</a:t>
            </a:r>
            <a:r>
              <a:rPr lang="de-DE" dirty="0" smtClean="0"/>
              <a:t> </a:t>
            </a:r>
            <a:r>
              <a:rPr lang="de-DE" dirty="0" err="1" smtClean="0"/>
              <a:t>dolore</a:t>
            </a:r>
            <a:r>
              <a:rPr lang="de-DE" dirty="0" smtClean="0"/>
              <a:t> magna </a:t>
            </a:r>
            <a:r>
              <a:rPr lang="de-DE" dirty="0" err="1" smtClean="0"/>
              <a:t>aliquyam</a:t>
            </a:r>
            <a:r>
              <a:rPr lang="de-DE" dirty="0" smtClean="0"/>
              <a:t> </a:t>
            </a:r>
            <a:r>
              <a:rPr lang="de-DE" dirty="0" err="1" smtClean="0"/>
              <a:t>erat</a:t>
            </a:r>
            <a:r>
              <a:rPr lang="de-DE" dirty="0" smtClean="0"/>
              <a:t>, </a:t>
            </a:r>
            <a:r>
              <a:rPr lang="de-DE" dirty="0" err="1" smtClean="0"/>
              <a:t>sed</a:t>
            </a:r>
            <a:r>
              <a:rPr lang="de-DE" dirty="0" smtClean="0"/>
              <a:t> </a:t>
            </a:r>
            <a:r>
              <a:rPr lang="de-DE" dirty="0" err="1" smtClean="0"/>
              <a:t>diam</a:t>
            </a:r>
            <a:r>
              <a:rPr lang="de-DE" dirty="0" smtClean="0"/>
              <a:t> de </a:t>
            </a:r>
            <a:r>
              <a:rPr lang="de-DE" dirty="0" err="1" smtClean="0"/>
              <a:t>voluptua</a:t>
            </a:r>
            <a:r>
              <a:rPr lang="de-DE" dirty="0" smtClean="0"/>
              <a:t>. </a:t>
            </a:r>
            <a:r>
              <a:rPr lang="de-DE" dirty="0" err="1" smtClean="0"/>
              <a:t>Atvero</a:t>
            </a:r>
            <a:r>
              <a:rPr lang="de-DE" dirty="0" smtClean="0"/>
              <a:t> et </a:t>
            </a:r>
            <a:r>
              <a:rPr lang="de-DE" dirty="0" err="1" smtClean="0"/>
              <a:t>justo</a:t>
            </a:r>
            <a:r>
              <a:rPr lang="de-DE" dirty="0" smtClean="0"/>
              <a:t> </a:t>
            </a:r>
            <a:r>
              <a:rPr lang="de-DE" dirty="0" err="1" smtClean="0"/>
              <a:t>duo</a:t>
            </a:r>
            <a:r>
              <a:rPr lang="de-DE" dirty="0" smtClean="0"/>
              <a:t> </a:t>
            </a:r>
            <a:r>
              <a:rPr lang="de-DE" dirty="0" err="1" smtClean="0"/>
              <a:t>invidunt</a:t>
            </a:r>
            <a:r>
              <a:rPr lang="de-DE" dirty="0" smtClean="0"/>
              <a:t> </a:t>
            </a:r>
            <a:r>
              <a:rPr lang="de-DE" dirty="0" err="1" smtClean="0"/>
              <a:t>labore</a:t>
            </a:r>
            <a:r>
              <a:rPr lang="de-DE" dirty="0" smtClean="0"/>
              <a:t> </a:t>
            </a:r>
            <a:r>
              <a:rPr lang="de-DE" dirty="0" err="1" smtClean="0"/>
              <a:t>dolore</a:t>
            </a:r>
            <a:r>
              <a:rPr lang="de-DE" dirty="0" smtClean="0"/>
              <a:t> magna </a:t>
            </a:r>
            <a:r>
              <a:rPr lang="de-DE" dirty="0" err="1" smtClean="0"/>
              <a:t>aliquyam</a:t>
            </a:r>
            <a:r>
              <a:rPr lang="de-DE" dirty="0" smtClean="0"/>
              <a:t> </a:t>
            </a:r>
            <a:r>
              <a:rPr lang="de-DE" dirty="0" err="1" smtClean="0"/>
              <a:t>eos</a:t>
            </a:r>
            <a:r>
              <a:rPr lang="de-DE" dirty="0" smtClean="0"/>
              <a:t> et </a:t>
            </a:r>
            <a:r>
              <a:rPr lang="de-DE" dirty="0" err="1" smtClean="0"/>
              <a:t>accu</a:t>
            </a:r>
            <a:r>
              <a:rPr lang="de-DE" dirty="0" smtClean="0"/>
              <a:t> sam et </a:t>
            </a:r>
            <a:r>
              <a:rPr lang="de-DE" dirty="0" err="1" smtClean="0"/>
              <a:t>justo</a:t>
            </a:r>
            <a:r>
              <a:rPr lang="de-DE" dirty="0" smtClean="0"/>
              <a:t> </a:t>
            </a:r>
            <a:r>
              <a:rPr lang="de-DE" dirty="0" err="1" smtClean="0"/>
              <a:t>duo</a:t>
            </a:r>
            <a:r>
              <a:rPr lang="de-DE" dirty="0" smtClean="0"/>
              <a:t>.</a:t>
            </a:r>
          </a:p>
        </p:txBody>
      </p:sp>
    </p:spTree>
    <p:extLst>
      <p:ext uri="{BB962C8B-B14F-4D97-AF65-F5344CB8AC3E}">
        <p14:creationId xmlns:p14="http://schemas.microsoft.com/office/powerpoint/2010/main" val="33225686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wissmem Kapitelanfang">
    <p:spTree>
      <p:nvGrpSpPr>
        <p:cNvPr id="1" name=""/>
        <p:cNvGrpSpPr/>
        <p:nvPr/>
      </p:nvGrpSpPr>
      <p:grpSpPr>
        <a:xfrm>
          <a:off x="0" y="0"/>
          <a:ext cx="0" cy="0"/>
          <a:chOff x="0" y="0"/>
          <a:chExt cx="0" cy="0"/>
        </a:xfrm>
      </p:grpSpPr>
      <p:sp>
        <p:nvSpPr>
          <p:cNvPr id="14" name="Bildplatzhalter 3"/>
          <p:cNvSpPr>
            <a:spLocks noGrp="1"/>
          </p:cNvSpPr>
          <p:nvPr>
            <p:ph type="pic" sz="quarter" idx="12"/>
          </p:nvPr>
        </p:nvSpPr>
        <p:spPr>
          <a:xfrm>
            <a:off x="1656000" y="180000"/>
            <a:ext cx="7308000" cy="6498000"/>
          </a:xfrm>
          <a:prstGeom prst="roundRect">
            <a:avLst>
              <a:gd name="adj" fmla="val 836"/>
            </a:avLst>
          </a:prstGeom>
          <a:solidFill>
            <a:schemeClr val="bg1">
              <a:lumMod val="85000"/>
            </a:schemeClr>
          </a:solidFill>
        </p:spPr>
        <p:txBody>
          <a:bodyPr>
            <a:normAutofit/>
          </a:bodyPr>
          <a:lstStyle>
            <a:lvl1pPr algn="ctr">
              <a:defRPr sz="1500"/>
            </a:lvl1pPr>
          </a:lstStyle>
          <a:p>
            <a:r>
              <a:rPr lang="de-DE" smtClean="0"/>
              <a:t>Bild durch Klicken auf Symbol hinzufügen</a:t>
            </a:r>
            <a:endParaRPr lang="de-CH" dirty="0"/>
          </a:p>
        </p:txBody>
      </p:sp>
      <p:sp>
        <p:nvSpPr>
          <p:cNvPr id="17" name="Textplatzhalter 48"/>
          <p:cNvSpPr>
            <a:spLocks noGrp="1"/>
          </p:cNvSpPr>
          <p:nvPr>
            <p:ph type="body" sz="quarter" idx="14" hasCustomPrompt="1"/>
          </p:nvPr>
        </p:nvSpPr>
        <p:spPr>
          <a:xfrm>
            <a:off x="360000" y="5409280"/>
            <a:ext cx="4140000" cy="972048"/>
          </a:xfrm>
        </p:spPr>
        <p:txBody>
          <a:bodyPr/>
          <a:lstStyle>
            <a:lvl1pPr>
              <a:defRPr baseline="0"/>
            </a:lvl1pPr>
            <a:lvl2pPr>
              <a:defRPr/>
            </a:lvl2pPr>
            <a:lvl6pPr>
              <a:defRPr/>
            </a:lvl6pPr>
            <a:lvl7pPr>
              <a:defRPr/>
            </a:lvl7pPr>
          </a:lstStyle>
          <a:p>
            <a:pPr lvl="1"/>
            <a:r>
              <a:rPr lang="de-CH" dirty="0" smtClean="0"/>
              <a:t>Kapitel X</a:t>
            </a:r>
          </a:p>
          <a:p>
            <a:pPr lvl="2"/>
            <a:r>
              <a:rPr lang="de-CH" dirty="0" err="1" smtClean="0"/>
              <a:t>Lorem</a:t>
            </a:r>
            <a:r>
              <a:rPr lang="de-CH" dirty="0" smtClean="0"/>
              <a:t> </a:t>
            </a:r>
            <a:r>
              <a:rPr lang="de-CH" dirty="0" err="1" smtClean="0"/>
              <a:t>ipsum</a:t>
            </a:r>
            <a:r>
              <a:rPr lang="de-CH" dirty="0" smtClean="0"/>
              <a:t> </a:t>
            </a:r>
            <a:r>
              <a:rPr lang="de-CH" dirty="0" err="1" smtClean="0"/>
              <a:t>hapitat</a:t>
            </a:r>
            <a:r>
              <a:rPr lang="de-CH" dirty="0" smtClean="0"/>
              <a:t> </a:t>
            </a:r>
            <a:r>
              <a:rPr lang="de-CH" dirty="0" err="1" smtClean="0"/>
              <a:t>civilis</a:t>
            </a:r>
            <a:r>
              <a:rPr lang="de-CH" dirty="0" smtClean="0"/>
              <a:t> </a:t>
            </a:r>
            <a:r>
              <a:rPr lang="de-CH" dirty="0" err="1" smtClean="0"/>
              <a:t>mundi</a:t>
            </a:r>
            <a:endParaRPr lang="de-CH" dirty="0" smtClean="0"/>
          </a:p>
          <a:p>
            <a:pPr lvl="2"/>
            <a:r>
              <a:rPr lang="de-CH" dirty="0" err="1" smtClean="0"/>
              <a:t>Heratium</a:t>
            </a:r>
            <a:r>
              <a:rPr lang="de-CH" dirty="0" smtClean="0"/>
              <a:t> </a:t>
            </a:r>
            <a:r>
              <a:rPr lang="de-CH" dirty="0" err="1" smtClean="0"/>
              <a:t>est</a:t>
            </a:r>
            <a:endParaRPr lang="de-CH" dirty="0"/>
          </a:p>
        </p:txBody>
      </p:sp>
    </p:spTree>
    <p:extLst>
      <p:ext uri="{BB962C8B-B14F-4D97-AF65-F5344CB8AC3E}">
        <p14:creationId xmlns:p14="http://schemas.microsoft.com/office/powerpoint/2010/main" val="29324558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wissmem Grafiken">
    <p:spTree>
      <p:nvGrpSpPr>
        <p:cNvPr id="1" name=""/>
        <p:cNvGrpSpPr/>
        <p:nvPr/>
      </p:nvGrpSpPr>
      <p:grpSpPr>
        <a:xfrm>
          <a:off x="0" y="0"/>
          <a:ext cx="0" cy="0"/>
          <a:chOff x="0" y="0"/>
          <a:chExt cx="0" cy="0"/>
        </a:xfrm>
      </p:grpSpPr>
      <p:sp>
        <p:nvSpPr>
          <p:cNvPr id="13" name="Titel 1"/>
          <p:cNvSpPr>
            <a:spLocks noGrp="1"/>
          </p:cNvSpPr>
          <p:nvPr>
            <p:ph type="title"/>
          </p:nvPr>
        </p:nvSpPr>
        <p:spPr>
          <a:xfrm>
            <a:off x="359999" y="625045"/>
            <a:ext cx="8460000" cy="499700"/>
          </a:xfrm>
        </p:spPr>
        <p:txBody>
          <a:bodyPr/>
          <a:lstStyle>
            <a:lvl1pPr>
              <a:defRPr/>
            </a:lvl1pPr>
          </a:lstStyle>
          <a:p>
            <a:r>
              <a:rPr lang="de-DE" smtClean="0"/>
              <a:t>Titelmasterformat durch Klicken bearbeiten</a:t>
            </a:r>
            <a:endParaRPr lang="de-CH" dirty="0"/>
          </a:p>
        </p:txBody>
      </p:sp>
      <p:sp>
        <p:nvSpPr>
          <p:cNvPr id="28" name="Textplatzhalter 4"/>
          <p:cNvSpPr>
            <a:spLocks noGrp="1"/>
          </p:cNvSpPr>
          <p:nvPr>
            <p:ph type="body" sz="quarter" idx="11" hasCustomPrompt="1"/>
          </p:nvPr>
        </p:nvSpPr>
        <p:spPr>
          <a:xfrm>
            <a:off x="360362" y="1692000"/>
            <a:ext cx="8460110" cy="2025032"/>
          </a:xfrm>
        </p:spPr>
        <p:txBody>
          <a:bodyPr/>
          <a:lstStyle>
            <a:lvl2pPr>
              <a:defRPr/>
            </a:lvl2pPr>
            <a:lvl3pPr marL="0" marR="0" indent="0" algn="l" defTabSz="914400" rtl="0" eaLnBrk="1" fontAlgn="auto" latinLnBrk="0" hangingPunct="1">
              <a:lnSpc>
                <a:spcPct val="100000"/>
              </a:lnSpc>
              <a:spcBef>
                <a:spcPts val="0"/>
              </a:spcBef>
              <a:spcAft>
                <a:spcPts val="0"/>
              </a:spcAft>
              <a:buClrTx/>
              <a:buSzTx/>
              <a:buFontTx/>
              <a:buNone/>
              <a:tabLst/>
              <a:defRPr baseline="0"/>
            </a:lvl3pPr>
            <a:lvl4pPr>
              <a:defRPr/>
            </a:lvl4pPr>
            <a:lvl6pPr>
              <a:defRPr/>
            </a:lvl6pPr>
          </a:lstStyle>
          <a:p>
            <a:pPr lvl="1"/>
            <a:r>
              <a:rPr lang="de-DE" dirty="0" smtClean="0"/>
              <a:t>Untertitel</a:t>
            </a:r>
          </a:p>
          <a:p>
            <a:pPr lvl="2"/>
            <a:r>
              <a:rPr lang="de-DE" dirty="0" err="1" smtClean="0"/>
              <a:t>Dolor</a:t>
            </a:r>
            <a:r>
              <a:rPr lang="de-DE" dirty="0" smtClean="0"/>
              <a:t> </a:t>
            </a:r>
            <a:r>
              <a:rPr lang="de-DE" dirty="0" err="1" smtClean="0"/>
              <a:t>sit</a:t>
            </a:r>
            <a:r>
              <a:rPr lang="de-DE" dirty="0" smtClean="0"/>
              <a:t> </a:t>
            </a:r>
            <a:r>
              <a:rPr lang="de-DE" dirty="0" err="1" smtClean="0"/>
              <a:t>amet</a:t>
            </a:r>
            <a:r>
              <a:rPr lang="de-DE" dirty="0" smtClean="0"/>
              <a:t> </a:t>
            </a:r>
            <a:r>
              <a:rPr lang="de-DE" dirty="0" err="1" smtClean="0"/>
              <a:t>ons</a:t>
            </a:r>
            <a:r>
              <a:rPr lang="de-DE" dirty="0" smtClean="0"/>
              <a:t> </a:t>
            </a:r>
            <a:r>
              <a:rPr lang="de-DE" dirty="0" err="1" smtClean="0"/>
              <a:t>Etetur</a:t>
            </a:r>
            <a:r>
              <a:rPr lang="de-DE" dirty="0" smtClean="0"/>
              <a:t> </a:t>
            </a:r>
            <a:r>
              <a:rPr lang="de-DE" dirty="0" err="1" smtClean="0"/>
              <a:t>sadipscing</a:t>
            </a:r>
            <a:r>
              <a:rPr lang="de-DE" dirty="0" smtClean="0"/>
              <a:t> </a:t>
            </a:r>
            <a:r>
              <a:rPr lang="de-DE" dirty="0" err="1" smtClean="0"/>
              <a:t>eamet</a:t>
            </a:r>
            <a:r>
              <a:rPr lang="de-DE" dirty="0" smtClean="0"/>
              <a:t> </a:t>
            </a:r>
            <a:r>
              <a:rPr lang="de-DE" dirty="0" err="1" smtClean="0"/>
              <a:t>ons</a:t>
            </a:r>
            <a:r>
              <a:rPr lang="de-DE" dirty="0" smtClean="0"/>
              <a:t> </a:t>
            </a:r>
            <a:r>
              <a:rPr lang="de-DE" dirty="0" err="1" smtClean="0"/>
              <a:t>Eterut</a:t>
            </a:r>
            <a:r>
              <a:rPr lang="de-DE" dirty="0" smtClean="0"/>
              <a:t>.</a:t>
            </a:r>
          </a:p>
          <a:p>
            <a:pPr lvl="2"/>
            <a:endParaRPr lang="de-DE" dirty="0" smtClean="0"/>
          </a:p>
          <a:p>
            <a:pPr lvl="5"/>
            <a:r>
              <a:rPr lang="de-DE" dirty="0" smtClean="0"/>
              <a:t>Beschäftige der verarbeiteten</a:t>
            </a:r>
            <a:br>
              <a:rPr lang="de-DE" dirty="0" smtClean="0"/>
            </a:br>
            <a:r>
              <a:rPr lang="de-DE" dirty="0" smtClean="0"/>
              <a:t>Schweizer Industrie</a:t>
            </a:r>
          </a:p>
        </p:txBody>
      </p:sp>
    </p:spTree>
    <p:extLst>
      <p:ext uri="{BB962C8B-B14F-4D97-AF65-F5344CB8AC3E}">
        <p14:creationId xmlns:p14="http://schemas.microsoft.com/office/powerpoint/2010/main" val="20454561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59999" y="625045"/>
            <a:ext cx="8460000" cy="499700"/>
          </a:xfrm>
          <a:prstGeom prst="rect">
            <a:avLst/>
          </a:prstGeom>
        </p:spPr>
        <p:txBody>
          <a:bodyPr vert="horz" lIns="0" tIns="0" rIns="0" bIns="0" rtlCol="0" anchor="t" anchorCtr="0">
            <a:noAutofit/>
          </a:bodyPr>
          <a:lstStyle/>
          <a:p>
            <a:r>
              <a:rPr lang="de-DE" dirty="0" smtClean="0"/>
              <a:t>Titel</a:t>
            </a:r>
            <a:endParaRPr lang="de-CH" dirty="0"/>
          </a:p>
        </p:txBody>
      </p:sp>
      <p:sp>
        <p:nvSpPr>
          <p:cNvPr id="3" name="Textplatzhalter 2"/>
          <p:cNvSpPr>
            <a:spLocks noGrp="1"/>
          </p:cNvSpPr>
          <p:nvPr>
            <p:ph type="body" idx="1"/>
          </p:nvPr>
        </p:nvSpPr>
        <p:spPr>
          <a:xfrm>
            <a:off x="360000" y="1600200"/>
            <a:ext cx="8460000" cy="4104000"/>
          </a:xfrm>
          <a:prstGeom prst="rect">
            <a:avLst/>
          </a:prstGeom>
        </p:spPr>
        <p:txBody>
          <a:bodyPr vert="horz" lIns="0" tIns="0" rIns="0" bIns="0" rtlCol="0">
            <a:normAutofit/>
          </a:bodyPr>
          <a:lstStyle/>
          <a:p>
            <a:pPr lvl="0"/>
            <a:r>
              <a:rPr lang="de-DE" dirty="0" smtClean="0"/>
              <a:t>Ebene 1</a:t>
            </a:r>
          </a:p>
          <a:p>
            <a:pPr lvl="1"/>
            <a:r>
              <a:rPr lang="de-DE" dirty="0" smtClean="0"/>
              <a:t>Ebene 2</a:t>
            </a:r>
          </a:p>
          <a:p>
            <a:pPr lvl="2"/>
            <a:r>
              <a:rPr lang="de-DE" dirty="0" smtClean="0"/>
              <a:t>Ebene 3</a:t>
            </a:r>
          </a:p>
          <a:p>
            <a:pPr lvl="3"/>
            <a:r>
              <a:rPr lang="de-DE" dirty="0" smtClean="0"/>
              <a:t>Ebene 4</a:t>
            </a:r>
          </a:p>
          <a:p>
            <a:pPr lvl="4"/>
            <a:r>
              <a:rPr lang="de-DE" dirty="0" smtClean="0"/>
              <a:t>Ebene 5</a:t>
            </a:r>
          </a:p>
          <a:p>
            <a:pPr lvl="5"/>
            <a:r>
              <a:rPr lang="de-DE" dirty="0" smtClean="0"/>
              <a:t>Ebene 6</a:t>
            </a:r>
          </a:p>
          <a:p>
            <a:pPr lvl="6"/>
            <a:r>
              <a:rPr lang="de-DE" dirty="0" smtClean="0"/>
              <a:t>Ebene 7</a:t>
            </a:r>
          </a:p>
          <a:p>
            <a:pPr lvl="7"/>
            <a:r>
              <a:rPr lang="de-DE" dirty="0" smtClean="0"/>
              <a:t>Ebene 8</a:t>
            </a:r>
          </a:p>
          <a:p>
            <a:pPr lvl="8"/>
            <a:r>
              <a:rPr lang="de-DE" dirty="0" smtClean="0"/>
              <a:t>Ebene 9</a:t>
            </a:r>
          </a:p>
        </p:txBody>
      </p:sp>
      <p:sp>
        <p:nvSpPr>
          <p:cNvPr id="10" name="Rechteck 9"/>
          <p:cNvSpPr/>
          <p:nvPr/>
        </p:nvSpPr>
        <p:spPr>
          <a:xfrm>
            <a:off x="360000" y="6328800"/>
            <a:ext cx="1602478" cy="215444"/>
          </a:xfrm>
          <a:prstGeom prst="rect">
            <a:avLst/>
          </a:prstGeom>
        </p:spPr>
        <p:txBody>
          <a:bodyPr wrap="square" lIns="0" rIns="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E7A41C8E-F8BB-4792-B2D1-7373F8B6DED6}" type="slidenum">
              <a:rPr lang="de-CH" sz="800" smtClean="0"/>
              <a:pPr marL="0" marR="0" indent="0" algn="l" defTabSz="914400" rtl="0" eaLnBrk="1" fontAlgn="auto" latinLnBrk="0" hangingPunct="1">
                <a:lnSpc>
                  <a:spcPct val="100000"/>
                </a:lnSpc>
                <a:spcBef>
                  <a:spcPts val="0"/>
                </a:spcBef>
                <a:spcAft>
                  <a:spcPts val="0"/>
                </a:spcAft>
                <a:buClrTx/>
                <a:buSzTx/>
                <a:buFontTx/>
                <a:buNone/>
                <a:tabLst/>
                <a:defRPr/>
              </a:pPr>
              <a:t>‹Nr.›</a:t>
            </a:fld>
            <a:r>
              <a:rPr lang="de-DE" sz="800" dirty="0" smtClean="0">
                <a:latin typeface="MetaNormalLF-Roman"/>
                <a:cs typeface="MetaNormalLF-Roman"/>
              </a:rPr>
              <a:t> </a:t>
            </a:r>
            <a:r>
              <a:rPr lang="de-DE" sz="800" dirty="0">
                <a:latin typeface="MetaNormalLF-Roman"/>
                <a:cs typeface="MetaNormalLF-Roman"/>
              </a:rPr>
              <a:t>| </a:t>
            </a:r>
            <a:r>
              <a:rPr lang="de-DE" sz="800" dirty="0" smtClean="0">
                <a:latin typeface="MetaNormalLF-Roman"/>
                <a:cs typeface="MetaNormalLF-Roman"/>
              </a:rPr>
              <a:t>Lehrplan</a:t>
            </a:r>
            <a:r>
              <a:rPr lang="de-DE" sz="800" baseline="0" dirty="0" smtClean="0">
                <a:latin typeface="MetaNormalLF-Roman"/>
                <a:cs typeface="MetaNormalLF-Roman"/>
              </a:rPr>
              <a:t> 21</a:t>
            </a:r>
            <a:endParaRPr lang="de-DE" sz="800" dirty="0">
              <a:latin typeface="MetaNormalLF-Roman"/>
              <a:cs typeface="MetaNormalLF-Roman"/>
            </a:endParaRPr>
          </a:p>
        </p:txBody>
      </p:sp>
      <p:pic>
        <p:nvPicPr>
          <p:cNvPr id="9" name="Bild 6" descr="Cover_Logo.png"/>
          <p:cNvPicPr>
            <a:picLocks noChangeAspect="1"/>
          </p:cNvPicPr>
          <p:nvPr/>
        </p:nvPicPr>
        <p:blipFill rotWithShape="1">
          <a:blip r:embed="rId13" cstate="print">
            <a:extLst>
              <a:ext uri="{28A0092B-C50C-407E-A947-70E740481C1C}">
                <a14:useLocalDpi xmlns:a14="http://schemas.microsoft.com/office/drawing/2010/main" val="0"/>
              </a:ext>
            </a:extLst>
          </a:blip>
          <a:srcRect l="74884" t="15123"/>
          <a:stretch/>
        </p:blipFill>
        <p:spPr>
          <a:xfrm>
            <a:off x="7200800" y="6165304"/>
            <a:ext cx="1907704" cy="773631"/>
          </a:xfrm>
          <a:prstGeom prst="rect">
            <a:avLst/>
          </a:prstGeom>
        </p:spPr>
      </p:pic>
    </p:spTree>
    <p:extLst>
      <p:ext uri="{BB962C8B-B14F-4D97-AF65-F5344CB8AC3E}">
        <p14:creationId xmlns:p14="http://schemas.microsoft.com/office/powerpoint/2010/main" val="355939033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3" r:id="rId3"/>
    <p:sldLayoutId id="2147483678" r:id="rId4"/>
    <p:sldLayoutId id="2147483674" r:id="rId5"/>
    <p:sldLayoutId id="2147483679" r:id="rId6"/>
    <p:sldLayoutId id="2147483676" r:id="rId7"/>
    <p:sldLayoutId id="2147483650" r:id="rId8"/>
    <p:sldLayoutId id="2147483651" r:id="rId9"/>
    <p:sldLayoutId id="2147483677" r:id="rId10"/>
    <p:sldLayoutId id="2147483680" r:id="rId11"/>
  </p:sldLayoutIdLst>
  <p:timing>
    <p:tnLst>
      <p:par>
        <p:cTn id="1" dur="indefinite" restart="never" nodeType="tmRoot"/>
      </p:par>
    </p:tnLst>
  </p:timing>
  <p:hf hdr="0" ftr="0" dt="0"/>
  <p:txStyles>
    <p:titleStyle>
      <a:lvl1pPr algn="l" defTabSz="914400" rtl="0" eaLnBrk="1" latinLnBrk="0" hangingPunct="1">
        <a:spcBef>
          <a:spcPct val="0"/>
        </a:spcBef>
        <a:buNone/>
        <a:defRPr sz="3200" b="0" kern="1200">
          <a:solidFill>
            <a:srgbClr val="2A63B2"/>
          </a:solidFill>
          <a:latin typeface="MetaNormalLF-Roman" pitchFamily="34" charset="0"/>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itchFamily="34" charset="0"/>
        <a:buChar char="​"/>
        <a:tabLst/>
        <a:defRPr sz="2000" kern="1200">
          <a:solidFill>
            <a:schemeClr val="tx1"/>
          </a:solidFill>
          <a:latin typeface="+mn-lt"/>
          <a:ea typeface="+mn-ea"/>
          <a:cs typeface="+mn-cs"/>
        </a:defRPr>
      </a:lvl1pPr>
      <a:lvl2pPr marL="0" indent="0" algn="l" defTabSz="914400" rtl="0" eaLnBrk="1" latinLnBrk="0" hangingPunct="1">
        <a:spcBef>
          <a:spcPct val="20000"/>
        </a:spcBef>
        <a:buFont typeface="Arial" pitchFamily="34" charset="0"/>
        <a:buChar char="​"/>
        <a:defRPr sz="2000" kern="1200">
          <a:solidFill>
            <a:schemeClr val="tx1"/>
          </a:solidFill>
          <a:latin typeface="MetaBoldLF-Roman" pitchFamily="34" charset="0"/>
          <a:ea typeface="+mn-ea"/>
          <a:cs typeface="+mn-cs"/>
        </a:defRPr>
      </a:lvl2pPr>
      <a:lvl3pPr marL="0" indent="0" algn="l" defTabSz="914400" rtl="0" eaLnBrk="1" latinLnBrk="0" hangingPunct="1">
        <a:spcBef>
          <a:spcPts val="0"/>
        </a:spcBef>
        <a:buFont typeface="Arial" pitchFamily="34" charset="0"/>
        <a:buChar char="​"/>
        <a:defRPr sz="2000" kern="1200">
          <a:solidFill>
            <a:schemeClr val="tx1"/>
          </a:solidFill>
          <a:latin typeface="MetaNormalLF-Roman" pitchFamily="34" charset="0"/>
          <a:ea typeface="+mn-ea"/>
          <a:cs typeface="+mn-cs"/>
        </a:defRPr>
      </a:lvl3pPr>
      <a:lvl4pPr marL="180000" indent="-180975" algn="l" defTabSz="914400" rtl="0" eaLnBrk="1" latinLnBrk="0" hangingPunct="1">
        <a:spcBef>
          <a:spcPts val="0"/>
        </a:spcBef>
        <a:spcAft>
          <a:spcPts val="700"/>
        </a:spcAft>
        <a:buClr>
          <a:srgbClr val="2A63B2"/>
        </a:buClr>
        <a:buFont typeface="Arial" pitchFamily="34" charset="0"/>
        <a:buChar char="•"/>
        <a:defRPr sz="2000" kern="1200">
          <a:solidFill>
            <a:schemeClr val="tx1"/>
          </a:solidFill>
          <a:latin typeface="MetaNormalLF-Roman" pitchFamily="34" charset="0"/>
          <a:ea typeface="+mn-ea"/>
          <a:cs typeface="+mn-cs"/>
        </a:defRPr>
      </a:lvl4pPr>
      <a:lvl5pPr marL="361950" indent="-180975" algn="l" defTabSz="914400" rtl="0" eaLnBrk="1" latinLnBrk="0" hangingPunct="1">
        <a:spcBef>
          <a:spcPts val="0"/>
        </a:spcBef>
        <a:spcAft>
          <a:spcPts val="700"/>
        </a:spcAft>
        <a:buFont typeface="Symbol" pitchFamily="18" charset="2"/>
        <a:buChar char="-"/>
        <a:defRPr sz="2000" kern="1200">
          <a:solidFill>
            <a:schemeClr val="tx1"/>
          </a:solidFill>
          <a:latin typeface="MetaNormalLF-Roman" pitchFamily="34" charset="0"/>
          <a:ea typeface="+mn-ea"/>
          <a:cs typeface="+mn-cs"/>
        </a:defRPr>
      </a:lvl5pPr>
      <a:lvl6pPr marL="0" indent="0" algn="l" defTabSz="914400" rtl="0" eaLnBrk="1" latinLnBrk="0" hangingPunct="1">
        <a:spcBef>
          <a:spcPts val="0"/>
        </a:spcBef>
        <a:buFont typeface="Arial" pitchFamily="34" charset="0"/>
        <a:buChar char="​"/>
        <a:defRPr sz="1600" b="0" kern="1200" baseline="0">
          <a:solidFill>
            <a:schemeClr val="tx1"/>
          </a:solidFill>
          <a:latin typeface="MetaBoldLF-Roman" pitchFamily="34" charset="0"/>
          <a:ea typeface="+mn-ea"/>
          <a:cs typeface="+mn-cs"/>
        </a:defRPr>
      </a:lvl6pPr>
      <a:lvl7pPr marL="0" indent="0" algn="l" defTabSz="914400" rtl="0" eaLnBrk="1" latinLnBrk="0" hangingPunct="1">
        <a:spcBef>
          <a:spcPts val="0"/>
        </a:spcBef>
        <a:buFont typeface="Arial" pitchFamily="34" charset="0"/>
        <a:buChar char="​"/>
        <a:defRPr sz="1600" kern="1200">
          <a:solidFill>
            <a:schemeClr val="tx1"/>
          </a:solidFill>
          <a:latin typeface="+mn-lt"/>
          <a:ea typeface="+mn-ea"/>
          <a:cs typeface="+mn-cs"/>
        </a:defRPr>
      </a:lvl7pPr>
      <a:lvl8pPr marL="0" indent="0" algn="l" defTabSz="914400" rtl="0" eaLnBrk="1" latinLnBrk="0" hangingPunct="1">
        <a:spcBef>
          <a:spcPct val="20000"/>
        </a:spcBef>
        <a:buFont typeface="Arial" pitchFamily="34" charset="0"/>
        <a:buChar char="​"/>
        <a:defRPr sz="800" b="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Char char="​"/>
        <a:defRPr sz="36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9.tiff"/><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8444"/>
            <a:ext cx="9036496" cy="3156580"/>
          </a:xfrm>
          <a:prstGeom prst="rect">
            <a:avLst/>
          </a:prstGeom>
        </p:spPr>
      </p:pic>
      <p:sp>
        <p:nvSpPr>
          <p:cNvPr id="20" name="Textplatzhalter 19"/>
          <p:cNvSpPr>
            <a:spLocks noGrp="1"/>
          </p:cNvSpPr>
          <p:nvPr>
            <p:ph type="body" sz="quarter" idx="14"/>
          </p:nvPr>
        </p:nvSpPr>
        <p:spPr>
          <a:xfrm>
            <a:off x="216144" y="5902775"/>
            <a:ext cx="5652000" cy="540000"/>
          </a:xfrm>
        </p:spPr>
        <p:txBody>
          <a:bodyPr>
            <a:noAutofit/>
          </a:bodyPr>
          <a:lstStyle/>
          <a:p>
            <a:pPr lvl="5"/>
            <a:r>
              <a:rPr lang="de-CH" sz="2000" dirty="0" smtClean="0"/>
              <a:t>Hans Hess</a:t>
            </a:r>
          </a:p>
          <a:p>
            <a:pPr lvl="6"/>
            <a:r>
              <a:rPr lang="de-CH" sz="2000" dirty="0" smtClean="0"/>
              <a:t>Präsident Swissmem</a:t>
            </a:r>
            <a:endParaRPr lang="de-CH" sz="2000" dirty="0"/>
          </a:p>
        </p:txBody>
      </p:sp>
      <p:pic>
        <p:nvPicPr>
          <p:cNvPr id="9" name="Bild 1" descr="Cover_Elemente_2Zeilen.png"/>
          <p:cNvPicPr>
            <a:picLocks noChangeAspect="1"/>
          </p:cNvPicPr>
          <p:nvPr/>
        </p:nvPicPr>
        <p:blipFill rotWithShape="1">
          <a:blip r:embed="rId4" cstate="print">
            <a:extLst>
              <a:ext uri="{28A0092B-C50C-407E-A947-70E740481C1C}">
                <a14:useLocalDpi xmlns:a14="http://schemas.microsoft.com/office/drawing/2010/main" val="0"/>
              </a:ext>
            </a:extLst>
          </a:blip>
          <a:srcRect t="41512" b="15278"/>
          <a:stretch/>
        </p:blipFill>
        <p:spPr>
          <a:xfrm>
            <a:off x="0" y="2846916"/>
            <a:ext cx="9144000" cy="2963329"/>
          </a:xfrm>
          <a:prstGeom prst="rect">
            <a:avLst/>
          </a:prstGeom>
        </p:spPr>
      </p:pic>
      <p:pic>
        <p:nvPicPr>
          <p:cNvPr id="11" name="Grafik 4"/>
          <p:cNvPicPr>
            <a:picLocks noChangeAspect="1"/>
          </p:cNvPicPr>
          <p:nvPr/>
        </p:nvPicPr>
        <p:blipFill>
          <a:blip r:embed="rId5"/>
          <a:stretch>
            <a:fillRect/>
          </a:stretch>
        </p:blipFill>
        <p:spPr>
          <a:xfrm>
            <a:off x="6225480" y="57359"/>
            <a:ext cx="2667000" cy="1333500"/>
          </a:xfrm>
          <a:prstGeom prst="rect">
            <a:avLst/>
          </a:prstGeom>
        </p:spPr>
      </p:pic>
      <p:sp>
        <p:nvSpPr>
          <p:cNvPr id="17" name="Textplatzhalter 16"/>
          <p:cNvSpPr>
            <a:spLocks noGrp="1"/>
          </p:cNvSpPr>
          <p:nvPr>
            <p:ph type="body" sz="quarter" idx="13"/>
          </p:nvPr>
        </p:nvSpPr>
        <p:spPr>
          <a:xfrm>
            <a:off x="360000" y="3573016"/>
            <a:ext cx="8532480" cy="1512168"/>
          </a:xfrm>
        </p:spPr>
        <p:txBody>
          <a:bodyPr>
            <a:normAutofit/>
          </a:bodyPr>
          <a:lstStyle/>
          <a:p>
            <a:pPr lvl="8"/>
            <a:endParaRPr lang="de-CH" b="1" dirty="0" smtClean="0">
              <a:solidFill>
                <a:schemeClr val="bg1"/>
              </a:solidFill>
            </a:endParaRPr>
          </a:p>
          <a:p>
            <a:pPr lvl="8"/>
            <a:r>
              <a:rPr lang="de-CH" b="1" dirty="0" smtClean="0">
                <a:solidFill>
                  <a:schemeClr val="bg1"/>
                </a:solidFill>
              </a:rPr>
              <a:t>Der Lehrplan 21 </a:t>
            </a:r>
          </a:p>
          <a:p>
            <a:pPr lvl="8"/>
            <a:r>
              <a:rPr lang="de-DE" sz="2400" dirty="0" smtClean="0">
                <a:solidFill>
                  <a:schemeClr val="bg1"/>
                </a:solidFill>
              </a:rPr>
              <a:t>Ein wichtiger Schritt für Schule und Wirtschaft</a:t>
            </a:r>
            <a:endParaRPr lang="de-CH" sz="2400" dirty="0" smtClean="0">
              <a:solidFill>
                <a:schemeClr val="bg1"/>
              </a:solidFill>
            </a:endParaRPr>
          </a:p>
          <a:p>
            <a:pPr lvl="6"/>
            <a:endParaRPr lang="de-CH" sz="2000" dirty="0" smtClean="0">
              <a:solidFill>
                <a:schemeClr val="bg1"/>
              </a:solidFill>
            </a:endParaRPr>
          </a:p>
        </p:txBody>
      </p:sp>
      <p:pic>
        <p:nvPicPr>
          <p:cNvPr id="3" name="Grafik 10"/>
          <p:cNvPicPr>
            <a:picLocks noChangeAspect="1"/>
          </p:cNvPicPr>
          <p:nvPr/>
        </p:nvPicPr>
        <p:blipFill>
          <a:blip r:embed="rId5"/>
          <a:stretch>
            <a:fillRect/>
          </a:stretch>
        </p:blipFill>
        <p:spPr>
          <a:xfrm>
            <a:off x="6225480" y="57359"/>
            <a:ext cx="2667000" cy="1333500"/>
          </a:xfrm>
          <a:prstGeom prst="rect">
            <a:avLst/>
          </a:prstGeom>
        </p:spPr>
      </p:pic>
    </p:spTree>
    <p:extLst>
      <p:ext uri="{BB962C8B-B14F-4D97-AF65-F5344CB8AC3E}">
        <p14:creationId xmlns:p14="http://schemas.microsoft.com/office/powerpoint/2010/main" val="1669138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Ein Lehrplan bringt Orientierung</a:t>
            </a:r>
            <a:r>
              <a:rPr lang="de-CH" b="1" dirty="0">
                <a:solidFill>
                  <a:srgbClr val="00B050"/>
                </a:solidFill>
              </a:rPr>
              <a:t/>
            </a:r>
            <a:br>
              <a:rPr lang="de-CH" b="1" dirty="0">
                <a:solidFill>
                  <a:srgbClr val="00B050"/>
                </a:solidFill>
              </a:rPr>
            </a:br>
            <a:endParaRPr lang="de-CH" b="1" dirty="0">
              <a:solidFill>
                <a:srgbClr val="00B050"/>
              </a:solidFill>
            </a:endParaRPr>
          </a:p>
        </p:txBody>
      </p:sp>
      <p:sp>
        <p:nvSpPr>
          <p:cNvPr id="4" name="Textplatzhalter 3"/>
          <p:cNvSpPr>
            <a:spLocks noGrp="1"/>
          </p:cNvSpPr>
          <p:nvPr>
            <p:ph type="body" sz="quarter" idx="11"/>
          </p:nvPr>
        </p:nvSpPr>
        <p:spPr>
          <a:xfrm>
            <a:off x="360361" y="1692000"/>
            <a:ext cx="4319637" cy="4042050"/>
          </a:xfrm>
        </p:spPr>
        <p:txBody>
          <a:bodyPr>
            <a:noAutofit/>
          </a:bodyPr>
          <a:lstStyle/>
          <a:p>
            <a:pPr lvl="3"/>
            <a:r>
              <a:rPr lang="de-CH" dirty="0" smtClean="0"/>
              <a:t>Er ist ein Planungsinstrument für den Unterricht.</a:t>
            </a:r>
          </a:p>
          <a:p>
            <a:pPr lvl="3"/>
            <a:r>
              <a:rPr lang="de-CH" dirty="0" smtClean="0"/>
              <a:t>Er ist ein Kompass </a:t>
            </a:r>
            <a:r>
              <a:rPr lang="de-CH" dirty="0"/>
              <a:t>zur </a:t>
            </a:r>
            <a:r>
              <a:rPr lang="de-CH" dirty="0" smtClean="0"/>
              <a:t>Orientierung und </a:t>
            </a:r>
            <a:r>
              <a:rPr lang="de-CH" dirty="0"/>
              <a:t>kein </a:t>
            </a:r>
            <a:r>
              <a:rPr lang="de-CH" dirty="0" smtClean="0"/>
              <a:t>Gesetzbuch.</a:t>
            </a:r>
          </a:p>
          <a:p>
            <a:pPr lvl="3"/>
            <a:r>
              <a:rPr lang="de-CH" dirty="0" smtClean="0"/>
              <a:t>Er ist die Grundlage </a:t>
            </a:r>
            <a:r>
              <a:rPr lang="de-CH" dirty="0"/>
              <a:t>für </a:t>
            </a:r>
            <a:r>
              <a:rPr lang="de-CH" dirty="0" smtClean="0"/>
              <a:t>Lehrmittel und Unterrichtsmaterialien. </a:t>
            </a:r>
            <a:endParaRPr lang="de-CH" dirty="0"/>
          </a:p>
          <a:p>
            <a:pPr lvl="3"/>
            <a:r>
              <a:rPr lang="de-CH" dirty="0" smtClean="0"/>
              <a:t>Er bietet die Leitlinie für </a:t>
            </a:r>
            <a:r>
              <a:rPr lang="de-CH" dirty="0"/>
              <a:t>die Aus- und Weiterbildung der </a:t>
            </a:r>
            <a:r>
              <a:rPr lang="de-CH" dirty="0" smtClean="0"/>
              <a:t>Lehrer/innen.</a:t>
            </a:r>
            <a:endParaRPr lang="de-CH" dirty="0"/>
          </a:p>
          <a:p>
            <a:pPr lvl="3"/>
            <a:r>
              <a:rPr lang="de-CH" dirty="0" smtClean="0"/>
              <a:t>Er bietet Orientierung </a:t>
            </a:r>
            <a:r>
              <a:rPr lang="de-CH" dirty="0"/>
              <a:t>für </a:t>
            </a:r>
            <a:r>
              <a:rPr lang="de-CH" dirty="0" smtClean="0"/>
              <a:t>die Eltern</a:t>
            </a:r>
            <a:r>
              <a:rPr lang="de-CH" dirty="0"/>
              <a:t>, </a:t>
            </a:r>
            <a:r>
              <a:rPr lang="de-CH" dirty="0" smtClean="0"/>
              <a:t>die Schülerinnen </a:t>
            </a:r>
            <a:r>
              <a:rPr lang="de-CH" dirty="0"/>
              <a:t>und </a:t>
            </a:r>
            <a:r>
              <a:rPr lang="de-CH" dirty="0" smtClean="0"/>
              <a:t>Schüler und die </a:t>
            </a:r>
            <a:r>
              <a:rPr lang="de-CH" dirty="0"/>
              <a:t>Abnehmer </a:t>
            </a:r>
            <a:r>
              <a:rPr lang="de-CH" dirty="0" smtClean="0"/>
              <a:t>auf der </a:t>
            </a:r>
            <a:r>
              <a:rPr lang="de-CH" dirty="0"/>
              <a:t>Sekundarstufe </a:t>
            </a:r>
            <a:r>
              <a:rPr lang="de-CH" dirty="0" smtClean="0"/>
              <a:t>II.</a:t>
            </a:r>
            <a:endParaRPr lang="de-CH" dirty="0"/>
          </a:p>
        </p:txBody>
      </p:sp>
      <p:pic>
        <p:nvPicPr>
          <p:cNvPr id="3"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772816"/>
            <a:ext cx="4112818" cy="2745112"/>
          </a:xfrm>
          <a:prstGeom prst="rect">
            <a:avLst/>
          </a:prstGeom>
        </p:spPr>
      </p:pic>
      <p:pic>
        <p:nvPicPr>
          <p:cNvPr id="5"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772816"/>
            <a:ext cx="4112818" cy="2745112"/>
          </a:xfrm>
          <a:prstGeom prst="rect">
            <a:avLst/>
          </a:prstGeom>
        </p:spPr>
      </p:pic>
    </p:spTree>
    <p:extLst>
      <p:ext uri="{BB962C8B-B14F-4D97-AF65-F5344CB8AC3E}">
        <p14:creationId xmlns:p14="http://schemas.microsoft.com/office/powerpoint/2010/main" val="533079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Der Lehrplan 21 bringt Aktualisierungen</a:t>
            </a:r>
            <a:endParaRPr lang="de-CH" b="1" dirty="0"/>
          </a:p>
        </p:txBody>
      </p:sp>
      <p:sp>
        <p:nvSpPr>
          <p:cNvPr id="3" name="Textplatzhalter 2"/>
          <p:cNvSpPr>
            <a:spLocks noGrp="1"/>
          </p:cNvSpPr>
          <p:nvPr>
            <p:ph type="body" sz="quarter" idx="11"/>
          </p:nvPr>
        </p:nvSpPr>
        <p:spPr/>
        <p:txBody>
          <a:bodyPr/>
          <a:lstStyle/>
          <a:p>
            <a:pPr lvl="3"/>
            <a:r>
              <a:rPr lang="de-CH" dirty="0" smtClean="0"/>
              <a:t>Alles ist aus </a:t>
            </a:r>
            <a:r>
              <a:rPr lang="de-CH" dirty="0"/>
              <a:t>einem </a:t>
            </a:r>
            <a:r>
              <a:rPr lang="de-CH" dirty="0" smtClean="0"/>
              <a:t>Guss. </a:t>
            </a:r>
          </a:p>
          <a:p>
            <a:pPr lvl="3"/>
            <a:r>
              <a:rPr lang="de-CH" dirty="0" smtClean="0"/>
              <a:t>Leistungsziele werden in </a:t>
            </a:r>
            <a:r>
              <a:rPr lang="de-CH" dirty="0"/>
              <a:t>Form von </a:t>
            </a:r>
            <a:r>
              <a:rPr lang="de-CH" dirty="0" smtClean="0"/>
              <a:t>Kompetenzen definiert.</a:t>
            </a:r>
            <a:endParaRPr lang="de-CH" dirty="0"/>
          </a:p>
          <a:p>
            <a:pPr lvl="3"/>
            <a:r>
              <a:rPr lang="de-CH" dirty="0" smtClean="0"/>
              <a:t>Inhalte an Schweizer Schulen werden harmonisiert.</a:t>
            </a:r>
          </a:p>
          <a:p>
            <a:pPr lvl="3"/>
            <a:r>
              <a:rPr lang="de-CH" dirty="0" smtClean="0"/>
              <a:t>Inhalte und Lernziele werden aktualisiert.</a:t>
            </a:r>
          </a:p>
          <a:p>
            <a:pPr lvl="3"/>
            <a:endParaRPr lang="de-CH" dirty="0"/>
          </a:p>
        </p:txBody>
      </p:sp>
      <p:pic>
        <p:nvPicPr>
          <p:cNvPr id="6"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362" y="1692000"/>
            <a:ext cx="4319637" cy="2421615"/>
          </a:xfrm>
          <a:prstGeom prst="rect">
            <a:avLst/>
          </a:prstGeom>
        </p:spPr>
      </p:pic>
      <p:pic>
        <p:nvPicPr>
          <p:cNvPr id="4"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362" y="1692000"/>
            <a:ext cx="4319637" cy="2421615"/>
          </a:xfrm>
          <a:prstGeom prst="rect">
            <a:avLst/>
          </a:prstGeom>
        </p:spPr>
      </p:pic>
    </p:spTree>
    <p:extLst>
      <p:ext uri="{BB962C8B-B14F-4D97-AF65-F5344CB8AC3E}">
        <p14:creationId xmlns:p14="http://schemas.microsoft.com/office/powerpoint/2010/main" val="2653896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Der</a:t>
            </a:r>
            <a:r>
              <a:rPr lang="de-CH" b="1" dirty="0" smtClean="0">
                <a:solidFill>
                  <a:schemeClr val="bg1">
                    <a:lumMod val="75000"/>
                  </a:schemeClr>
                </a:solidFill>
              </a:rPr>
              <a:t> </a:t>
            </a:r>
            <a:r>
              <a:rPr lang="de-CH" b="1" dirty="0"/>
              <a:t>Lehrplan</a:t>
            </a:r>
            <a:r>
              <a:rPr lang="de-CH" b="1" dirty="0">
                <a:solidFill>
                  <a:schemeClr val="bg1">
                    <a:lumMod val="75000"/>
                  </a:schemeClr>
                </a:solidFill>
              </a:rPr>
              <a:t> </a:t>
            </a:r>
            <a:r>
              <a:rPr lang="de-CH" b="1" dirty="0"/>
              <a:t>21 definiert das Ziel, nicht den Weg</a:t>
            </a:r>
            <a:r>
              <a:rPr lang="de-CH" dirty="0"/>
              <a:t/>
            </a:r>
            <a:br>
              <a:rPr lang="de-CH" dirty="0"/>
            </a:br>
            <a:endParaRPr lang="de-CH" dirty="0"/>
          </a:p>
        </p:txBody>
      </p:sp>
      <p:sp>
        <p:nvSpPr>
          <p:cNvPr id="4" name="Textplatzhalter 3"/>
          <p:cNvSpPr>
            <a:spLocks noGrp="1"/>
          </p:cNvSpPr>
          <p:nvPr>
            <p:ph type="body" sz="quarter" idx="11"/>
          </p:nvPr>
        </p:nvSpPr>
        <p:spPr/>
        <p:txBody>
          <a:bodyPr>
            <a:noAutofit/>
          </a:bodyPr>
          <a:lstStyle/>
          <a:p>
            <a:pPr lvl="3"/>
            <a:endParaRPr lang="de-CH" dirty="0" smtClean="0"/>
          </a:p>
          <a:p>
            <a:pPr lvl="3"/>
            <a:r>
              <a:rPr lang="de-CH" dirty="0" smtClean="0"/>
              <a:t>Er </a:t>
            </a:r>
            <a:r>
              <a:rPr lang="de-CH" dirty="0"/>
              <a:t>gewährt Freiheit in der </a:t>
            </a:r>
            <a:r>
              <a:rPr lang="de-CH" dirty="0" smtClean="0"/>
              <a:t>Unterrichtsmethode und der Unterrichtsgestaltung.</a:t>
            </a:r>
            <a:endParaRPr lang="de-CH" dirty="0"/>
          </a:p>
          <a:p>
            <a:pPr lvl="3"/>
            <a:r>
              <a:rPr lang="de-CH" dirty="0" smtClean="0"/>
              <a:t>Lehrpersonen bleiben Lehrpersonen.</a:t>
            </a:r>
            <a:endParaRPr lang="de-CH" dirty="0"/>
          </a:p>
          <a:p>
            <a:pPr lvl="3"/>
            <a:r>
              <a:rPr lang="de-CH" dirty="0"/>
              <a:t>Er definiert keine neue Notengebung oder neuen Schultests.</a:t>
            </a:r>
          </a:p>
          <a:p>
            <a:pPr marL="0" lvl="3" indent="0">
              <a:buNone/>
            </a:pPr>
            <a:endParaRPr lang="de-CH" dirty="0" smtClean="0">
              <a:solidFill>
                <a:srgbClr val="00B050"/>
              </a:solidFill>
            </a:endParaRPr>
          </a:p>
          <a:p>
            <a:pPr lvl="3"/>
            <a:endParaRPr lang="de-CH" dirty="0" smtClean="0"/>
          </a:p>
          <a:p>
            <a:pPr lvl="3"/>
            <a:endParaRPr lang="de-CH" dirty="0"/>
          </a:p>
        </p:txBody>
      </p:sp>
      <p:pic>
        <p:nvPicPr>
          <p:cNvPr id="5" name="Bildplatzhalter 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070" b="2070"/>
          <a:stretch>
            <a:fillRect/>
          </a:stretch>
        </p:blipFill>
        <p:spPr>
          <a:xfrm>
            <a:off x="4679999" y="1556792"/>
            <a:ext cx="4104000" cy="3934050"/>
          </a:xfrm>
        </p:spPr>
      </p:pic>
    </p:spTree>
    <p:extLst>
      <p:ext uri="{BB962C8B-B14F-4D97-AF65-F5344CB8AC3E}">
        <p14:creationId xmlns:p14="http://schemas.microsoft.com/office/powerpoint/2010/main" val="301098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2"/>
          <p:cNvPicPr>
            <a:picLocks noChangeAspect="1"/>
          </p:cNvPicPr>
          <p:nvPr/>
        </p:nvPicPr>
        <p:blipFill>
          <a:blip r:embed="rId3"/>
          <a:stretch>
            <a:fillRect/>
          </a:stretch>
        </p:blipFill>
        <p:spPr>
          <a:xfrm>
            <a:off x="359532" y="332656"/>
            <a:ext cx="8532948" cy="5688632"/>
          </a:xfrm>
          <a:prstGeom prst="rect">
            <a:avLst/>
          </a:prstGeom>
        </p:spPr>
      </p:pic>
      <p:pic>
        <p:nvPicPr>
          <p:cNvPr id="2" name="Grafik 9"/>
          <p:cNvPicPr>
            <a:picLocks noChangeAspect="1"/>
          </p:cNvPicPr>
          <p:nvPr/>
        </p:nvPicPr>
        <p:blipFill>
          <a:blip r:embed="rId3"/>
          <a:stretch>
            <a:fillRect/>
          </a:stretch>
        </p:blipFill>
        <p:spPr>
          <a:xfrm>
            <a:off x="359532" y="332656"/>
            <a:ext cx="8532948" cy="5688632"/>
          </a:xfrm>
          <a:prstGeom prst="rect">
            <a:avLst/>
          </a:prstGeom>
        </p:spPr>
      </p:pic>
      <p:pic>
        <p:nvPicPr>
          <p:cNvPr id="9" name="Bild 10" descr="Swissmem_PowerPoint.png"/>
          <p:cNvPicPr>
            <a:picLocks noChangeAspect="1"/>
          </p:cNvPicPr>
          <p:nvPr/>
        </p:nvPicPr>
        <p:blipFill rotWithShape="1">
          <a:blip r:embed="rId4" cstate="print">
            <a:extLst>
              <a:ext uri="{28A0092B-C50C-407E-A947-70E740481C1C}">
                <a14:useLocalDpi xmlns:a14="http://schemas.microsoft.com/office/drawing/2010/main" val="0"/>
              </a:ext>
            </a:extLst>
          </a:blip>
          <a:srcRect t="65123"/>
          <a:stretch/>
        </p:blipFill>
        <p:spPr>
          <a:xfrm>
            <a:off x="0" y="4466166"/>
            <a:ext cx="9144000" cy="2391833"/>
          </a:xfrm>
          <a:prstGeom prst="rect">
            <a:avLst/>
          </a:prstGeom>
        </p:spPr>
      </p:pic>
      <p:sp>
        <p:nvSpPr>
          <p:cNvPr id="5" name="Textplatzhalter 4"/>
          <p:cNvSpPr>
            <a:spLocks noGrp="1"/>
          </p:cNvSpPr>
          <p:nvPr>
            <p:ph type="body" sz="quarter" idx="14"/>
          </p:nvPr>
        </p:nvSpPr>
        <p:spPr>
          <a:xfrm>
            <a:off x="360000" y="5517232"/>
            <a:ext cx="8460472" cy="972048"/>
          </a:xfrm>
        </p:spPr>
        <p:txBody>
          <a:bodyPr/>
          <a:lstStyle/>
          <a:p>
            <a:pPr lvl="1"/>
            <a:r>
              <a:rPr lang="de-DE" sz="3200" dirty="0" smtClean="0">
                <a:solidFill>
                  <a:schemeClr val="bg1"/>
                </a:solidFill>
              </a:rPr>
              <a:t>Das spricht für den Lehrplan 21</a:t>
            </a:r>
            <a:endParaRPr lang="de-CH" sz="3200" dirty="0" smtClean="0">
              <a:solidFill>
                <a:schemeClr val="bg1"/>
              </a:solidFill>
            </a:endParaRPr>
          </a:p>
          <a:p>
            <a:pPr lvl="2"/>
            <a:r>
              <a:rPr lang="de-CH" dirty="0" smtClean="0">
                <a:solidFill>
                  <a:schemeClr val="bg1"/>
                </a:solidFill>
              </a:rPr>
              <a:t>Sieben gewichtige Argumente </a:t>
            </a:r>
            <a:endParaRPr lang="de-CH" dirty="0">
              <a:solidFill>
                <a:schemeClr val="bg1"/>
              </a:solidFill>
            </a:endParaRPr>
          </a:p>
        </p:txBody>
      </p:sp>
    </p:spTree>
    <p:extLst>
      <p:ext uri="{BB962C8B-B14F-4D97-AF65-F5344CB8AC3E}">
        <p14:creationId xmlns:p14="http://schemas.microsoft.com/office/powerpoint/2010/main" val="3714807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Der </a:t>
            </a:r>
            <a:r>
              <a:rPr lang="de-DE" b="1" dirty="0"/>
              <a:t>Lehrplan 21 ermöglicht die von </a:t>
            </a:r>
            <a:r>
              <a:rPr lang="de-DE" b="1" dirty="0" smtClean="0"/>
              <a:t>Gesellschaft und Wirtschaft geforderte Mobilität. </a:t>
            </a:r>
            <a:endParaRPr lang="de-CH" b="1" dirty="0"/>
          </a:p>
        </p:txBody>
      </p:sp>
      <p:sp>
        <p:nvSpPr>
          <p:cNvPr id="3" name="Textplatzhalter 2"/>
          <p:cNvSpPr>
            <a:spLocks noGrp="1"/>
          </p:cNvSpPr>
          <p:nvPr>
            <p:ph type="body" sz="quarter" idx="11"/>
          </p:nvPr>
        </p:nvSpPr>
        <p:spPr/>
        <p:txBody>
          <a:bodyPr>
            <a:noAutofit/>
          </a:bodyPr>
          <a:lstStyle/>
          <a:p>
            <a:pPr lvl="3"/>
            <a:endParaRPr lang="de-CH" dirty="0" smtClean="0"/>
          </a:p>
          <a:p>
            <a:pPr lvl="3"/>
            <a:r>
              <a:rPr lang="de-CH" dirty="0" smtClean="0"/>
              <a:t>Es </a:t>
            </a:r>
            <a:r>
              <a:rPr lang="de-CH" dirty="0"/>
              <a:t>ist nicht begründbar, dass mancherorts auf wenigen Quadratkilometern mehre­re Schulsysteme und damit unterschiedliche Lehrpläne gelten sollen.</a:t>
            </a:r>
            <a:r>
              <a:rPr lang="de-DE" dirty="0"/>
              <a:t> </a:t>
            </a:r>
          </a:p>
        </p:txBody>
      </p:sp>
      <p:pic>
        <p:nvPicPr>
          <p:cNvPr id="8" name="Grafik 4"/>
          <p:cNvPicPr>
            <a:picLocks noChangeAspect="1"/>
          </p:cNvPicPr>
          <p:nvPr/>
        </p:nvPicPr>
        <p:blipFill rotWithShape="1">
          <a:blip r:embed="rId3" cstate="print">
            <a:extLst>
              <a:ext uri="{28A0092B-C50C-407E-A947-70E740481C1C}">
                <a14:useLocalDpi xmlns:a14="http://schemas.microsoft.com/office/drawing/2010/main" val="0"/>
              </a:ext>
            </a:extLst>
          </a:blip>
          <a:srcRect l="47190" t="26983" r="28933" b="45815"/>
          <a:stretch/>
        </p:blipFill>
        <p:spPr>
          <a:xfrm>
            <a:off x="5220072" y="2132856"/>
            <a:ext cx="2880320" cy="2202598"/>
          </a:xfrm>
          <a:prstGeom prst="rect">
            <a:avLst/>
          </a:prstGeom>
        </p:spPr>
      </p:pic>
      <p:pic>
        <p:nvPicPr>
          <p:cNvPr id="4" name="Grafik 7"/>
          <p:cNvPicPr>
            <a:picLocks noChangeAspect="1"/>
          </p:cNvPicPr>
          <p:nvPr/>
        </p:nvPicPr>
        <p:blipFill rotWithShape="1">
          <a:blip r:embed="rId3" cstate="print">
            <a:extLst>
              <a:ext uri="{28A0092B-C50C-407E-A947-70E740481C1C}">
                <a14:useLocalDpi xmlns:a14="http://schemas.microsoft.com/office/drawing/2010/main" val="0"/>
              </a:ext>
            </a:extLst>
          </a:blip>
          <a:srcRect l="47190" t="26983" r="28933" b="45815"/>
          <a:stretch/>
        </p:blipFill>
        <p:spPr>
          <a:xfrm>
            <a:off x="5220072" y="2132856"/>
            <a:ext cx="2880320" cy="2202598"/>
          </a:xfrm>
          <a:prstGeom prst="rect">
            <a:avLst/>
          </a:prstGeom>
        </p:spPr>
      </p:pic>
    </p:spTree>
    <p:extLst>
      <p:ext uri="{BB962C8B-B14F-4D97-AF65-F5344CB8AC3E}">
        <p14:creationId xmlns:p14="http://schemas.microsoft.com/office/powerpoint/2010/main" val="1617005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Der </a:t>
            </a:r>
            <a:r>
              <a:rPr lang="de-DE" b="1" dirty="0"/>
              <a:t>Lehrplan 21 gibt einer leistungsstarken Schule einen </a:t>
            </a:r>
            <a:r>
              <a:rPr lang="de-DE" b="1" dirty="0" err="1"/>
              <a:t>zeitgemässen</a:t>
            </a:r>
            <a:r>
              <a:rPr lang="de-DE" b="1" dirty="0"/>
              <a:t> Auftrag.</a:t>
            </a:r>
            <a:endParaRPr lang="de-CH" b="1" dirty="0"/>
          </a:p>
        </p:txBody>
      </p:sp>
      <p:sp>
        <p:nvSpPr>
          <p:cNvPr id="3" name="Textplatzhalter 2"/>
          <p:cNvSpPr>
            <a:spLocks noGrp="1"/>
          </p:cNvSpPr>
          <p:nvPr>
            <p:ph type="body" sz="quarter" idx="11"/>
          </p:nvPr>
        </p:nvSpPr>
        <p:spPr/>
        <p:txBody>
          <a:bodyPr>
            <a:noAutofit/>
          </a:bodyPr>
          <a:lstStyle/>
          <a:p>
            <a:pPr lvl="3"/>
            <a:endParaRPr lang="de-CH" dirty="0" smtClean="0"/>
          </a:p>
          <a:p>
            <a:pPr lvl="3"/>
            <a:r>
              <a:rPr lang="de-CH" dirty="0" smtClean="0"/>
              <a:t>Der </a:t>
            </a:r>
            <a:r>
              <a:rPr lang="de-CH" dirty="0"/>
              <a:t>Lehrplan der Schule ist </a:t>
            </a:r>
            <a:r>
              <a:rPr lang="de-CH" dirty="0" smtClean="0"/>
              <a:t>der Auftrag </a:t>
            </a:r>
            <a:r>
              <a:rPr lang="de-CH" dirty="0"/>
              <a:t>der Gesellschaft an ihre Schule. </a:t>
            </a:r>
          </a:p>
          <a:p>
            <a:pPr lvl="3"/>
            <a:r>
              <a:rPr lang="de-CH" dirty="0"/>
              <a:t>Der Lehrplan grenzt ab, was zu tun ist und welche Leistung durch die </a:t>
            </a:r>
            <a:r>
              <a:rPr lang="de-CH" dirty="0" smtClean="0"/>
              <a:t>Volksschule </a:t>
            </a:r>
            <a:r>
              <a:rPr lang="de-CH" dirty="0"/>
              <a:t>erbracht werden müssen. </a:t>
            </a:r>
            <a:r>
              <a:rPr lang="de-DE" dirty="0"/>
              <a:t> </a:t>
            </a:r>
          </a:p>
          <a:p>
            <a:pPr lvl="3"/>
            <a:r>
              <a:rPr lang="de-CH" dirty="0"/>
              <a:t>Die Welt verändert sich stetig, der Lehrplan 21 definiert zeitgemässe Bildungsziele.</a:t>
            </a:r>
            <a:endParaRPr lang="de-DE" dirty="0"/>
          </a:p>
          <a:p>
            <a:pPr marL="0" lvl="3" indent="0">
              <a:buNone/>
            </a:pPr>
            <a:endParaRPr lang="de-DE" b="1" dirty="0" smtClean="0"/>
          </a:p>
        </p:txBody>
      </p:sp>
      <p:pic>
        <p:nvPicPr>
          <p:cNvPr id="8" name="Bildplatzhalter 7"/>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9857" r="9857"/>
          <a:stretch>
            <a:fillRect/>
          </a:stretch>
        </p:blipFill>
        <p:spPr/>
      </p:pic>
    </p:spTree>
    <p:extLst>
      <p:ext uri="{BB962C8B-B14F-4D97-AF65-F5344CB8AC3E}">
        <p14:creationId xmlns:p14="http://schemas.microsoft.com/office/powerpoint/2010/main" val="2320448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Der </a:t>
            </a:r>
            <a:r>
              <a:rPr lang="de-DE" b="1" dirty="0"/>
              <a:t>Lehrplan 21 klärt den Übergang von der Volksschule in die nächste Stufe.</a:t>
            </a:r>
            <a:endParaRPr lang="de-CH" b="1" dirty="0"/>
          </a:p>
        </p:txBody>
      </p:sp>
      <p:sp>
        <p:nvSpPr>
          <p:cNvPr id="3" name="Textplatzhalter 2"/>
          <p:cNvSpPr>
            <a:spLocks noGrp="1"/>
          </p:cNvSpPr>
          <p:nvPr>
            <p:ph type="body" sz="quarter" idx="11"/>
          </p:nvPr>
        </p:nvSpPr>
        <p:spPr/>
        <p:txBody>
          <a:bodyPr>
            <a:noAutofit/>
          </a:bodyPr>
          <a:lstStyle/>
          <a:p>
            <a:pPr lvl="3"/>
            <a:endParaRPr lang="de-CH" dirty="0" smtClean="0"/>
          </a:p>
          <a:p>
            <a:pPr lvl="3"/>
            <a:r>
              <a:rPr lang="de-DE" dirty="0" smtClean="0"/>
              <a:t>Der </a:t>
            </a:r>
            <a:r>
              <a:rPr lang="de-DE" dirty="0"/>
              <a:t>Lehrplan 21 ist aus einem Guss, alles ist aufeinander abgestimmt</a:t>
            </a:r>
            <a:r>
              <a:rPr lang="de-DE" dirty="0" smtClean="0"/>
              <a:t>.</a:t>
            </a:r>
          </a:p>
          <a:p>
            <a:pPr lvl="3"/>
            <a:r>
              <a:rPr lang="de-DE" dirty="0" smtClean="0"/>
              <a:t>Er definiert einheitliche Ziel zum Abschluss der obligatorischen Schule.</a:t>
            </a:r>
          </a:p>
          <a:p>
            <a:pPr lvl="3"/>
            <a:r>
              <a:rPr lang="de-CH" dirty="0"/>
              <a:t>Damit wird sichergestellt, dass der Übergang auch wirklich gelingt.</a:t>
            </a:r>
            <a:r>
              <a:rPr lang="de-DE" dirty="0"/>
              <a:t> </a:t>
            </a:r>
          </a:p>
          <a:p>
            <a:pPr lvl="3"/>
            <a:r>
              <a:rPr lang="de-CH" dirty="0" smtClean="0"/>
              <a:t>Lehrbetriebe </a:t>
            </a:r>
            <a:r>
              <a:rPr lang="de-CH" dirty="0"/>
              <a:t>rekrutieren Lernende aus verschiedenen Kantonen. Sie sind auf eine Harmonisierung angewiesen. </a:t>
            </a:r>
            <a:endParaRPr lang="de-DE" dirty="0"/>
          </a:p>
        </p:txBody>
      </p:sp>
      <p:pic>
        <p:nvPicPr>
          <p:cNvPr id="4" name="Grafik 9"/>
          <p:cNvPicPr>
            <a:picLocks noChangeAspect="1"/>
          </p:cNvPicPr>
          <p:nvPr/>
        </p:nvPicPr>
        <p:blipFill rotWithShape="1">
          <a:blip r:embed="rId3">
            <a:extLst>
              <a:ext uri="{28A0092B-C50C-407E-A947-70E740481C1C}">
                <a14:useLocalDpi xmlns:a14="http://schemas.microsoft.com/office/drawing/2010/main" val="0"/>
              </a:ext>
            </a:extLst>
          </a:blip>
          <a:srcRect l="9993" r="13325"/>
          <a:stretch/>
        </p:blipFill>
        <p:spPr>
          <a:xfrm>
            <a:off x="4499122" y="2276872"/>
            <a:ext cx="4465366" cy="2232248"/>
          </a:xfrm>
          <a:prstGeom prst="rect">
            <a:avLst/>
          </a:prstGeom>
        </p:spPr>
      </p:pic>
      <p:sp>
        <p:nvSpPr>
          <p:cNvPr id="7" name="Textfeld 10"/>
          <p:cNvSpPr txBox="1"/>
          <p:nvPr/>
        </p:nvSpPr>
        <p:spPr>
          <a:xfrm rot="21392393">
            <a:off x="7818157" y="3605012"/>
            <a:ext cx="792088" cy="216024"/>
          </a:xfrm>
          <a:prstGeom prst="rect">
            <a:avLst/>
          </a:prstGeom>
          <a:noFill/>
        </p:spPr>
        <p:txBody>
          <a:bodyPr wrap="square" lIns="0" tIns="0" rIns="0" bIns="0" rtlCol="0">
            <a:noAutofit/>
          </a:bodyPr>
          <a:lstStyle/>
          <a:p>
            <a:r>
              <a:rPr lang="de-CH" sz="1600" dirty="0" smtClean="0">
                <a:latin typeface="Comic Sans MS" panose="030F0702030302020204" pitchFamily="66" charset="0"/>
              </a:rPr>
              <a:t>Beruf</a:t>
            </a:r>
            <a:endParaRPr lang="de-CH" sz="1600" dirty="0">
              <a:latin typeface="Comic Sans MS" panose="030F0702030302020204" pitchFamily="66" charset="0"/>
            </a:endParaRPr>
          </a:p>
        </p:txBody>
      </p:sp>
      <p:sp>
        <p:nvSpPr>
          <p:cNvPr id="8" name="Textfeld 11"/>
          <p:cNvSpPr txBox="1"/>
          <p:nvPr/>
        </p:nvSpPr>
        <p:spPr>
          <a:xfrm rot="21392393">
            <a:off x="5297877" y="4028770"/>
            <a:ext cx="792088" cy="216024"/>
          </a:xfrm>
          <a:prstGeom prst="rect">
            <a:avLst/>
          </a:prstGeom>
          <a:noFill/>
        </p:spPr>
        <p:txBody>
          <a:bodyPr wrap="square" lIns="0" tIns="0" rIns="0" bIns="0" rtlCol="0">
            <a:noAutofit/>
          </a:bodyPr>
          <a:lstStyle/>
          <a:p>
            <a:r>
              <a:rPr lang="de-CH" sz="1600" dirty="0" smtClean="0">
                <a:latin typeface="Comic Sans MS" panose="030F0702030302020204" pitchFamily="66" charset="0"/>
              </a:rPr>
              <a:t>Schule</a:t>
            </a:r>
            <a:endParaRPr lang="de-CH" sz="1600" dirty="0">
              <a:latin typeface="Comic Sans MS" panose="030F0702030302020204" pitchFamily="66" charset="0"/>
            </a:endParaRPr>
          </a:p>
        </p:txBody>
      </p:sp>
      <p:pic>
        <p:nvPicPr>
          <p:cNvPr id="5" name="Grafik 3"/>
          <p:cNvPicPr>
            <a:picLocks noChangeAspect="1"/>
          </p:cNvPicPr>
          <p:nvPr/>
        </p:nvPicPr>
        <p:blipFill rotWithShape="1">
          <a:blip r:embed="rId3">
            <a:extLst>
              <a:ext uri="{28A0092B-C50C-407E-A947-70E740481C1C}">
                <a14:useLocalDpi xmlns:a14="http://schemas.microsoft.com/office/drawing/2010/main" val="0"/>
              </a:ext>
            </a:extLst>
          </a:blip>
          <a:srcRect l="9993" r="13325"/>
          <a:stretch/>
        </p:blipFill>
        <p:spPr>
          <a:xfrm>
            <a:off x="4499122" y="2276872"/>
            <a:ext cx="4465366" cy="2232248"/>
          </a:xfrm>
          <a:prstGeom prst="rect">
            <a:avLst/>
          </a:prstGeom>
        </p:spPr>
      </p:pic>
      <p:sp>
        <p:nvSpPr>
          <p:cNvPr id="6" name="Textfeld 6"/>
          <p:cNvSpPr txBox="1"/>
          <p:nvPr/>
        </p:nvSpPr>
        <p:spPr>
          <a:xfrm rot="21392393">
            <a:off x="7818157" y="3605012"/>
            <a:ext cx="792088" cy="216024"/>
          </a:xfrm>
          <a:prstGeom prst="rect">
            <a:avLst/>
          </a:prstGeom>
          <a:noFill/>
        </p:spPr>
        <p:txBody>
          <a:bodyPr wrap="square" lIns="0" tIns="0" rIns="0" bIns="0" rtlCol="0">
            <a:noAutofit/>
          </a:bodyPr>
          <a:lstStyle/>
          <a:p>
            <a:r>
              <a:rPr lang="de-CH" sz="1600" dirty="0" smtClean="0">
                <a:latin typeface="Comic Sans MS" panose="030F0702030302020204" pitchFamily="66" charset="0"/>
              </a:rPr>
              <a:t>Beruf</a:t>
            </a:r>
            <a:endParaRPr lang="de-CH" sz="1600" dirty="0">
              <a:latin typeface="Comic Sans MS" panose="030F0702030302020204" pitchFamily="66" charset="0"/>
            </a:endParaRPr>
          </a:p>
        </p:txBody>
      </p:sp>
      <p:sp>
        <p:nvSpPr>
          <p:cNvPr id="9" name="Textfeld 7"/>
          <p:cNvSpPr txBox="1"/>
          <p:nvPr/>
        </p:nvSpPr>
        <p:spPr>
          <a:xfrm rot="21392393">
            <a:off x="5297877" y="4028770"/>
            <a:ext cx="792088" cy="216024"/>
          </a:xfrm>
          <a:prstGeom prst="rect">
            <a:avLst/>
          </a:prstGeom>
          <a:noFill/>
        </p:spPr>
        <p:txBody>
          <a:bodyPr wrap="square" lIns="0" tIns="0" rIns="0" bIns="0" rtlCol="0">
            <a:noAutofit/>
          </a:bodyPr>
          <a:lstStyle/>
          <a:p>
            <a:r>
              <a:rPr lang="de-CH" sz="1600" dirty="0" smtClean="0">
                <a:latin typeface="Comic Sans MS" panose="030F0702030302020204" pitchFamily="66" charset="0"/>
              </a:rPr>
              <a:t>Schule</a:t>
            </a:r>
            <a:endParaRPr lang="de-CH" sz="1600" dirty="0">
              <a:latin typeface="Comic Sans MS" panose="030F0702030302020204" pitchFamily="66" charset="0"/>
            </a:endParaRPr>
          </a:p>
        </p:txBody>
      </p:sp>
    </p:spTree>
    <p:extLst>
      <p:ext uri="{BB962C8B-B14F-4D97-AF65-F5344CB8AC3E}">
        <p14:creationId xmlns:p14="http://schemas.microsoft.com/office/powerpoint/2010/main" val="3728656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b="1" dirty="0" smtClean="0"/>
              <a:t>Der Lehrplan 21 fördert die Berufliche </a:t>
            </a:r>
            <a:r>
              <a:rPr lang="de-DE" b="1" dirty="0"/>
              <a:t>O</a:t>
            </a:r>
            <a:r>
              <a:rPr lang="de-DE" b="1" dirty="0" smtClean="0"/>
              <a:t>rientierung.</a:t>
            </a:r>
            <a:endParaRPr lang="de-CH" b="1" dirty="0"/>
          </a:p>
        </p:txBody>
      </p:sp>
      <p:sp>
        <p:nvSpPr>
          <p:cNvPr id="3" name="Textplatzhalter 2"/>
          <p:cNvSpPr>
            <a:spLocks noGrp="1"/>
          </p:cNvSpPr>
          <p:nvPr>
            <p:ph type="body" sz="quarter" idx="11"/>
          </p:nvPr>
        </p:nvSpPr>
        <p:spPr/>
        <p:txBody>
          <a:bodyPr>
            <a:noAutofit/>
          </a:bodyPr>
          <a:lstStyle/>
          <a:p>
            <a:pPr marL="0" lvl="3" indent="0">
              <a:buNone/>
            </a:pPr>
            <a:endParaRPr lang="de-CH" b="1" dirty="0" smtClean="0"/>
          </a:p>
          <a:p>
            <a:pPr lvl="3"/>
            <a:r>
              <a:rPr lang="de-CH" dirty="0"/>
              <a:t>Unnötige, teure und frustrierende Irrwege wie Schulwechsel oder Lehrabbrüche müssen minimiert werden. </a:t>
            </a:r>
          </a:p>
          <a:p>
            <a:pPr lvl="3"/>
            <a:r>
              <a:rPr lang="de-CH" dirty="0"/>
              <a:t>Dazu braucht es eine solide </a:t>
            </a:r>
            <a:r>
              <a:rPr lang="de-CH" dirty="0" smtClean="0"/>
              <a:t>Berufliche </a:t>
            </a:r>
            <a:r>
              <a:rPr lang="de-CH" dirty="0"/>
              <a:t>Orien­tierung während der </a:t>
            </a:r>
            <a:r>
              <a:rPr lang="de-CH" dirty="0" smtClean="0"/>
              <a:t>Volksschulzeit </a:t>
            </a:r>
            <a:r>
              <a:rPr lang="de-CH" dirty="0"/>
              <a:t>für alle.</a:t>
            </a:r>
          </a:p>
          <a:p>
            <a:pPr lvl="3"/>
            <a:r>
              <a:rPr lang="de-DE" dirty="0"/>
              <a:t>Bewusstsein von Eignungen und Neigungen gezielt aufbauen.</a:t>
            </a:r>
          </a:p>
          <a:p>
            <a:pPr marL="0" lvl="3" indent="0">
              <a:buNone/>
            </a:pPr>
            <a:endParaRPr lang="de-DE" dirty="0" smtClean="0"/>
          </a:p>
        </p:txBody>
      </p:sp>
      <p:pic>
        <p:nvPicPr>
          <p:cNvPr id="2"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515" y="1844824"/>
            <a:ext cx="4536771" cy="2736304"/>
          </a:xfrm>
          <a:prstGeom prst="rect">
            <a:avLst/>
          </a:prstGeom>
        </p:spPr>
      </p:pic>
      <p:pic>
        <p:nvPicPr>
          <p:cNvPr id="4"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515" y="1844824"/>
            <a:ext cx="4536771" cy="2736304"/>
          </a:xfrm>
          <a:prstGeom prst="rect">
            <a:avLst/>
          </a:prstGeom>
        </p:spPr>
      </p:pic>
    </p:spTree>
    <p:extLst>
      <p:ext uri="{BB962C8B-B14F-4D97-AF65-F5344CB8AC3E}">
        <p14:creationId xmlns:p14="http://schemas.microsoft.com/office/powerpoint/2010/main" val="2859676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b="1" dirty="0" smtClean="0"/>
              <a:t>Der </a:t>
            </a:r>
            <a:r>
              <a:rPr lang="de-DE" b="1" dirty="0"/>
              <a:t>Lehrplan 21 stärkt die </a:t>
            </a:r>
            <a:r>
              <a:rPr lang="de-DE" b="1" dirty="0" smtClean="0"/>
              <a:t>MINT*-Fächer.</a:t>
            </a:r>
            <a:endParaRPr lang="de-CH" b="1" dirty="0"/>
          </a:p>
        </p:txBody>
      </p:sp>
      <p:sp>
        <p:nvSpPr>
          <p:cNvPr id="3" name="Textplatzhalter 2"/>
          <p:cNvSpPr>
            <a:spLocks noGrp="1"/>
          </p:cNvSpPr>
          <p:nvPr>
            <p:ph type="body" sz="quarter" idx="11"/>
          </p:nvPr>
        </p:nvSpPr>
        <p:spPr/>
        <p:txBody>
          <a:bodyPr>
            <a:noAutofit/>
          </a:bodyPr>
          <a:lstStyle/>
          <a:p>
            <a:pPr marL="0" lvl="3" indent="0">
              <a:buNone/>
            </a:pPr>
            <a:endParaRPr lang="de-CH" b="1" dirty="0" smtClean="0"/>
          </a:p>
          <a:p>
            <a:pPr lvl="3"/>
            <a:r>
              <a:rPr lang="de-CH" dirty="0"/>
              <a:t>Der komplexe naturwissen­schaftlich-technisch Bereich ist sorgfältig </a:t>
            </a:r>
            <a:r>
              <a:rPr lang="de-CH" dirty="0" smtClean="0"/>
              <a:t>durchdacht </a:t>
            </a:r>
            <a:r>
              <a:rPr lang="de-CH" dirty="0"/>
              <a:t>und auf alle Teilbereiche </a:t>
            </a:r>
            <a:r>
              <a:rPr lang="de-CH" dirty="0" smtClean="0"/>
              <a:t>abgestimmt</a:t>
            </a:r>
            <a:r>
              <a:rPr lang="de-CH" dirty="0"/>
              <a:t>.</a:t>
            </a:r>
            <a:r>
              <a:rPr lang="de-DE" dirty="0"/>
              <a:t> </a:t>
            </a:r>
          </a:p>
          <a:p>
            <a:pPr lvl="3"/>
            <a:endParaRPr lang="de-DE" dirty="0"/>
          </a:p>
          <a:p>
            <a:pPr lvl="3"/>
            <a:r>
              <a:rPr lang="de-DE" dirty="0"/>
              <a:t>MINT-Fächer liefern das Rüstzeug </a:t>
            </a:r>
            <a:r>
              <a:rPr lang="de-DE" dirty="0" smtClean="0"/>
              <a:t>u.a. für </a:t>
            </a:r>
            <a:r>
              <a:rPr lang="de-DE" dirty="0"/>
              <a:t>die bevorstehende Digitalisierung. </a:t>
            </a:r>
          </a:p>
          <a:p>
            <a:pPr lvl="3"/>
            <a:endParaRPr lang="de-CH" dirty="0"/>
          </a:p>
          <a:p>
            <a:pPr lvl="3"/>
            <a:r>
              <a:rPr lang="de-CH" dirty="0"/>
              <a:t>Neue Lehrmittel und Unterrichtsmaterialien erhöhen die Attraktivität des MINT-Unterrichts.</a:t>
            </a:r>
            <a:endParaRPr lang="de-DE" dirty="0"/>
          </a:p>
        </p:txBody>
      </p:sp>
      <p:pic>
        <p:nvPicPr>
          <p:cNvPr id="5"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949" y="2060848"/>
            <a:ext cx="4151049" cy="3240360"/>
          </a:xfrm>
          <a:prstGeom prst="rect">
            <a:avLst/>
          </a:prstGeom>
        </p:spPr>
      </p:pic>
      <p:sp>
        <p:nvSpPr>
          <p:cNvPr id="2" name="Textfeld 1"/>
          <p:cNvSpPr txBox="1"/>
          <p:nvPr/>
        </p:nvSpPr>
        <p:spPr>
          <a:xfrm>
            <a:off x="4668949" y="5734050"/>
            <a:ext cx="4151049" cy="287238"/>
          </a:xfrm>
          <a:prstGeom prst="rect">
            <a:avLst/>
          </a:prstGeom>
          <a:noFill/>
        </p:spPr>
        <p:txBody>
          <a:bodyPr wrap="square" lIns="0" tIns="0" rIns="0" bIns="0" rtlCol="0">
            <a:noAutofit/>
          </a:bodyPr>
          <a:lstStyle/>
          <a:p>
            <a:r>
              <a:rPr lang="de-CH" sz="1200" dirty="0" smtClean="0"/>
              <a:t>* Mathematik, Informatik, Naturwissenschaften, Technik</a:t>
            </a:r>
            <a:endParaRPr lang="de-CH" sz="1200" dirty="0"/>
          </a:p>
        </p:txBody>
      </p:sp>
    </p:spTree>
    <p:extLst>
      <p:ext uri="{BB962C8B-B14F-4D97-AF65-F5344CB8AC3E}">
        <p14:creationId xmlns:p14="http://schemas.microsoft.com/office/powerpoint/2010/main" val="2088483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b="1" dirty="0" smtClean="0"/>
              <a:t>Der </a:t>
            </a:r>
            <a:r>
              <a:rPr lang="de-DE" b="1" dirty="0"/>
              <a:t>Lehrplan 21 vereinfacht die Zusammenarbeit der Kantone und schafft Synergien.</a:t>
            </a:r>
            <a:endParaRPr lang="de-CH" b="1" dirty="0"/>
          </a:p>
        </p:txBody>
      </p:sp>
      <p:sp>
        <p:nvSpPr>
          <p:cNvPr id="3" name="Textplatzhalter 2"/>
          <p:cNvSpPr>
            <a:spLocks noGrp="1"/>
          </p:cNvSpPr>
          <p:nvPr>
            <p:ph type="body" sz="quarter" idx="11"/>
          </p:nvPr>
        </p:nvSpPr>
        <p:spPr/>
        <p:txBody>
          <a:bodyPr>
            <a:noAutofit/>
          </a:bodyPr>
          <a:lstStyle/>
          <a:p>
            <a:pPr marL="0" lvl="3" indent="0">
              <a:buNone/>
            </a:pPr>
            <a:endParaRPr lang="de-CH" b="1" dirty="0" smtClean="0"/>
          </a:p>
          <a:p>
            <a:pPr lvl="3"/>
            <a:r>
              <a:rPr lang="de-CH" dirty="0"/>
              <a:t>Harmonisierung ist eine Chance und keine Gleichmacherei. </a:t>
            </a:r>
          </a:p>
          <a:p>
            <a:pPr lvl="3"/>
            <a:endParaRPr lang="de-CH" dirty="0"/>
          </a:p>
          <a:p>
            <a:pPr lvl="3"/>
            <a:r>
              <a:rPr lang="de-CH" dirty="0"/>
              <a:t>Es macht Sinn, dass alle Deutsch­schweizer Kinder unabhängig vom Schulkanton dasselbe lernen. </a:t>
            </a:r>
          </a:p>
          <a:p>
            <a:pPr lvl="3"/>
            <a:endParaRPr lang="de-CH" dirty="0"/>
          </a:p>
          <a:p>
            <a:pPr lvl="3"/>
            <a:r>
              <a:rPr lang="de-CH" dirty="0"/>
              <a:t>Eine interkantonale Zusammenarbeit spart Zeit und </a:t>
            </a:r>
            <a:r>
              <a:rPr lang="de-CH" dirty="0" smtClean="0"/>
              <a:t>Geld, z.B. bei Lehrmitteln</a:t>
            </a:r>
            <a:endParaRPr lang="de-CH" dirty="0"/>
          </a:p>
          <a:p>
            <a:pPr marL="0" lvl="3" indent="0">
              <a:buNone/>
            </a:pPr>
            <a:r>
              <a:rPr lang="de-DE" dirty="0" smtClean="0"/>
              <a:t> </a:t>
            </a:r>
          </a:p>
        </p:txBody>
      </p:sp>
      <p:pic>
        <p:nvPicPr>
          <p:cNvPr id="4"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236433"/>
            <a:ext cx="4136898" cy="2761184"/>
          </a:xfrm>
          <a:prstGeom prst="rect">
            <a:avLst/>
          </a:prstGeom>
        </p:spPr>
      </p:pic>
    </p:spTree>
    <p:extLst>
      <p:ext uri="{BB962C8B-B14F-4D97-AF65-F5344CB8AC3E}">
        <p14:creationId xmlns:p14="http://schemas.microsoft.com/office/powerpoint/2010/main" val="2879638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98" y="188640"/>
            <a:ext cx="8769004" cy="5846003"/>
          </a:xfrm>
          <a:prstGeom prst="rect">
            <a:avLst/>
          </a:prstGeom>
        </p:spPr>
      </p:pic>
      <p:pic>
        <p:nvPicPr>
          <p:cNvPr id="9" name="Bild 10" descr="Swissmem_PowerPoint.png"/>
          <p:cNvPicPr>
            <a:picLocks noChangeAspect="1"/>
          </p:cNvPicPr>
          <p:nvPr/>
        </p:nvPicPr>
        <p:blipFill rotWithShape="1">
          <a:blip r:embed="rId4" cstate="print">
            <a:extLst>
              <a:ext uri="{28A0092B-C50C-407E-A947-70E740481C1C}">
                <a14:useLocalDpi xmlns:a14="http://schemas.microsoft.com/office/drawing/2010/main" val="0"/>
              </a:ext>
            </a:extLst>
          </a:blip>
          <a:srcRect t="65123"/>
          <a:stretch/>
        </p:blipFill>
        <p:spPr>
          <a:xfrm>
            <a:off x="0" y="4466166"/>
            <a:ext cx="9144000" cy="2391833"/>
          </a:xfrm>
          <a:prstGeom prst="rect">
            <a:avLst/>
          </a:prstGeom>
        </p:spPr>
      </p:pic>
      <p:sp>
        <p:nvSpPr>
          <p:cNvPr id="5" name="Textplatzhalter 4"/>
          <p:cNvSpPr>
            <a:spLocks noGrp="1"/>
          </p:cNvSpPr>
          <p:nvPr>
            <p:ph type="body" sz="quarter" idx="14"/>
          </p:nvPr>
        </p:nvSpPr>
        <p:spPr>
          <a:xfrm>
            <a:off x="360000" y="5517232"/>
            <a:ext cx="8460472" cy="972048"/>
          </a:xfrm>
        </p:spPr>
        <p:txBody>
          <a:bodyPr>
            <a:normAutofit/>
          </a:bodyPr>
          <a:lstStyle/>
          <a:p>
            <a:pPr lvl="1"/>
            <a:r>
              <a:rPr lang="de-DE" sz="3200" dirty="0" smtClean="0">
                <a:solidFill>
                  <a:schemeClr val="bg1"/>
                </a:solidFill>
              </a:rPr>
              <a:t>Unsere Schule - </a:t>
            </a:r>
            <a:r>
              <a:rPr lang="de-DE" sz="3200" dirty="0">
                <a:solidFill>
                  <a:schemeClr val="bg1"/>
                </a:solidFill>
              </a:rPr>
              <a:t>im </a:t>
            </a:r>
            <a:r>
              <a:rPr lang="de-DE" sz="3200" dirty="0" smtClean="0">
                <a:solidFill>
                  <a:schemeClr val="bg1"/>
                </a:solidFill>
              </a:rPr>
              <a:t>Takt mit </a:t>
            </a:r>
            <a:r>
              <a:rPr lang="de-DE" sz="3200" dirty="0">
                <a:solidFill>
                  <a:schemeClr val="bg1"/>
                </a:solidFill>
              </a:rPr>
              <a:t>d</a:t>
            </a:r>
            <a:r>
              <a:rPr lang="de-DE" sz="3200" dirty="0" smtClean="0">
                <a:solidFill>
                  <a:schemeClr val="bg1"/>
                </a:solidFill>
              </a:rPr>
              <a:t>er Welt </a:t>
            </a:r>
          </a:p>
        </p:txBody>
      </p:sp>
    </p:spTree>
    <p:extLst>
      <p:ext uri="{BB962C8B-B14F-4D97-AF65-F5344CB8AC3E}">
        <p14:creationId xmlns:p14="http://schemas.microsoft.com/office/powerpoint/2010/main" val="3122875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08" y="39577"/>
            <a:ext cx="7973656" cy="5641555"/>
          </a:xfrm>
          <a:prstGeom prst="rect">
            <a:avLst/>
          </a:prstGeom>
        </p:spPr>
      </p:pic>
      <p:pic>
        <p:nvPicPr>
          <p:cNvPr id="2"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08" y="39577"/>
            <a:ext cx="7973656" cy="5641555"/>
          </a:xfrm>
          <a:prstGeom prst="rect">
            <a:avLst/>
          </a:prstGeom>
        </p:spPr>
      </p:pic>
      <p:pic>
        <p:nvPicPr>
          <p:cNvPr id="9" name="Bild 10" descr="Swissmem_PowerPoint.png"/>
          <p:cNvPicPr>
            <a:picLocks noChangeAspect="1"/>
          </p:cNvPicPr>
          <p:nvPr/>
        </p:nvPicPr>
        <p:blipFill rotWithShape="1">
          <a:blip r:embed="rId4" cstate="print">
            <a:extLst>
              <a:ext uri="{28A0092B-C50C-407E-A947-70E740481C1C}">
                <a14:useLocalDpi xmlns:a14="http://schemas.microsoft.com/office/drawing/2010/main" val="0"/>
              </a:ext>
            </a:extLst>
          </a:blip>
          <a:srcRect t="65123"/>
          <a:stretch/>
        </p:blipFill>
        <p:spPr>
          <a:xfrm>
            <a:off x="0" y="4466166"/>
            <a:ext cx="9144000" cy="2391833"/>
          </a:xfrm>
          <a:prstGeom prst="rect">
            <a:avLst/>
          </a:prstGeom>
        </p:spPr>
      </p:pic>
      <p:sp>
        <p:nvSpPr>
          <p:cNvPr id="5" name="Textplatzhalter 4"/>
          <p:cNvSpPr>
            <a:spLocks noGrp="1"/>
          </p:cNvSpPr>
          <p:nvPr>
            <p:ph type="body" sz="quarter" idx="14"/>
          </p:nvPr>
        </p:nvSpPr>
        <p:spPr>
          <a:xfrm>
            <a:off x="360000" y="5517232"/>
            <a:ext cx="8460472" cy="972048"/>
          </a:xfrm>
        </p:spPr>
        <p:txBody>
          <a:bodyPr>
            <a:normAutofit/>
          </a:bodyPr>
          <a:lstStyle/>
          <a:p>
            <a:pPr lvl="1"/>
            <a:r>
              <a:rPr lang="de-DE" sz="3200" dirty="0" smtClean="0">
                <a:solidFill>
                  <a:schemeClr val="bg1"/>
                </a:solidFill>
              </a:rPr>
              <a:t>Die Einführung im Kanton</a:t>
            </a:r>
            <a:endParaRPr lang="de-CH" sz="3200" dirty="0" smtClean="0">
              <a:solidFill>
                <a:schemeClr val="bg1"/>
              </a:solidFill>
            </a:endParaRPr>
          </a:p>
          <a:p>
            <a:pPr lvl="2"/>
            <a:r>
              <a:rPr lang="de-CH" dirty="0" smtClean="0">
                <a:solidFill>
                  <a:schemeClr val="bg1"/>
                </a:solidFill>
              </a:rPr>
              <a:t>Vom Lehrplan 21 zum Unterricht</a:t>
            </a:r>
            <a:endParaRPr lang="de-CH" dirty="0">
              <a:solidFill>
                <a:schemeClr val="bg1"/>
              </a:solidFill>
            </a:endParaRPr>
          </a:p>
        </p:txBody>
      </p:sp>
    </p:spTree>
    <p:extLst>
      <p:ext uri="{BB962C8B-B14F-4D97-AF65-F5344CB8AC3E}">
        <p14:creationId xmlns:p14="http://schemas.microsoft.com/office/powerpoint/2010/main" val="4192226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b="1" dirty="0" smtClean="0">
                <a:solidFill>
                  <a:srgbClr val="0070C0"/>
                </a:solidFill>
              </a:rPr>
              <a:t>Fünf Schritte zur kantonalen Einführung</a:t>
            </a:r>
            <a:r>
              <a:rPr lang="de-DE" sz="2400" b="1" dirty="0">
                <a:solidFill>
                  <a:srgbClr val="0070C0"/>
                </a:solidFill>
              </a:rPr>
              <a:t/>
            </a:r>
            <a:br>
              <a:rPr lang="de-DE" sz="2400" b="1" dirty="0">
                <a:solidFill>
                  <a:srgbClr val="0070C0"/>
                </a:solidFill>
              </a:rPr>
            </a:br>
            <a:endParaRPr lang="de-CH" sz="2400" b="1" dirty="0">
              <a:solidFill>
                <a:srgbClr val="0070C0"/>
              </a:solidFill>
            </a:endParaRPr>
          </a:p>
        </p:txBody>
      </p:sp>
      <p:sp>
        <p:nvSpPr>
          <p:cNvPr id="4" name="Textplatzhalter 3"/>
          <p:cNvSpPr>
            <a:spLocks noGrp="1"/>
          </p:cNvSpPr>
          <p:nvPr>
            <p:ph type="body" sz="quarter" idx="11"/>
          </p:nvPr>
        </p:nvSpPr>
        <p:spPr/>
        <p:txBody>
          <a:bodyPr>
            <a:normAutofit fontScale="92500" lnSpcReduction="10000"/>
          </a:bodyPr>
          <a:lstStyle/>
          <a:p>
            <a:pPr lvl="3"/>
            <a:r>
              <a:rPr lang="de-DE" dirty="0"/>
              <a:t>Die Einführung des Lehrplanes liegt in der Kompetenz der Kantone</a:t>
            </a:r>
          </a:p>
          <a:p>
            <a:pPr lvl="3"/>
            <a:endParaRPr lang="de-DE" dirty="0"/>
          </a:p>
          <a:p>
            <a:pPr lvl="3"/>
            <a:r>
              <a:rPr lang="de-DE" dirty="0"/>
              <a:t>Die Einführung beruht auf Freiwilligkeit</a:t>
            </a:r>
          </a:p>
          <a:p>
            <a:pPr lvl="3"/>
            <a:endParaRPr lang="de-DE" dirty="0"/>
          </a:p>
          <a:p>
            <a:pPr lvl="3"/>
            <a:r>
              <a:rPr lang="de-DE" dirty="0"/>
              <a:t>In jedem Kanton ist eine öffentliche Diskussion vorgesehen</a:t>
            </a:r>
          </a:p>
          <a:p>
            <a:pPr lvl="3"/>
            <a:endParaRPr lang="de-DE" dirty="0"/>
          </a:p>
          <a:p>
            <a:pPr lvl="3"/>
            <a:r>
              <a:rPr lang="de-DE" dirty="0"/>
              <a:t>Neben dem Lehrplan werden auch u.a. auch die Lektionentafel, die </a:t>
            </a:r>
            <a:r>
              <a:rPr lang="de-DE" dirty="0" smtClean="0"/>
              <a:t>Beurteilung </a:t>
            </a:r>
            <a:r>
              <a:rPr lang="de-DE" dirty="0"/>
              <a:t>oder die Lehrmittel geregelt.</a:t>
            </a:r>
          </a:p>
          <a:p>
            <a:pPr marL="0" lvl="3" indent="0">
              <a:buNone/>
            </a:pPr>
            <a:endParaRPr lang="de-DE" b="1" dirty="0"/>
          </a:p>
        </p:txBody>
      </p:sp>
      <p:pic>
        <p:nvPicPr>
          <p:cNvPr id="7" name="Grafik 6"/>
          <p:cNvPicPr>
            <a:picLocks noChangeAspect="1"/>
          </p:cNvPicPr>
          <p:nvPr/>
        </p:nvPicPr>
        <p:blipFill rotWithShape="1">
          <a:blip r:embed="rId3"/>
          <a:srcRect l="25008" r="25007"/>
          <a:stretch/>
        </p:blipFill>
        <p:spPr>
          <a:xfrm>
            <a:off x="5436096" y="1776606"/>
            <a:ext cx="2749085" cy="4244682"/>
          </a:xfrm>
          <a:prstGeom prst="rect">
            <a:avLst/>
          </a:prstGeom>
        </p:spPr>
      </p:pic>
    </p:spTree>
    <p:extLst>
      <p:ext uri="{BB962C8B-B14F-4D97-AF65-F5344CB8AC3E}">
        <p14:creationId xmlns:p14="http://schemas.microsoft.com/office/powerpoint/2010/main" val="1863200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b="1" dirty="0" smtClean="0">
                <a:solidFill>
                  <a:srgbClr val="0070C0"/>
                </a:solidFill>
              </a:rPr>
              <a:t>Die Gesellschaft gestaltet mit</a:t>
            </a:r>
            <a:r>
              <a:rPr lang="de-DE" b="1" dirty="0">
                <a:solidFill>
                  <a:srgbClr val="0070C0"/>
                </a:solidFill>
              </a:rPr>
              <a:t/>
            </a:r>
            <a:br>
              <a:rPr lang="de-DE" b="1" dirty="0">
                <a:solidFill>
                  <a:srgbClr val="0070C0"/>
                </a:solidFill>
              </a:rPr>
            </a:br>
            <a:endParaRPr lang="de-CH" b="1" dirty="0">
              <a:solidFill>
                <a:srgbClr val="0070C0"/>
              </a:solidFill>
            </a:endParaRPr>
          </a:p>
        </p:txBody>
      </p:sp>
      <p:sp>
        <p:nvSpPr>
          <p:cNvPr id="3" name="Textplatzhalter 2"/>
          <p:cNvSpPr>
            <a:spLocks noGrp="1"/>
          </p:cNvSpPr>
          <p:nvPr>
            <p:ph type="body" sz="quarter" idx="11"/>
          </p:nvPr>
        </p:nvSpPr>
        <p:spPr/>
        <p:txBody>
          <a:bodyPr>
            <a:noAutofit/>
          </a:bodyPr>
          <a:lstStyle/>
          <a:p>
            <a:pPr lvl="3"/>
            <a:r>
              <a:rPr lang="de-CH" dirty="0"/>
              <a:t>Im </a:t>
            </a:r>
            <a:r>
              <a:rPr lang="de-CH" dirty="0" err="1"/>
              <a:t>Vernehmlassungsverfahren</a:t>
            </a:r>
            <a:r>
              <a:rPr lang="de-CH" dirty="0"/>
              <a:t> werden Stellungnahmen der Partner des Schulfeldes, der Politik sowie weiterer Organisationen eingeholt. </a:t>
            </a:r>
          </a:p>
          <a:p>
            <a:pPr lvl="3"/>
            <a:endParaRPr lang="de-CH" dirty="0"/>
          </a:p>
          <a:p>
            <a:pPr lvl="3"/>
            <a:r>
              <a:rPr lang="de-CH" dirty="0"/>
              <a:t>Schulnahe Verbände und Institutionen werden einbezogen.</a:t>
            </a:r>
            <a:endParaRPr lang="de-DE" dirty="0"/>
          </a:p>
          <a:p>
            <a:pPr lvl="3"/>
            <a:endParaRPr lang="de-CH" dirty="0"/>
          </a:p>
          <a:p>
            <a:pPr lvl="3"/>
            <a:r>
              <a:rPr lang="de-CH" dirty="0"/>
              <a:t>Ziel ist es im Nachgang zur öffent­lichen Diskussion eine mehrheitsfähige Vorlage zu erstellen. </a:t>
            </a:r>
          </a:p>
          <a:p>
            <a:pPr marL="0" lvl="3" indent="0">
              <a:buNone/>
            </a:pPr>
            <a:endParaRPr lang="de-DE" dirty="0"/>
          </a:p>
          <a:p>
            <a:pPr marL="0" lvl="3" indent="0">
              <a:buNone/>
            </a:pPr>
            <a:endParaRPr lang="de-DE" dirty="0" smtClean="0"/>
          </a:p>
          <a:p>
            <a:pPr marL="0" lvl="3" indent="0">
              <a:buNone/>
            </a:pPr>
            <a:endParaRPr lang="de-DE" dirty="0"/>
          </a:p>
          <a:p>
            <a:pPr marL="0" lvl="3" indent="0">
              <a:buNone/>
            </a:pPr>
            <a:r>
              <a:rPr lang="de-DE" dirty="0" smtClean="0"/>
              <a:t> </a:t>
            </a:r>
            <a:endParaRPr lang="de-DE" dirty="0"/>
          </a:p>
          <a:p>
            <a:pPr marL="0" lvl="3" indent="0">
              <a:buNone/>
            </a:pPr>
            <a:r>
              <a:rPr lang="de-DE" dirty="0" smtClean="0"/>
              <a:t> </a:t>
            </a:r>
          </a:p>
        </p:txBody>
      </p:sp>
      <p:pic>
        <p:nvPicPr>
          <p:cNvPr id="2"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362" y="1692000"/>
            <a:ext cx="4060191" cy="3070647"/>
          </a:xfrm>
          <a:prstGeom prst="rect">
            <a:avLst/>
          </a:prstGeom>
        </p:spPr>
      </p:pic>
      <p:pic>
        <p:nvPicPr>
          <p:cNvPr id="4"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362" y="1692000"/>
            <a:ext cx="4060191" cy="3070647"/>
          </a:xfrm>
          <a:prstGeom prst="rect">
            <a:avLst/>
          </a:prstGeom>
        </p:spPr>
      </p:pic>
    </p:spTree>
    <p:extLst>
      <p:ext uri="{BB962C8B-B14F-4D97-AF65-F5344CB8AC3E}">
        <p14:creationId xmlns:p14="http://schemas.microsoft.com/office/powerpoint/2010/main" val="3363379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b="1" dirty="0" smtClean="0">
                <a:solidFill>
                  <a:srgbClr val="0070C0"/>
                </a:solidFill>
              </a:rPr>
              <a:t>Demokratisch delegierte Beschlussfassung</a:t>
            </a:r>
            <a:r>
              <a:rPr lang="de-DE" sz="2400" b="1" dirty="0">
                <a:solidFill>
                  <a:srgbClr val="0070C0"/>
                </a:solidFill>
              </a:rPr>
              <a:t/>
            </a:r>
            <a:br>
              <a:rPr lang="de-DE" sz="2400" b="1" dirty="0">
                <a:solidFill>
                  <a:srgbClr val="0070C0"/>
                </a:solidFill>
              </a:rPr>
            </a:br>
            <a:endParaRPr lang="de-CH" sz="2400" b="1" dirty="0">
              <a:solidFill>
                <a:srgbClr val="0070C0"/>
              </a:solidFill>
            </a:endParaRPr>
          </a:p>
        </p:txBody>
      </p:sp>
      <p:sp>
        <p:nvSpPr>
          <p:cNvPr id="3" name="Textplatzhalter 2"/>
          <p:cNvSpPr>
            <a:spLocks noGrp="1"/>
          </p:cNvSpPr>
          <p:nvPr>
            <p:ph type="body" sz="quarter" idx="11"/>
          </p:nvPr>
        </p:nvSpPr>
        <p:spPr/>
        <p:txBody>
          <a:bodyPr>
            <a:noAutofit/>
          </a:bodyPr>
          <a:lstStyle/>
          <a:p>
            <a:pPr lvl="3"/>
            <a:r>
              <a:rPr lang="de-CH" dirty="0" smtClean="0"/>
              <a:t>In </a:t>
            </a:r>
            <a:r>
              <a:rPr lang="de-CH" dirty="0"/>
              <a:t>14 Kantonen entscheidet der </a:t>
            </a:r>
            <a:r>
              <a:rPr lang="de-CH" dirty="0" smtClean="0"/>
              <a:t>Regierungsrat </a:t>
            </a:r>
            <a:r>
              <a:rPr lang="de-CH" dirty="0"/>
              <a:t>und in 7 der </a:t>
            </a:r>
            <a:r>
              <a:rPr lang="de-CH" dirty="0" err="1"/>
              <a:t>Erzieh­ungs</a:t>
            </a:r>
            <a:r>
              <a:rPr lang="de-CH" dirty="0"/>
              <a:t>- bzw. der </a:t>
            </a:r>
            <a:r>
              <a:rPr lang="de-CH" dirty="0" smtClean="0"/>
              <a:t>Bildungsrat, also ein Fachgremium, über </a:t>
            </a:r>
            <a:r>
              <a:rPr lang="de-CH" dirty="0"/>
              <a:t>die Einführung von Lehrplänen. </a:t>
            </a:r>
          </a:p>
          <a:p>
            <a:pPr lvl="3"/>
            <a:endParaRPr lang="de-DE" dirty="0"/>
          </a:p>
          <a:p>
            <a:pPr lvl="3"/>
            <a:r>
              <a:rPr lang="de-DE" dirty="0"/>
              <a:t>Zurzeit versucht die politische </a:t>
            </a:r>
            <a:r>
              <a:rPr lang="de-DE" dirty="0" err="1"/>
              <a:t>Ge-gnerschaft</a:t>
            </a:r>
            <a:r>
              <a:rPr lang="de-DE" dirty="0"/>
              <a:t> mit entsprechenden </a:t>
            </a:r>
            <a:r>
              <a:rPr lang="de-DE" dirty="0" smtClean="0"/>
              <a:t>Initiativen </a:t>
            </a:r>
            <a:r>
              <a:rPr lang="de-DE" dirty="0"/>
              <a:t>die Entscheidung zum </a:t>
            </a:r>
            <a:r>
              <a:rPr lang="de-DE" dirty="0" smtClean="0"/>
              <a:t>Parlament bzw</a:t>
            </a:r>
            <a:r>
              <a:rPr lang="de-DE" dirty="0"/>
              <a:t>. zum Volk zu verschieben.</a:t>
            </a:r>
            <a:endParaRPr lang="de-CH" dirty="0"/>
          </a:p>
          <a:p>
            <a:pPr marL="0" lvl="3" indent="0">
              <a:buNone/>
            </a:pPr>
            <a:endParaRPr lang="de-DE" b="1" dirty="0"/>
          </a:p>
          <a:p>
            <a:pPr marL="0" lvl="3" indent="0">
              <a:buNone/>
            </a:pPr>
            <a:endParaRPr lang="de-CH" b="1" dirty="0" smtClean="0"/>
          </a:p>
          <a:p>
            <a:pPr marL="0" lvl="3" indent="0">
              <a:buNone/>
            </a:pPr>
            <a:endParaRPr lang="de-DE" dirty="0"/>
          </a:p>
          <a:p>
            <a:pPr marL="0" lvl="3" indent="0">
              <a:buNone/>
            </a:pPr>
            <a:endParaRPr lang="de-DE" dirty="0"/>
          </a:p>
          <a:p>
            <a:pPr marL="0" lvl="3" indent="0">
              <a:buNone/>
            </a:pPr>
            <a:endParaRPr lang="de-DE" dirty="0" smtClean="0"/>
          </a:p>
          <a:p>
            <a:pPr marL="0" lvl="3" indent="0">
              <a:buNone/>
            </a:pPr>
            <a:endParaRPr lang="de-DE" dirty="0"/>
          </a:p>
          <a:p>
            <a:pPr marL="0" lvl="3" indent="0">
              <a:buNone/>
            </a:pPr>
            <a:r>
              <a:rPr lang="de-DE" dirty="0" smtClean="0"/>
              <a:t> </a:t>
            </a:r>
            <a:endParaRPr lang="de-DE" dirty="0"/>
          </a:p>
          <a:p>
            <a:pPr marL="0" lvl="3" indent="0">
              <a:buNone/>
            </a:pPr>
            <a:r>
              <a:rPr lang="de-DE" dirty="0" smtClean="0"/>
              <a:t> </a:t>
            </a:r>
          </a:p>
        </p:txBody>
      </p:sp>
      <p:pic>
        <p:nvPicPr>
          <p:cNvPr id="5"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195" y="1772816"/>
            <a:ext cx="4279804" cy="2448272"/>
          </a:xfrm>
          <a:prstGeom prst="rect">
            <a:avLst/>
          </a:prstGeom>
        </p:spPr>
      </p:pic>
      <p:pic>
        <p:nvPicPr>
          <p:cNvPr id="2"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195" y="1772816"/>
            <a:ext cx="4279804" cy="2448272"/>
          </a:xfrm>
          <a:prstGeom prst="rect">
            <a:avLst/>
          </a:prstGeom>
        </p:spPr>
      </p:pic>
    </p:spTree>
    <p:extLst>
      <p:ext uri="{BB962C8B-B14F-4D97-AF65-F5344CB8AC3E}">
        <p14:creationId xmlns:p14="http://schemas.microsoft.com/office/powerpoint/2010/main" val="2903481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b="1" dirty="0">
                <a:solidFill>
                  <a:srgbClr val="0070C0"/>
                </a:solidFill>
              </a:rPr>
              <a:t>Die Einführung im Schulzimmer ist entscheidend</a:t>
            </a:r>
            <a:r>
              <a:rPr lang="de-DE" sz="2400" b="1" dirty="0">
                <a:solidFill>
                  <a:srgbClr val="0070C0"/>
                </a:solidFill>
              </a:rPr>
              <a:t/>
            </a:r>
            <a:br>
              <a:rPr lang="de-DE" sz="2400" b="1" dirty="0">
                <a:solidFill>
                  <a:srgbClr val="0070C0"/>
                </a:solidFill>
              </a:rPr>
            </a:br>
            <a:endParaRPr lang="de-CH" sz="2400" b="1" dirty="0">
              <a:solidFill>
                <a:srgbClr val="0070C0"/>
              </a:solidFill>
            </a:endParaRPr>
          </a:p>
        </p:txBody>
      </p:sp>
      <p:sp>
        <p:nvSpPr>
          <p:cNvPr id="3" name="Textplatzhalter 2"/>
          <p:cNvSpPr>
            <a:spLocks noGrp="1"/>
          </p:cNvSpPr>
          <p:nvPr>
            <p:ph type="body" sz="quarter" idx="11"/>
          </p:nvPr>
        </p:nvSpPr>
        <p:spPr/>
        <p:txBody>
          <a:bodyPr>
            <a:noAutofit/>
          </a:bodyPr>
          <a:lstStyle/>
          <a:p>
            <a:pPr lvl="3"/>
            <a:r>
              <a:rPr lang="de-CH" dirty="0"/>
              <a:t>Veränderungen brauchen ihre Zeit. </a:t>
            </a:r>
          </a:p>
          <a:p>
            <a:pPr lvl="3"/>
            <a:endParaRPr lang="de-CH" dirty="0"/>
          </a:p>
          <a:p>
            <a:pPr lvl="3"/>
            <a:r>
              <a:rPr lang="de-CH" dirty="0"/>
              <a:t>Bis ein Lehrplan effektiv eingeführt ist, vergehen Jahre (Weiterbildungen, Lehrmittel etc.) </a:t>
            </a:r>
          </a:p>
          <a:p>
            <a:pPr lvl="3"/>
            <a:endParaRPr lang="de-CH" dirty="0"/>
          </a:p>
          <a:p>
            <a:pPr lvl="3"/>
            <a:r>
              <a:rPr lang="de-CH" dirty="0"/>
              <a:t>Erst nach dieser Zeit sind die Fein-</a:t>
            </a:r>
            <a:r>
              <a:rPr lang="de-CH" dirty="0" err="1"/>
              <a:t>heiten</a:t>
            </a:r>
            <a:r>
              <a:rPr lang="de-CH" dirty="0"/>
              <a:t>, die ein neuer Lehrplan bietet, auch wirklich im Unterricht aufge­nommen worden. </a:t>
            </a:r>
            <a:endParaRPr lang="de-DE" dirty="0"/>
          </a:p>
          <a:p>
            <a:pPr marL="0" lvl="3" indent="0">
              <a:buNone/>
            </a:pPr>
            <a:endParaRPr lang="de-DE" dirty="0" smtClean="0"/>
          </a:p>
          <a:p>
            <a:pPr marL="0" lvl="3" indent="0">
              <a:buNone/>
            </a:pPr>
            <a:endParaRPr lang="de-DE" dirty="0"/>
          </a:p>
          <a:p>
            <a:pPr marL="0" lvl="3" indent="0">
              <a:buNone/>
            </a:pPr>
            <a:r>
              <a:rPr lang="de-DE" dirty="0" smtClean="0"/>
              <a:t> </a:t>
            </a:r>
            <a:endParaRPr lang="de-DE" dirty="0"/>
          </a:p>
          <a:p>
            <a:pPr marL="0" lvl="3" indent="0">
              <a:buNone/>
            </a:pPr>
            <a:r>
              <a:rPr lang="de-DE" dirty="0" smtClean="0"/>
              <a:t> </a:t>
            </a:r>
          </a:p>
        </p:txBody>
      </p:sp>
      <p:pic>
        <p:nvPicPr>
          <p:cNvPr id="2"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691" y="1735956"/>
            <a:ext cx="4069308" cy="4069308"/>
          </a:xfrm>
          <a:prstGeom prst="rect">
            <a:avLst/>
          </a:prstGeom>
        </p:spPr>
      </p:pic>
      <p:pic>
        <p:nvPicPr>
          <p:cNvPr id="4"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691" y="1735956"/>
            <a:ext cx="4069308" cy="4069308"/>
          </a:xfrm>
          <a:prstGeom prst="rect">
            <a:avLst/>
          </a:prstGeom>
        </p:spPr>
      </p:pic>
    </p:spTree>
    <p:extLst>
      <p:ext uri="{BB962C8B-B14F-4D97-AF65-F5344CB8AC3E}">
        <p14:creationId xmlns:p14="http://schemas.microsoft.com/office/powerpoint/2010/main" val="2059501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8783960" cy="5276271"/>
          </a:xfrm>
          <a:prstGeom prst="rect">
            <a:avLst/>
          </a:prstGeom>
        </p:spPr>
      </p:pic>
      <p:pic>
        <p:nvPicPr>
          <p:cNvPr id="3"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8783960" cy="5276271"/>
          </a:xfrm>
          <a:prstGeom prst="rect">
            <a:avLst/>
          </a:prstGeom>
        </p:spPr>
      </p:pic>
      <p:pic>
        <p:nvPicPr>
          <p:cNvPr id="9" name="Bild 10" descr="Swissmem_PowerPoint.png"/>
          <p:cNvPicPr>
            <a:picLocks noChangeAspect="1"/>
          </p:cNvPicPr>
          <p:nvPr/>
        </p:nvPicPr>
        <p:blipFill rotWithShape="1">
          <a:blip r:embed="rId4" cstate="print">
            <a:extLst>
              <a:ext uri="{28A0092B-C50C-407E-A947-70E740481C1C}">
                <a14:useLocalDpi xmlns:a14="http://schemas.microsoft.com/office/drawing/2010/main" val="0"/>
              </a:ext>
            </a:extLst>
          </a:blip>
          <a:srcRect t="65123"/>
          <a:stretch/>
        </p:blipFill>
        <p:spPr>
          <a:xfrm>
            <a:off x="0" y="4466166"/>
            <a:ext cx="9144000" cy="2391833"/>
          </a:xfrm>
          <a:prstGeom prst="rect">
            <a:avLst/>
          </a:prstGeom>
        </p:spPr>
      </p:pic>
      <p:sp>
        <p:nvSpPr>
          <p:cNvPr id="5" name="Textplatzhalter 4"/>
          <p:cNvSpPr>
            <a:spLocks noGrp="1"/>
          </p:cNvSpPr>
          <p:nvPr>
            <p:ph type="body" sz="quarter" idx="14"/>
          </p:nvPr>
        </p:nvSpPr>
        <p:spPr>
          <a:xfrm>
            <a:off x="360000" y="5517232"/>
            <a:ext cx="8460472" cy="972048"/>
          </a:xfrm>
        </p:spPr>
        <p:txBody>
          <a:bodyPr>
            <a:normAutofit/>
          </a:bodyPr>
          <a:lstStyle/>
          <a:p>
            <a:pPr lvl="1"/>
            <a:r>
              <a:rPr lang="de-CH" sz="3200" dirty="0" smtClean="0">
                <a:solidFill>
                  <a:schemeClr val="bg1"/>
                </a:solidFill>
              </a:rPr>
              <a:t>Unterstützen Sie den Lehrplan 21!</a:t>
            </a:r>
          </a:p>
          <a:p>
            <a:pPr lvl="1"/>
            <a:endParaRPr lang="de-CH" sz="3200" dirty="0" smtClean="0">
              <a:solidFill>
                <a:schemeClr val="bg1"/>
              </a:solidFill>
            </a:endParaRPr>
          </a:p>
        </p:txBody>
      </p:sp>
    </p:spTree>
    <p:extLst>
      <p:ext uri="{BB962C8B-B14F-4D97-AF65-F5344CB8AC3E}">
        <p14:creationId xmlns:p14="http://schemas.microsoft.com/office/powerpoint/2010/main" val="1475965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b="1" dirty="0">
                <a:solidFill>
                  <a:srgbClr val="0070C0"/>
                </a:solidFill>
              </a:rPr>
              <a:t>Kritiker</a:t>
            </a:r>
            <a:r>
              <a:rPr lang="de-DE" b="1" dirty="0" smtClean="0">
                <a:solidFill>
                  <a:srgbClr val="FF0000"/>
                </a:solidFill>
              </a:rPr>
              <a:t> </a:t>
            </a:r>
            <a:r>
              <a:rPr lang="de-DE" b="1" dirty="0">
                <a:solidFill>
                  <a:srgbClr val="0070C0"/>
                </a:solidFill>
              </a:rPr>
              <a:t>wünschen sich eine Schule von gestern</a:t>
            </a:r>
            <a:endParaRPr lang="de-CH" b="1" dirty="0">
              <a:solidFill>
                <a:srgbClr val="0070C0"/>
              </a:solidFill>
            </a:endParaRPr>
          </a:p>
        </p:txBody>
      </p:sp>
      <p:sp>
        <p:nvSpPr>
          <p:cNvPr id="3" name="Textplatzhalter 2"/>
          <p:cNvSpPr>
            <a:spLocks noGrp="1"/>
          </p:cNvSpPr>
          <p:nvPr>
            <p:ph type="body" sz="quarter" idx="11"/>
          </p:nvPr>
        </p:nvSpPr>
        <p:spPr/>
        <p:txBody>
          <a:bodyPr>
            <a:noAutofit/>
          </a:bodyPr>
          <a:lstStyle/>
          <a:p>
            <a:pPr lvl="3"/>
            <a:r>
              <a:rPr lang="de-DE" b="1" dirty="0">
                <a:solidFill>
                  <a:srgbClr val="2A63B2"/>
                </a:solidFill>
              </a:rPr>
              <a:t>«Keine Inhalte» </a:t>
            </a:r>
            <a:r>
              <a:rPr lang="de-DE" dirty="0"/>
              <a:t>Falsch. Ohne Inhalt gibt es keine Kompetenzen.</a:t>
            </a:r>
          </a:p>
          <a:p>
            <a:pPr lvl="3"/>
            <a:endParaRPr lang="de-DE" dirty="0"/>
          </a:p>
          <a:p>
            <a:pPr lvl="3"/>
            <a:r>
              <a:rPr lang="de-DE" b="1" dirty="0">
                <a:solidFill>
                  <a:srgbClr val="2A63B2"/>
                </a:solidFill>
              </a:rPr>
              <a:t>«Coach» </a:t>
            </a:r>
            <a:r>
              <a:rPr lang="de-DE" dirty="0"/>
              <a:t>Falsch. Der Lehrer bleibt ein Lehrer.</a:t>
            </a:r>
          </a:p>
          <a:p>
            <a:pPr lvl="3"/>
            <a:endParaRPr lang="de-DE" dirty="0"/>
          </a:p>
          <a:p>
            <a:pPr lvl="3"/>
            <a:r>
              <a:rPr lang="de-DE" b="1" dirty="0">
                <a:solidFill>
                  <a:srgbClr val="2A63B2"/>
                </a:solidFill>
              </a:rPr>
              <a:t>«Zu </a:t>
            </a:r>
            <a:r>
              <a:rPr lang="de-DE" b="1" dirty="0" err="1">
                <a:solidFill>
                  <a:srgbClr val="2A63B2"/>
                </a:solidFill>
              </a:rPr>
              <a:t>gross</a:t>
            </a:r>
            <a:r>
              <a:rPr lang="de-DE" b="1" dirty="0">
                <a:solidFill>
                  <a:srgbClr val="2A63B2"/>
                </a:solidFill>
              </a:rPr>
              <a:t>» </a:t>
            </a:r>
            <a:r>
              <a:rPr lang="de-DE" dirty="0"/>
              <a:t>Falsch. Ein Lehrplan muss vollständig sein.</a:t>
            </a:r>
          </a:p>
          <a:p>
            <a:pPr lvl="3"/>
            <a:endParaRPr lang="de-DE" dirty="0"/>
          </a:p>
          <a:p>
            <a:pPr lvl="3"/>
            <a:r>
              <a:rPr lang="de-DE" b="1" dirty="0">
                <a:solidFill>
                  <a:srgbClr val="2A63B2"/>
                </a:solidFill>
              </a:rPr>
              <a:t>«Ängste» </a:t>
            </a:r>
            <a:r>
              <a:rPr lang="de-DE" dirty="0"/>
              <a:t>Unbegründet. Anpassungen sind periodisch notwendig.</a:t>
            </a:r>
          </a:p>
          <a:p>
            <a:pPr marL="0" lvl="3" indent="0">
              <a:buNone/>
            </a:pPr>
            <a:endParaRPr lang="de-DE" dirty="0"/>
          </a:p>
          <a:p>
            <a:pPr marL="0" lvl="3" indent="0">
              <a:buNone/>
            </a:pPr>
            <a:endParaRPr lang="de-DE" dirty="0" smtClean="0"/>
          </a:p>
          <a:p>
            <a:pPr marL="0" lvl="3" indent="0">
              <a:buNone/>
            </a:pPr>
            <a:endParaRPr lang="de-DE" dirty="0"/>
          </a:p>
          <a:p>
            <a:pPr marL="0" lvl="3" indent="0">
              <a:buNone/>
            </a:pPr>
            <a:r>
              <a:rPr lang="de-DE" dirty="0" smtClean="0"/>
              <a:t> </a:t>
            </a:r>
            <a:endParaRPr lang="de-DE" dirty="0"/>
          </a:p>
          <a:p>
            <a:pPr marL="0" lvl="3" indent="0">
              <a:buNone/>
            </a:pPr>
            <a:r>
              <a:rPr lang="de-DE" dirty="0" smtClean="0"/>
              <a:t> </a:t>
            </a:r>
          </a:p>
        </p:txBody>
      </p:sp>
      <p:pic>
        <p:nvPicPr>
          <p:cNvPr id="4"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982" y="1844824"/>
            <a:ext cx="3987017" cy="2661146"/>
          </a:xfrm>
          <a:prstGeom prst="rect">
            <a:avLst/>
          </a:prstGeom>
        </p:spPr>
      </p:pic>
    </p:spTree>
    <p:extLst>
      <p:ext uri="{BB962C8B-B14F-4D97-AF65-F5344CB8AC3E}">
        <p14:creationId xmlns:p14="http://schemas.microsoft.com/office/powerpoint/2010/main" val="3592939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b="1" dirty="0" smtClean="0">
                <a:solidFill>
                  <a:srgbClr val="0070C0"/>
                </a:solidFill>
              </a:rPr>
              <a:t>Der </a:t>
            </a:r>
            <a:r>
              <a:rPr lang="de-DE" b="1" dirty="0">
                <a:solidFill>
                  <a:srgbClr val="0070C0"/>
                </a:solidFill>
              </a:rPr>
              <a:t>L</a:t>
            </a:r>
            <a:r>
              <a:rPr lang="de-DE" b="1" dirty="0" smtClean="0">
                <a:solidFill>
                  <a:srgbClr val="0070C0"/>
                </a:solidFill>
              </a:rPr>
              <a:t>ehrplan 21 kommt!</a:t>
            </a:r>
            <a:r>
              <a:rPr lang="de-DE" sz="2400" b="1" dirty="0">
                <a:solidFill>
                  <a:srgbClr val="0070C0"/>
                </a:solidFill>
              </a:rPr>
              <a:t/>
            </a:r>
            <a:br>
              <a:rPr lang="de-DE" sz="2400" b="1" dirty="0">
                <a:solidFill>
                  <a:srgbClr val="0070C0"/>
                </a:solidFill>
              </a:rPr>
            </a:br>
            <a:endParaRPr lang="de-CH" sz="2400" b="1" dirty="0">
              <a:solidFill>
                <a:srgbClr val="0070C0"/>
              </a:solidFill>
            </a:endParaRPr>
          </a:p>
        </p:txBody>
      </p:sp>
      <p:sp>
        <p:nvSpPr>
          <p:cNvPr id="3" name="Textplatzhalter 2"/>
          <p:cNvSpPr>
            <a:spLocks noGrp="1"/>
          </p:cNvSpPr>
          <p:nvPr>
            <p:ph type="body" sz="quarter" idx="11"/>
          </p:nvPr>
        </p:nvSpPr>
        <p:spPr>
          <a:xfrm>
            <a:off x="360362" y="1692000"/>
            <a:ext cx="4140000" cy="3969248"/>
          </a:xfrm>
        </p:spPr>
        <p:txBody>
          <a:bodyPr>
            <a:noAutofit/>
          </a:bodyPr>
          <a:lstStyle/>
          <a:p>
            <a:pPr lvl="3"/>
            <a:r>
              <a:rPr lang="de-DE" b="1" dirty="0">
                <a:solidFill>
                  <a:srgbClr val="2A63B2"/>
                </a:solidFill>
              </a:rPr>
              <a:t>19</a:t>
            </a:r>
            <a:r>
              <a:rPr lang="de-DE" dirty="0"/>
              <a:t> Kantone haben seine Einführung beschlossen!</a:t>
            </a:r>
          </a:p>
          <a:p>
            <a:pPr lvl="3"/>
            <a:endParaRPr lang="de-DE" dirty="0"/>
          </a:p>
          <a:p>
            <a:pPr lvl="3"/>
            <a:r>
              <a:rPr lang="de-DE" b="1" dirty="0">
                <a:solidFill>
                  <a:srgbClr val="2A63B2"/>
                </a:solidFill>
              </a:rPr>
              <a:t>14</a:t>
            </a:r>
            <a:r>
              <a:rPr lang="de-DE" dirty="0"/>
              <a:t> Kantone haben ihren kantonalen Lehrplan auf der Basis des Lehrplans 21 erlassen!</a:t>
            </a:r>
          </a:p>
          <a:p>
            <a:pPr lvl="3"/>
            <a:endParaRPr lang="de-DE" dirty="0"/>
          </a:p>
          <a:p>
            <a:pPr lvl="3"/>
            <a:r>
              <a:rPr lang="de-DE" b="1" dirty="0">
                <a:solidFill>
                  <a:srgbClr val="2A63B2"/>
                </a:solidFill>
              </a:rPr>
              <a:t>2</a:t>
            </a:r>
            <a:r>
              <a:rPr lang="de-DE" dirty="0"/>
              <a:t> Kantone verwenden ihn bereits erfolgreich in der Schule!</a:t>
            </a:r>
          </a:p>
          <a:p>
            <a:pPr marL="0" lvl="3" indent="0">
              <a:buNone/>
            </a:pPr>
            <a:endParaRPr lang="de-DE" dirty="0" smtClean="0"/>
          </a:p>
          <a:p>
            <a:pPr marL="0" lvl="3" indent="0">
              <a:buNone/>
            </a:pPr>
            <a:endParaRPr lang="de-DE" dirty="0"/>
          </a:p>
          <a:p>
            <a:pPr marL="0" lvl="3" indent="0">
              <a:buNone/>
            </a:pPr>
            <a:r>
              <a:rPr lang="de-DE" dirty="0" smtClean="0"/>
              <a:t> </a:t>
            </a:r>
            <a:endParaRPr lang="de-DE" dirty="0"/>
          </a:p>
          <a:p>
            <a:pPr marL="0" lvl="3" indent="0">
              <a:buNone/>
            </a:pPr>
            <a:r>
              <a:rPr lang="de-DE" dirty="0" smtClean="0"/>
              <a:t> </a:t>
            </a:r>
          </a:p>
        </p:txBody>
      </p:sp>
      <p:pic>
        <p:nvPicPr>
          <p:cNvPr id="5" name="Grafik 4"/>
          <p:cNvPicPr>
            <a:picLocks noChangeAspect="1"/>
          </p:cNvPicPr>
          <p:nvPr/>
        </p:nvPicPr>
        <p:blipFill>
          <a:blip r:embed="rId3"/>
          <a:stretch>
            <a:fillRect/>
          </a:stretch>
        </p:blipFill>
        <p:spPr>
          <a:xfrm>
            <a:off x="4644008" y="1772816"/>
            <a:ext cx="4435302" cy="3168352"/>
          </a:xfrm>
          <a:prstGeom prst="rect">
            <a:avLst/>
          </a:prstGeom>
        </p:spPr>
      </p:pic>
      <p:sp>
        <p:nvSpPr>
          <p:cNvPr id="2" name="Textfeld 1"/>
          <p:cNvSpPr txBox="1"/>
          <p:nvPr/>
        </p:nvSpPr>
        <p:spPr>
          <a:xfrm>
            <a:off x="6300192" y="4941169"/>
            <a:ext cx="1336044" cy="80815"/>
          </a:xfrm>
          <a:prstGeom prst="rect">
            <a:avLst/>
          </a:prstGeom>
          <a:noFill/>
        </p:spPr>
        <p:txBody>
          <a:bodyPr wrap="square" lIns="0" tIns="0" rIns="0" bIns="0" rtlCol="0">
            <a:noAutofit/>
          </a:bodyPr>
          <a:lstStyle/>
          <a:p>
            <a:r>
              <a:rPr lang="de-CH" sz="700" dirty="0" smtClean="0"/>
              <a:t>Quelle: D-EDK, Stand Dez. 2016</a:t>
            </a:r>
            <a:endParaRPr lang="de-CH" sz="700" dirty="0"/>
          </a:p>
        </p:txBody>
      </p:sp>
    </p:spTree>
    <p:extLst>
      <p:ext uri="{BB962C8B-B14F-4D97-AF65-F5344CB8AC3E}">
        <p14:creationId xmlns:p14="http://schemas.microsoft.com/office/powerpoint/2010/main" val="3588893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683568" y="1196752"/>
            <a:ext cx="7628955" cy="5040560"/>
          </a:xfrm>
          <a:prstGeom prst="rect">
            <a:avLst/>
          </a:prstGeom>
        </p:spPr>
      </p:pic>
      <p:sp>
        <p:nvSpPr>
          <p:cNvPr id="2" name="Titel 1"/>
          <p:cNvSpPr>
            <a:spLocks noGrp="1"/>
          </p:cNvSpPr>
          <p:nvPr>
            <p:ph type="title"/>
          </p:nvPr>
        </p:nvSpPr>
        <p:spPr>
          <a:xfrm>
            <a:off x="367058" y="393196"/>
            <a:ext cx="8460000" cy="499700"/>
          </a:xfrm>
        </p:spPr>
        <p:txBody>
          <a:bodyPr/>
          <a:lstStyle/>
          <a:p>
            <a:r>
              <a:rPr lang="de-CH" b="1" dirty="0" smtClean="0"/>
              <a:t>Noch etliche politische Vorstösse hängig</a:t>
            </a:r>
            <a:endParaRPr lang="de-CH" b="1" dirty="0"/>
          </a:p>
        </p:txBody>
      </p:sp>
      <p:sp>
        <p:nvSpPr>
          <p:cNvPr id="5" name="Ellipse 4"/>
          <p:cNvSpPr/>
          <p:nvPr/>
        </p:nvSpPr>
        <p:spPr>
          <a:xfrm>
            <a:off x="3419872" y="1556792"/>
            <a:ext cx="432048"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Ellipse 5"/>
          <p:cNvSpPr/>
          <p:nvPr/>
        </p:nvSpPr>
        <p:spPr>
          <a:xfrm>
            <a:off x="2843808" y="3278427"/>
            <a:ext cx="432048"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Ellipse 6"/>
          <p:cNvSpPr/>
          <p:nvPr/>
        </p:nvSpPr>
        <p:spPr>
          <a:xfrm>
            <a:off x="3834920" y="4509120"/>
            <a:ext cx="432048"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Ellipse 7"/>
          <p:cNvSpPr/>
          <p:nvPr/>
        </p:nvSpPr>
        <p:spPr>
          <a:xfrm>
            <a:off x="4373975" y="3212976"/>
            <a:ext cx="432048"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Ellipse 8"/>
          <p:cNvSpPr/>
          <p:nvPr/>
        </p:nvSpPr>
        <p:spPr>
          <a:xfrm>
            <a:off x="4597058" y="3062403"/>
            <a:ext cx="432048"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Ellipse 9"/>
          <p:cNvSpPr/>
          <p:nvPr/>
        </p:nvSpPr>
        <p:spPr>
          <a:xfrm>
            <a:off x="4985638" y="3284984"/>
            <a:ext cx="432048"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Ellipse 10"/>
          <p:cNvSpPr/>
          <p:nvPr/>
        </p:nvSpPr>
        <p:spPr>
          <a:xfrm>
            <a:off x="5605369" y="2871471"/>
            <a:ext cx="432048"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Ellipse 11"/>
          <p:cNvSpPr/>
          <p:nvPr/>
        </p:nvSpPr>
        <p:spPr>
          <a:xfrm>
            <a:off x="6037417" y="2655447"/>
            <a:ext cx="432048"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Ellipse 12"/>
          <p:cNvSpPr/>
          <p:nvPr/>
        </p:nvSpPr>
        <p:spPr>
          <a:xfrm>
            <a:off x="6217293" y="2203389"/>
            <a:ext cx="432048"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Ellipse 13"/>
          <p:cNvSpPr/>
          <p:nvPr/>
        </p:nvSpPr>
        <p:spPr>
          <a:xfrm>
            <a:off x="6037417" y="2112876"/>
            <a:ext cx="432048"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Ellipse 14"/>
          <p:cNvSpPr/>
          <p:nvPr/>
        </p:nvSpPr>
        <p:spPr>
          <a:xfrm>
            <a:off x="3419872" y="2276872"/>
            <a:ext cx="432048"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Ellipse 15"/>
          <p:cNvSpPr/>
          <p:nvPr/>
        </p:nvSpPr>
        <p:spPr>
          <a:xfrm>
            <a:off x="3626549" y="3392996"/>
            <a:ext cx="432048"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Ellipse 16"/>
          <p:cNvSpPr/>
          <p:nvPr/>
        </p:nvSpPr>
        <p:spPr>
          <a:xfrm>
            <a:off x="4214278" y="2636912"/>
            <a:ext cx="432048"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Ellipse 17"/>
          <p:cNvSpPr/>
          <p:nvPr/>
        </p:nvSpPr>
        <p:spPr>
          <a:xfrm>
            <a:off x="4283968" y="1916832"/>
            <a:ext cx="432048"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Ellipse 19"/>
          <p:cNvSpPr/>
          <p:nvPr/>
        </p:nvSpPr>
        <p:spPr>
          <a:xfrm>
            <a:off x="5002101" y="2060848"/>
            <a:ext cx="432048"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Ellipse 21"/>
          <p:cNvSpPr/>
          <p:nvPr/>
        </p:nvSpPr>
        <p:spPr>
          <a:xfrm>
            <a:off x="4860032" y="2492896"/>
            <a:ext cx="432048"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Ellipse 22"/>
          <p:cNvSpPr/>
          <p:nvPr/>
        </p:nvSpPr>
        <p:spPr>
          <a:xfrm>
            <a:off x="6569530" y="3501008"/>
            <a:ext cx="432048"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Ellipse 23"/>
          <p:cNvSpPr/>
          <p:nvPr/>
        </p:nvSpPr>
        <p:spPr>
          <a:xfrm>
            <a:off x="3635896" y="1916832"/>
            <a:ext cx="432048"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Ellipse 24"/>
          <p:cNvSpPr/>
          <p:nvPr/>
        </p:nvSpPr>
        <p:spPr>
          <a:xfrm>
            <a:off x="5669866" y="1554921"/>
            <a:ext cx="432048"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Ellipse 25"/>
          <p:cNvSpPr/>
          <p:nvPr/>
        </p:nvSpPr>
        <p:spPr>
          <a:xfrm>
            <a:off x="4875711" y="1232756"/>
            <a:ext cx="432048"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p:cNvSpPr txBox="1"/>
          <p:nvPr/>
        </p:nvSpPr>
        <p:spPr>
          <a:xfrm>
            <a:off x="3491880" y="6046486"/>
            <a:ext cx="2255187" cy="190826"/>
          </a:xfrm>
          <a:prstGeom prst="rect">
            <a:avLst/>
          </a:prstGeom>
          <a:noFill/>
        </p:spPr>
        <p:txBody>
          <a:bodyPr wrap="square" lIns="0" tIns="0" rIns="0" bIns="0" rtlCol="0">
            <a:noAutofit/>
          </a:bodyPr>
          <a:lstStyle/>
          <a:p>
            <a:r>
              <a:rPr lang="de-CH" sz="800" dirty="0" smtClean="0"/>
              <a:t>Karte D-EDK, eigene Darstellung, Stand Dez. 2016</a:t>
            </a:r>
            <a:endParaRPr lang="de-CH" sz="800" dirty="0"/>
          </a:p>
        </p:txBody>
      </p:sp>
      <p:sp>
        <p:nvSpPr>
          <p:cNvPr id="27" name="Ellipse 26"/>
          <p:cNvSpPr/>
          <p:nvPr/>
        </p:nvSpPr>
        <p:spPr>
          <a:xfrm>
            <a:off x="367057" y="1149322"/>
            <a:ext cx="227449" cy="2274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Ellipse 27"/>
          <p:cNvSpPr/>
          <p:nvPr/>
        </p:nvSpPr>
        <p:spPr>
          <a:xfrm>
            <a:off x="367056" y="1473669"/>
            <a:ext cx="227449" cy="2271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3" name="Ellipse 32"/>
          <p:cNvSpPr/>
          <p:nvPr/>
        </p:nvSpPr>
        <p:spPr>
          <a:xfrm>
            <a:off x="372459" y="1797706"/>
            <a:ext cx="227449" cy="22713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Textfeld 18"/>
          <p:cNvSpPr txBox="1"/>
          <p:nvPr/>
        </p:nvSpPr>
        <p:spPr>
          <a:xfrm>
            <a:off x="682299" y="1157172"/>
            <a:ext cx="1584176" cy="252028"/>
          </a:xfrm>
          <a:prstGeom prst="rect">
            <a:avLst/>
          </a:prstGeom>
          <a:noFill/>
        </p:spPr>
        <p:txBody>
          <a:bodyPr wrap="square" lIns="0" tIns="0" rIns="0" bIns="0" rtlCol="0">
            <a:noAutofit/>
          </a:bodyPr>
          <a:lstStyle/>
          <a:p>
            <a:r>
              <a:rPr lang="de-CH" sz="1200" dirty="0" smtClean="0"/>
              <a:t>Keine Initiative offen</a:t>
            </a:r>
            <a:endParaRPr lang="de-CH" sz="1200" dirty="0"/>
          </a:p>
        </p:txBody>
      </p:sp>
      <p:sp>
        <p:nvSpPr>
          <p:cNvPr id="35" name="Textfeld 34"/>
          <p:cNvSpPr txBox="1"/>
          <p:nvPr/>
        </p:nvSpPr>
        <p:spPr>
          <a:xfrm>
            <a:off x="678165" y="1483526"/>
            <a:ext cx="1584176" cy="252028"/>
          </a:xfrm>
          <a:prstGeom prst="rect">
            <a:avLst/>
          </a:prstGeom>
          <a:noFill/>
        </p:spPr>
        <p:txBody>
          <a:bodyPr wrap="square" lIns="0" tIns="0" rIns="0" bIns="0" rtlCol="0">
            <a:noAutofit/>
          </a:bodyPr>
          <a:lstStyle/>
          <a:p>
            <a:r>
              <a:rPr lang="de-CH" sz="1200" dirty="0" smtClean="0"/>
              <a:t>Initiative offen</a:t>
            </a:r>
            <a:endParaRPr lang="de-CH" sz="1200" dirty="0"/>
          </a:p>
        </p:txBody>
      </p:sp>
      <p:sp>
        <p:nvSpPr>
          <p:cNvPr id="36" name="Textfeld 35"/>
          <p:cNvSpPr txBox="1"/>
          <p:nvPr/>
        </p:nvSpPr>
        <p:spPr>
          <a:xfrm>
            <a:off x="678165" y="1809880"/>
            <a:ext cx="1717916" cy="252028"/>
          </a:xfrm>
          <a:prstGeom prst="rect">
            <a:avLst/>
          </a:prstGeom>
          <a:noFill/>
        </p:spPr>
        <p:txBody>
          <a:bodyPr wrap="square" lIns="0" tIns="0" rIns="0" bIns="0" rtlCol="0">
            <a:noAutofit/>
          </a:bodyPr>
          <a:lstStyle/>
          <a:p>
            <a:r>
              <a:rPr lang="de-CH" sz="1200" dirty="0" smtClean="0"/>
              <a:t>Unterschriftensammlung läuft</a:t>
            </a:r>
            <a:endParaRPr lang="de-CH" sz="1200" dirty="0"/>
          </a:p>
        </p:txBody>
      </p:sp>
    </p:spTree>
    <p:extLst>
      <p:ext uri="{BB962C8B-B14F-4D97-AF65-F5344CB8AC3E}">
        <p14:creationId xmlns:p14="http://schemas.microsoft.com/office/powerpoint/2010/main" val="680546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b="1" dirty="0" smtClean="0">
                <a:solidFill>
                  <a:srgbClr val="0070C0"/>
                </a:solidFill>
              </a:rPr>
              <a:t>Unterstützen Sie zukünftige Generationen</a:t>
            </a:r>
            <a:r>
              <a:rPr lang="de-DE" sz="2400" b="1" dirty="0">
                <a:solidFill>
                  <a:srgbClr val="00B050"/>
                </a:solidFill>
              </a:rPr>
              <a:t/>
            </a:r>
            <a:br>
              <a:rPr lang="de-DE" sz="2400" b="1" dirty="0">
                <a:solidFill>
                  <a:srgbClr val="00B050"/>
                </a:solidFill>
              </a:rPr>
            </a:br>
            <a:endParaRPr lang="de-CH" sz="2400" b="1" dirty="0">
              <a:solidFill>
                <a:srgbClr val="00B050"/>
              </a:solidFill>
            </a:endParaRPr>
          </a:p>
        </p:txBody>
      </p:sp>
      <p:sp>
        <p:nvSpPr>
          <p:cNvPr id="3" name="Textplatzhalter 2"/>
          <p:cNvSpPr>
            <a:spLocks noGrp="1"/>
          </p:cNvSpPr>
          <p:nvPr>
            <p:ph type="body" sz="quarter" idx="11"/>
          </p:nvPr>
        </p:nvSpPr>
        <p:spPr>
          <a:xfrm>
            <a:off x="360362" y="1692000"/>
            <a:ext cx="3815598" cy="4042050"/>
          </a:xfrm>
        </p:spPr>
        <p:txBody>
          <a:bodyPr>
            <a:noAutofit/>
          </a:bodyPr>
          <a:lstStyle/>
          <a:p>
            <a:pPr lvl="3"/>
            <a:r>
              <a:rPr lang="de-DE" dirty="0"/>
              <a:t>Die Einführung des Lehrplan 21 ist kein Selbstläufer.</a:t>
            </a:r>
          </a:p>
          <a:p>
            <a:pPr lvl="3"/>
            <a:r>
              <a:rPr lang="de-CH" dirty="0"/>
              <a:t>Eine beherzte  Unterstützung des Lehrplans 21 ist unerlässlich.</a:t>
            </a:r>
          </a:p>
          <a:p>
            <a:pPr lvl="3"/>
            <a:r>
              <a:rPr lang="de-CH" dirty="0"/>
              <a:t>Verantwortung gegenüber kommenden Generationen </a:t>
            </a:r>
            <a:r>
              <a:rPr lang="de-CH" dirty="0" smtClean="0"/>
              <a:t>muss wahrgenommen werden.</a:t>
            </a:r>
            <a:endParaRPr lang="de-DE" dirty="0"/>
          </a:p>
          <a:p>
            <a:pPr lvl="3"/>
            <a:r>
              <a:rPr lang="de-DE" dirty="0"/>
              <a:t>Ohne Lehrplan 21 werden unsere Kinder auf die Welt von gestern vorbereitet.</a:t>
            </a:r>
          </a:p>
          <a:p>
            <a:pPr marL="0" lvl="3" indent="0">
              <a:buNone/>
            </a:pPr>
            <a:r>
              <a:rPr lang="de-DE" b="1" dirty="0" smtClean="0"/>
              <a:t> </a:t>
            </a:r>
          </a:p>
        </p:txBody>
      </p:sp>
      <p:sp>
        <p:nvSpPr>
          <p:cNvPr id="4" name="AutoShape 2" descr="Bildergebnis für begeisterung mensche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5" name="Grafik 6"/>
          <p:cNvPicPr>
            <a:picLocks noChangeAspect="1"/>
          </p:cNvPicPr>
          <p:nvPr/>
        </p:nvPicPr>
        <p:blipFill rotWithShape="1">
          <a:blip r:embed="rId3">
            <a:extLst>
              <a:ext uri="{28A0092B-C50C-407E-A947-70E740481C1C}">
                <a14:useLocalDpi xmlns:a14="http://schemas.microsoft.com/office/drawing/2010/main" val="0"/>
              </a:ext>
            </a:extLst>
          </a:blip>
          <a:srcRect r="4827"/>
          <a:stretch/>
        </p:blipFill>
        <p:spPr>
          <a:xfrm>
            <a:off x="4499993" y="1844824"/>
            <a:ext cx="4536504" cy="3024336"/>
          </a:xfrm>
          <a:prstGeom prst="rect">
            <a:avLst/>
          </a:prstGeom>
        </p:spPr>
      </p:pic>
    </p:spTree>
    <p:extLst>
      <p:ext uri="{BB962C8B-B14F-4D97-AF65-F5344CB8AC3E}">
        <p14:creationId xmlns:p14="http://schemas.microsoft.com/office/powerpoint/2010/main" val="3308826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22"/>
          <p:cNvSpPr/>
          <p:nvPr/>
        </p:nvSpPr>
        <p:spPr>
          <a:xfrm>
            <a:off x="191368" y="1124745"/>
            <a:ext cx="8845128" cy="5007070"/>
          </a:xfrm>
          <a:prstGeom prst="rect">
            <a:avLst/>
          </a:prstGeom>
          <a:gradFill flip="none" rotWithShape="1">
            <a:gsLst>
              <a:gs pos="0">
                <a:schemeClr val="accent1">
                  <a:tint val="66000"/>
                  <a:satMod val="160000"/>
                  <a:lumMod val="94000"/>
                </a:schemeClr>
              </a:gs>
              <a:gs pos="100000">
                <a:schemeClr val="accent1">
                  <a:tint val="23500"/>
                  <a:satMod val="160000"/>
                  <a:lumMod val="32000"/>
                  <a:lumOff val="6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Textfeld 23"/>
          <p:cNvSpPr txBox="1"/>
          <p:nvPr/>
        </p:nvSpPr>
        <p:spPr>
          <a:xfrm>
            <a:off x="1874962" y="1214658"/>
            <a:ext cx="1371015" cy="288031"/>
          </a:xfrm>
          <a:prstGeom prst="rect">
            <a:avLst/>
          </a:prstGeom>
          <a:noFill/>
        </p:spPr>
        <p:txBody>
          <a:bodyPr wrap="square" lIns="0" tIns="0" rIns="0" bIns="0" rtlCol="0">
            <a:noAutofit/>
          </a:bodyPr>
          <a:lstStyle/>
          <a:p>
            <a:r>
              <a:rPr lang="de-CH" sz="1600" dirty="0" smtClean="0"/>
              <a:t>damals</a:t>
            </a:r>
            <a:endParaRPr lang="de-CH" sz="1600" dirty="0"/>
          </a:p>
        </p:txBody>
      </p:sp>
      <p:sp>
        <p:nvSpPr>
          <p:cNvPr id="20" name="Textfeld 24"/>
          <p:cNvSpPr txBox="1"/>
          <p:nvPr/>
        </p:nvSpPr>
        <p:spPr>
          <a:xfrm>
            <a:off x="7452320" y="1214658"/>
            <a:ext cx="530837" cy="254782"/>
          </a:xfrm>
          <a:prstGeom prst="rect">
            <a:avLst/>
          </a:prstGeom>
          <a:noFill/>
        </p:spPr>
        <p:txBody>
          <a:bodyPr wrap="square" lIns="0" tIns="0" rIns="0" bIns="0" rtlCol="0">
            <a:noAutofit/>
          </a:bodyPr>
          <a:lstStyle/>
          <a:p>
            <a:r>
              <a:rPr lang="de-CH" sz="1600" dirty="0" smtClean="0"/>
              <a:t>heute</a:t>
            </a:r>
            <a:endParaRPr lang="de-CH" sz="1600" dirty="0"/>
          </a:p>
        </p:txBody>
      </p:sp>
      <p:sp>
        <p:nvSpPr>
          <p:cNvPr id="5" name="Rechteck 17"/>
          <p:cNvSpPr/>
          <p:nvPr/>
        </p:nvSpPr>
        <p:spPr>
          <a:xfrm>
            <a:off x="191368" y="1124745"/>
            <a:ext cx="8845128" cy="5007070"/>
          </a:xfrm>
          <a:prstGeom prst="rect">
            <a:avLst/>
          </a:prstGeom>
          <a:gradFill flip="none" rotWithShape="1">
            <a:gsLst>
              <a:gs pos="0">
                <a:schemeClr val="accent1">
                  <a:tint val="66000"/>
                  <a:satMod val="160000"/>
                  <a:lumMod val="94000"/>
                </a:schemeClr>
              </a:gs>
              <a:gs pos="100000">
                <a:schemeClr val="accent1">
                  <a:tint val="23500"/>
                  <a:satMod val="160000"/>
                  <a:lumMod val="32000"/>
                  <a:lumOff val="6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18"/>
          <p:cNvSpPr txBox="1"/>
          <p:nvPr/>
        </p:nvSpPr>
        <p:spPr>
          <a:xfrm>
            <a:off x="1874962" y="1214658"/>
            <a:ext cx="1371015" cy="288031"/>
          </a:xfrm>
          <a:prstGeom prst="rect">
            <a:avLst/>
          </a:prstGeom>
          <a:noFill/>
        </p:spPr>
        <p:txBody>
          <a:bodyPr wrap="square" lIns="0" tIns="0" rIns="0" bIns="0" rtlCol="0">
            <a:noAutofit/>
          </a:bodyPr>
          <a:lstStyle/>
          <a:p>
            <a:r>
              <a:rPr lang="de-CH" sz="1600" dirty="0" smtClean="0"/>
              <a:t>damals</a:t>
            </a:r>
            <a:endParaRPr lang="de-CH" sz="1600" dirty="0"/>
          </a:p>
        </p:txBody>
      </p:sp>
      <p:sp>
        <p:nvSpPr>
          <p:cNvPr id="12" name="Textfeld 19"/>
          <p:cNvSpPr txBox="1"/>
          <p:nvPr/>
        </p:nvSpPr>
        <p:spPr>
          <a:xfrm>
            <a:off x="7452320" y="1214658"/>
            <a:ext cx="530837" cy="254782"/>
          </a:xfrm>
          <a:prstGeom prst="rect">
            <a:avLst/>
          </a:prstGeom>
          <a:noFill/>
        </p:spPr>
        <p:txBody>
          <a:bodyPr wrap="square" lIns="0" tIns="0" rIns="0" bIns="0" rtlCol="0">
            <a:noAutofit/>
          </a:bodyPr>
          <a:lstStyle/>
          <a:p>
            <a:r>
              <a:rPr lang="de-CH" sz="1600" dirty="0" smtClean="0"/>
              <a:t>heute</a:t>
            </a:r>
            <a:endParaRPr lang="de-CH" sz="1600" dirty="0"/>
          </a:p>
        </p:txBody>
      </p:sp>
      <p:sp>
        <p:nvSpPr>
          <p:cNvPr id="2" name="Titel 1"/>
          <p:cNvSpPr>
            <a:spLocks noGrp="1"/>
          </p:cNvSpPr>
          <p:nvPr>
            <p:ph type="title"/>
          </p:nvPr>
        </p:nvSpPr>
        <p:spPr/>
        <p:txBody>
          <a:bodyPr/>
          <a:lstStyle/>
          <a:p>
            <a:r>
              <a:rPr lang="de-CH" b="1" dirty="0" smtClean="0"/>
              <a:t>Gesellschaft - Immer freier, </a:t>
            </a:r>
            <a:r>
              <a:rPr lang="de-CH" b="1" dirty="0"/>
              <a:t>immer </a:t>
            </a:r>
            <a:r>
              <a:rPr lang="de-CH" b="1" dirty="0" smtClean="0"/>
              <a:t>individueller</a:t>
            </a:r>
            <a:endParaRPr lang="de-CH" b="1" dirty="0">
              <a:solidFill>
                <a:srgbClr val="00B050"/>
              </a:solidFill>
            </a:endParaRPr>
          </a:p>
        </p:txBody>
      </p:sp>
      <p:sp>
        <p:nvSpPr>
          <p:cNvPr id="3" name="Textplatzhalter 2"/>
          <p:cNvSpPr>
            <a:spLocks noGrp="1"/>
          </p:cNvSpPr>
          <p:nvPr>
            <p:ph type="body" sz="quarter" idx="11"/>
          </p:nvPr>
        </p:nvSpPr>
        <p:spPr>
          <a:xfrm>
            <a:off x="973315" y="1748936"/>
            <a:ext cx="7691020" cy="4415808"/>
          </a:xfrm>
        </p:spPr>
        <p:txBody>
          <a:bodyPr>
            <a:noAutofit/>
          </a:bodyPr>
          <a:lstStyle/>
          <a:p>
            <a:pPr marL="0" lvl="3" indent="0">
              <a:buNone/>
            </a:pPr>
            <a:r>
              <a:rPr lang="de-CH" b="1" dirty="0" smtClean="0"/>
              <a:t>                  </a:t>
            </a:r>
          </a:p>
          <a:p>
            <a:pPr marL="0" lvl="3" indent="0">
              <a:buNone/>
            </a:pPr>
            <a:endParaRPr lang="de-DE" b="1" dirty="0"/>
          </a:p>
          <a:p>
            <a:pPr marL="0" lvl="3" indent="0">
              <a:buNone/>
            </a:pPr>
            <a:endParaRPr lang="de-DE" b="1" dirty="0" smtClean="0"/>
          </a:p>
          <a:p>
            <a:pPr marL="0" lvl="3" indent="0">
              <a:buNone/>
            </a:pPr>
            <a:endParaRPr lang="de-DE" b="1" dirty="0"/>
          </a:p>
          <a:p>
            <a:pPr marL="0" lvl="3" indent="0">
              <a:buNone/>
            </a:pPr>
            <a:r>
              <a:rPr lang="de-DE" b="1" dirty="0" smtClean="0"/>
              <a:t>		</a:t>
            </a:r>
          </a:p>
          <a:p>
            <a:pPr marL="0" lvl="3" indent="0">
              <a:buNone/>
            </a:pPr>
            <a:endParaRPr lang="de-DE" b="1" dirty="0"/>
          </a:p>
          <a:p>
            <a:pPr marL="0" lvl="3" indent="0">
              <a:buNone/>
            </a:pPr>
            <a:r>
              <a:rPr lang="de-DE" b="1" dirty="0"/>
              <a:t>	</a:t>
            </a:r>
            <a:r>
              <a:rPr lang="de-DE" b="1" dirty="0" smtClean="0"/>
              <a:t>				</a:t>
            </a:r>
            <a:endParaRPr lang="de-CH" b="1" dirty="0" smtClean="0"/>
          </a:p>
          <a:p>
            <a:pPr marL="0" lvl="3" indent="0">
              <a:buNone/>
            </a:pPr>
            <a:r>
              <a:rPr lang="de-DE" dirty="0" smtClean="0"/>
              <a:t> </a:t>
            </a:r>
            <a:endParaRPr lang="de-CH" b="1" dirty="0"/>
          </a:p>
          <a:p>
            <a:pPr marL="0" lvl="3" indent="0">
              <a:buNone/>
            </a:pPr>
            <a:endParaRPr lang="de-DE" dirty="0" smtClean="0"/>
          </a:p>
        </p:txBody>
      </p:sp>
      <p:sp>
        <p:nvSpPr>
          <p:cNvPr id="26" name="Titel 1"/>
          <p:cNvSpPr txBox="1">
            <a:spLocks/>
          </p:cNvSpPr>
          <p:nvPr/>
        </p:nvSpPr>
        <p:spPr>
          <a:xfrm>
            <a:off x="4645345" y="2385036"/>
            <a:ext cx="3393694" cy="199685"/>
          </a:xfrm>
          <a:prstGeom prst="rect">
            <a:avLst/>
          </a:prstGeom>
        </p:spPr>
        <p:txBody>
          <a:bodyPr/>
          <a:lstStyle>
            <a:lvl1pPr algn="l" defTabSz="914400" rtl="0" eaLnBrk="1" latinLnBrk="0" hangingPunct="1">
              <a:spcBef>
                <a:spcPct val="0"/>
              </a:spcBef>
              <a:buNone/>
              <a:defRPr sz="3200" b="0" kern="1200">
                <a:solidFill>
                  <a:srgbClr val="2A63B2"/>
                </a:solidFill>
                <a:latin typeface="MetaNormalLF-Roman" pitchFamily="34" charset="0"/>
                <a:ea typeface="+mj-ea"/>
                <a:cs typeface="+mj-cs"/>
              </a:defRPr>
            </a:lvl1pPr>
          </a:lstStyle>
          <a:p>
            <a:endParaRPr lang="de-CH" b="1" dirty="0"/>
          </a:p>
        </p:txBody>
      </p:sp>
      <p:sp>
        <p:nvSpPr>
          <p:cNvPr id="13" name="AutoShape 26" descr="Bildergebnis für dutsch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 name="Textfeld 3"/>
          <p:cNvSpPr txBox="1"/>
          <p:nvPr/>
        </p:nvSpPr>
        <p:spPr>
          <a:xfrm rot="16200000">
            <a:off x="-127670" y="2381997"/>
            <a:ext cx="1337818" cy="551504"/>
          </a:xfrm>
          <a:prstGeom prst="rect">
            <a:avLst/>
          </a:prstGeom>
          <a:noFill/>
        </p:spPr>
        <p:txBody>
          <a:bodyPr wrap="square" lIns="0" tIns="0" rIns="0" bIns="0" rtlCol="0">
            <a:noAutofit/>
          </a:bodyPr>
          <a:lstStyle/>
          <a:p>
            <a:r>
              <a:rPr lang="de-CH" b="1" dirty="0" smtClean="0"/>
              <a:t>Frauen in der Gesellschaft</a:t>
            </a:r>
            <a:endParaRPr lang="de-CH" b="1" dirty="0"/>
          </a:p>
        </p:txBody>
      </p:sp>
      <p:sp>
        <p:nvSpPr>
          <p:cNvPr id="16" name="Textfeld 15"/>
          <p:cNvSpPr txBox="1"/>
          <p:nvPr/>
        </p:nvSpPr>
        <p:spPr>
          <a:xfrm rot="16200000">
            <a:off x="-195075" y="4771219"/>
            <a:ext cx="1592459" cy="492198"/>
          </a:xfrm>
          <a:prstGeom prst="rect">
            <a:avLst/>
          </a:prstGeom>
          <a:noFill/>
        </p:spPr>
        <p:txBody>
          <a:bodyPr wrap="square" lIns="0" tIns="0" rIns="0" bIns="0" rtlCol="0">
            <a:noAutofit/>
          </a:bodyPr>
          <a:lstStyle/>
          <a:p>
            <a:pPr algn="ctr"/>
            <a:r>
              <a:rPr lang="de-CH" b="1" dirty="0" smtClean="0"/>
              <a:t>Entwicklungs-möglichkeiten</a:t>
            </a:r>
            <a:endParaRPr lang="de-CH" b="1" dirty="0"/>
          </a:p>
        </p:txBody>
      </p:sp>
      <p:pic>
        <p:nvPicPr>
          <p:cNvPr id="11" name="Grafik 10"/>
          <p:cNvPicPr>
            <a:picLocks noChangeAspect="1"/>
          </p:cNvPicPr>
          <p:nvPr/>
        </p:nvPicPr>
        <p:blipFill rotWithShape="1">
          <a:blip r:embed="rId3"/>
          <a:srcRect l="35845"/>
          <a:stretch/>
        </p:blipFill>
        <p:spPr>
          <a:xfrm>
            <a:off x="6012160" y="1575948"/>
            <a:ext cx="2319701" cy="2417232"/>
          </a:xfrm>
          <a:prstGeom prst="rect">
            <a:avLst/>
          </a:prstGeom>
        </p:spPr>
      </p:pic>
      <p:pic>
        <p:nvPicPr>
          <p:cNvPr id="14" name="Grafik 13"/>
          <p:cNvPicPr>
            <a:picLocks noChangeAspect="1"/>
          </p:cNvPicPr>
          <p:nvPr/>
        </p:nvPicPr>
        <p:blipFill>
          <a:blip r:embed="rId4"/>
          <a:stretch>
            <a:fillRect/>
          </a:stretch>
        </p:blipFill>
        <p:spPr>
          <a:xfrm>
            <a:off x="1360730" y="1575948"/>
            <a:ext cx="1903571" cy="2417232"/>
          </a:xfrm>
          <a:prstGeom prst="rect">
            <a:avLst/>
          </a:prstGeom>
        </p:spPr>
      </p:pic>
      <p:pic>
        <p:nvPicPr>
          <p:cNvPr id="6" name="Grafik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4181865"/>
            <a:ext cx="1802274" cy="1802274"/>
          </a:xfrm>
          <a:prstGeom prst="rect">
            <a:avLst/>
          </a:prstGeom>
        </p:spPr>
      </p:pic>
      <p:pic>
        <p:nvPicPr>
          <p:cNvPr id="7" name="Grafik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0506" y="4187500"/>
            <a:ext cx="1796638" cy="1796638"/>
          </a:xfrm>
          <a:prstGeom prst="rect">
            <a:avLst/>
          </a:prstGeom>
        </p:spPr>
      </p:pic>
      <p:pic>
        <p:nvPicPr>
          <p:cNvPr id="8" name="Grafik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0743" y="4187500"/>
            <a:ext cx="1931117" cy="1796638"/>
          </a:xfrm>
          <a:prstGeom prst="rect">
            <a:avLst/>
          </a:prstGeom>
        </p:spPr>
      </p:pic>
      <p:pic>
        <p:nvPicPr>
          <p:cNvPr id="9" name="Grafik 29"/>
          <p:cNvPicPr>
            <a:picLocks noChangeAspect="1"/>
          </p:cNvPicPr>
          <p:nvPr/>
        </p:nvPicPr>
        <p:blipFill rotWithShape="1">
          <a:blip r:embed="rId8">
            <a:extLst>
              <a:ext uri="{28A0092B-C50C-407E-A947-70E740481C1C}">
                <a14:useLocalDpi xmlns:a14="http://schemas.microsoft.com/office/drawing/2010/main" val="0"/>
              </a:ext>
            </a:extLst>
          </a:blip>
          <a:srcRect l="26043" r="26042"/>
          <a:stretch/>
        </p:blipFill>
        <p:spPr>
          <a:xfrm>
            <a:off x="3716157" y="1575948"/>
            <a:ext cx="1858376" cy="2417232"/>
          </a:xfrm>
          <a:prstGeom prst="rect">
            <a:avLst/>
          </a:prstGeom>
        </p:spPr>
      </p:pic>
      <p:pic>
        <p:nvPicPr>
          <p:cNvPr id="15"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4181865"/>
            <a:ext cx="1802274" cy="1802274"/>
          </a:xfrm>
          <a:prstGeom prst="rect">
            <a:avLst/>
          </a:prstGeom>
        </p:spPr>
      </p:pic>
      <p:pic>
        <p:nvPicPr>
          <p:cNvPr id="1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0506" y="4187500"/>
            <a:ext cx="1796638" cy="1796638"/>
          </a:xfrm>
          <a:prstGeom prst="rect">
            <a:avLst/>
          </a:prstGeom>
        </p:spPr>
      </p:pic>
      <p:pic>
        <p:nvPicPr>
          <p:cNvPr id="21"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0743" y="4187500"/>
            <a:ext cx="1931117" cy="1796638"/>
          </a:xfrm>
          <a:prstGeom prst="rect">
            <a:avLst/>
          </a:prstGeom>
        </p:spPr>
      </p:pic>
      <p:pic>
        <p:nvPicPr>
          <p:cNvPr id="22" name="Grafik 8"/>
          <p:cNvPicPr>
            <a:picLocks noChangeAspect="1"/>
          </p:cNvPicPr>
          <p:nvPr/>
        </p:nvPicPr>
        <p:blipFill rotWithShape="1">
          <a:blip r:embed="rId8">
            <a:extLst>
              <a:ext uri="{28A0092B-C50C-407E-A947-70E740481C1C}">
                <a14:useLocalDpi xmlns:a14="http://schemas.microsoft.com/office/drawing/2010/main" val="0"/>
              </a:ext>
            </a:extLst>
          </a:blip>
          <a:srcRect l="26043" r="26042"/>
          <a:stretch/>
        </p:blipFill>
        <p:spPr>
          <a:xfrm>
            <a:off x="3716157" y="1575948"/>
            <a:ext cx="1858376" cy="2417232"/>
          </a:xfrm>
          <a:prstGeom prst="rect">
            <a:avLst/>
          </a:prstGeom>
        </p:spPr>
      </p:pic>
    </p:spTree>
    <p:extLst>
      <p:ext uri="{BB962C8B-B14F-4D97-AF65-F5344CB8AC3E}">
        <p14:creationId xmlns:p14="http://schemas.microsoft.com/office/powerpoint/2010/main" val="1908103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0070C0"/>
                </a:solidFill>
              </a:rPr>
              <a:t>Wir brauchen den Lehrplan 21, er bringt:</a:t>
            </a:r>
            <a:r>
              <a:rPr lang="de-CH" b="1" dirty="0">
                <a:solidFill>
                  <a:srgbClr val="0070C0"/>
                </a:solidFill>
              </a:rPr>
              <a:t/>
            </a:r>
            <a:br>
              <a:rPr lang="de-CH" b="1" dirty="0">
                <a:solidFill>
                  <a:srgbClr val="0070C0"/>
                </a:solidFill>
              </a:rPr>
            </a:br>
            <a:endParaRPr lang="de-CH" dirty="0">
              <a:solidFill>
                <a:srgbClr val="0070C0"/>
              </a:solidFill>
            </a:endParaRPr>
          </a:p>
        </p:txBody>
      </p:sp>
      <p:sp>
        <p:nvSpPr>
          <p:cNvPr id="3" name="Textplatzhalter 2"/>
          <p:cNvSpPr>
            <a:spLocks noGrp="1"/>
          </p:cNvSpPr>
          <p:nvPr>
            <p:ph type="body" sz="quarter" idx="11"/>
          </p:nvPr>
        </p:nvSpPr>
        <p:spPr/>
        <p:txBody>
          <a:bodyPr/>
          <a:lstStyle/>
          <a:p>
            <a:pPr lvl="3"/>
            <a:r>
              <a:rPr lang="de-DE" dirty="0"/>
              <a:t>Mehr Mobilität für Gesellschaft und Wirtschaft!</a:t>
            </a:r>
          </a:p>
          <a:p>
            <a:pPr lvl="3"/>
            <a:endParaRPr lang="de-DE" dirty="0"/>
          </a:p>
          <a:p>
            <a:pPr lvl="3"/>
            <a:r>
              <a:rPr lang="de-DE" dirty="0"/>
              <a:t>Einen </a:t>
            </a:r>
            <a:r>
              <a:rPr lang="de-DE" dirty="0" err="1"/>
              <a:t>zeitgemässen</a:t>
            </a:r>
            <a:r>
              <a:rPr lang="de-DE" dirty="0"/>
              <a:t> Auftrag für eine leistungsfähige Schule!</a:t>
            </a:r>
          </a:p>
          <a:p>
            <a:pPr lvl="3"/>
            <a:endParaRPr lang="de-CH" dirty="0"/>
          </a:p>
          <a:p>
            <a:pPr lvl="3"/>
            <a:r>
              <a:rPr lang="de-DE" dirty="0"/>
              <a:t>Eine Klärung des Übergangs von der Volksschule in die Berufsbildung!</a:t>
            </a:r>
          </a:p>
          <a:p>
            <a:pPr lvl="3"/>
            <a:endParaRPr lang="de-CH" dirty="0"/>
          </a:p>
          <a:p>
            <a:pPr lvl="3"/>
            <a:r>
              <a:rPr lang="de-DE" dirty="0"/>
              <a:t>Eine Stärkung der MINT-Fächer und der Beruflichen Orientierung!</a:t>
            </a:r>
          </a:p>
          <a:p>
            <a:pPr lvl="3"/>
            <a:endParaRPr lang="de-CH" dirty="0"/>
          </a:p>
          <a:p>
            <a:pPr lvl="3"/>
            <a:r>
              <a:rPr lang="de-DE" dirty="0"/>
              <a:t>Eine bessere Zusammenarbeit der Kantone und Kostenersparnisse!</a:t>
            </a:r>
            <a:endParaRPr lang="de-CH" dirty="0"/>
          </a:p>
          <a:p>
            <a:endParaRPr lang="de-CH" b="1" dirty="0">
              <a:solidFill>
                <a:srgbClr val="0070C0"/>
              </a:solidFill>
            </a:endParaRPr>
          </a:p>
          <a:p>
            <a:endParaRPr lang="de-CH" dirty="0"/>
          </a:p>
        </p:txBody>
      </p:sp>
    </p:spTree>
    <p:extLst>
      <p:ext uri="{BB962C8B-B14F-4D97-AF65-F5344CB8AC3E}">
        <p14:creationId xmlns:p14="http://schemas.microsoft.com/office/powerpoint/2010/main" val="26344689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25" b="7725"/>
          <a:stretch>
            <a:fillRect/>
          </a:stretch>
        </p:blipFill>
        <p:spPr>
          <a:xfrm>
            <a:off x="179756" y="416016"/>
            <a:ext cx="8784488" cy="4957200"/>
          </a:xfrm>
        </p:spPr>
      </p:pic>
      <p:pic>
        <p:nvPicPr>
          <p:cNvPr id="21" name="Bild 12" descr="Swissmem_PowerPoint.png"/>
          <p:cNvPicPr>
            <a:picLocks noChangeAspect="1"/>
          </p:cNvPicPr>
          <p:nvPr/>
        </p:nvPicPr>
        <p:blipFill rotWithShape="1">
          <a:blip r:embed="rId4" cstate="print">
            <a:extLst>
              <a:ext uri="{28A0092B-C50C-407E-A947-70E740481C1C}">
                <a14:useLocalDpi xmlns:a14="http://schemas.microsoft.com/office/drawing/2010/main" val="0"/>
              </a:ext>
            </a:extLst>
          </a:blip>
          <a:srcRect t="65123"/>
          <a:stretch/>
        </p:blipFill>
        <p:spPr>
          <a:xfrm>
            <a:off x="0" y="4466166"/>
            <a:ext cx="9144000" cy="2391833"/>
          </a:xfrm>
          <a:prstGeom prst="rect">
            <a:avLst/>
          </a:prstGeom>
        </p:spPr>
      </p:pic>
      <p:sp>
        <p:nvSpPr>
          <p:cNvPr id="6" name="Textplatzhalter 16"/>
          <p:cNvSpPr>
            <a:spLocks noGrp="1"/>
          </p:cNvSpPr>
          <p:nvPr>
            <p:ph type="body" sz="quarter" idx="13"/>
          </p:nvPr>
        </p:nvSpPr>
        <p:spPr>
          <a:xfrm>
            <a:off x="305760" y="5517232"/>
            <a:ext cx="8532480" cy="1512168"/>
          </a:xfrm>
        </p:spPr>
        <p:txBody>
          <a:bodyPr>
            <a:normAutofit/>
          </a:bodyPr>
          <a:lstStyle/>
          <a:p>
            <a:r>
              <a:rPr lang="de-DE" sz="4800" b="1" dirty="0" smtClean="0">
                <a:solidFill>
                  <a:schemeClr val="bg1"/>
                </a:solidFill>
                <a:cs typeface="MetaNormalLF-Roman"/>
              </a:rPr>
              <a:t>Danke</a:t>
            </a:r>
            <a:endParaRPr lang="de-DE" sz="4800" b="1" dirty="0">
              <a:solidFill>
                <a:schemeClr val="bg1"/>
              </a:solidFill>
              <a:cs typeface="MetaNormalLF-Roman"/>
            </a:endParaRPr>
          </a:p>
          <a:p>
            <a:pPr lvl="6"/>
            <a:endParaRPr lang="de-CH" sz="2000" dirty="0" smtClean="0">
              <a:solidFill>
                <a:schemeClr val="bg1"/>
              </a:solidFill>
            </a:endParaRPr>
          </a:p>
        </p:txBody>
      </p:sp>
    </p:spTree>
    <p:extLst>
      <p:ext uri="{BB962C8B-B14F-4D97-AF65-F5344CB8AC3E}">
        <p14:creationId xmlns:p14="http://schemas.microsoft.com/office/powerpoint/2010/main" val="1669138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4"/>
          <p:cNvSpPr/>
          <p:nvPr/>
        </p:nvSpPr>
        <p:spPr>
          <a:xfrm>
            <a:off x="191368" y="1124745"/>
            <a:ext cx="8845128" cy="5007070"/>
          </a:xfrm>
          <a:prstGeom prst="rect">
            <a:avLst/>
          </a:prstGeom>
          <a:gradFill flip="none" rotWithShape="1">
            <a:gsLst>
              <a:gs pos="0">
                <a:schemeClr val="accent1">
                  <a:tint val="66000"/>
                  <a:satMod val="160000"/>
                  <a:lumMod val="94000"/>
                </a:schemeClr>
              </a:gs>
              <a:gs pos="100000">
                <a:schemeClr val="accent1">
                  <a:tint val="23500"/>
                  <a:satMod val="160000"/>
                  <a:lumMod val="32000"/>
                  <a:lumOff val="6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Textfeld 26"/>
          <p:cNvSpPr txBox="1"/>
          <p:nvPr/>
        </p:nvSpPr>
        <p:spPr>
          <a:xfrm>
            <a:off x="1874962" y="1214658"/>
            <a:ext cx="1371015" cy="288031"/>
          </a:xfrm>
          <a:prstGeom prst="rect">
            <a:avLst/>
          </a:prstGeom>
          <a:noFill/>
        </p:spPr>
        <p:txBody>
          <a:bodyPr wrap="square" lIns="0" tIns="0" rIns="0" bIns="0" rtlCol="0">
            <a:noAutofit/>
          </a:bodyPr>
          <a:lstStyle/>
          <a:p>
            <a:r>
              <a:rPr lang="de-CH" sz="1600" dirty="0" smtClean="0"/>
              <a:t>damals</a:t>
            </a:r>
            <a:endParaRPr lang="de-CH" sz="1600" dirty="0"/>
          </a:p>
        </p:txBody>
      </p:sp>
      <p:sp>
        <p:nvSpPr>
          <p:cNvPr id="23" name="Textfeld 27"/>
          <p:cNvSpPr txBox="1"/>
          <p:nvPr/>
        </p:nvSpPr>
        <p:spPr>
          <a:xfrm>
            <a:off x="7452320" y="1214658"/>
            <a:ext cx="530837" cy="254782"/>
          </a:xfrm>
          <a:prstGeom prst="rect">
            <a:avLst/>
          </a:prstGeom>
          <a:noFill/>
        </p:spPr>
        <p:txBody>
          <a:bodyPr wrap="square" lIns="0" tIns="0" rIns="0" bIns="0" rtlCol="0">
            <a:noAutofit/>
          </a:bodyPr>
          <a:lstStyle/>
          <a:p>
            <a:r>
              <a:rPr lang="de-CH" sz="1600" dirty="0" smtClean="0"/>
              <a:t>heute</a:t>
            </a:r>
            <a:endParaRPr lang="de-CH" sz="1600" dirty="0"/>
          </a:p>
        </p:txBody>
      </p:sp>
      <p:sp>
        <p:nvSpPr>
          <p:cNvPr id="6" name="Rechteck 20"/>
          <p:cNvSpPr/>
          <p:nvPr/>
        </p:nvSpPr>
        <p:spPr>
          <a:xfrm>
            <a:off x="191368" y="1124745"/>
            <a:ext cx="8845128" cy="5007070"/>
          </a:xfrm>
          <a:prstGeom prst="rect">
            <a:avLst/>
          </a:prstGeom>
          <a:gradFill flip="none" rotWithShape="1">
            <a:gsLst>
              <a:gs pos="0">
                <a:schemeClr val="accent1">
                  <a:tint val="66000"/>
                  <a:satMod val="160000"/>
                  <a:lumMod val="94000"/>
                </a:schemeClr>
              </a:gs>
              <a:gs pos="100000">
                <a:schemeClr val="accent1">
                  <a:tint val="23500"/>
                  <a:satMod val="160000"/>
                  <a:lumMod val="32000"/>
                  <a:lumOff val="6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21"/>
          <p:cNvSpPr txBox="1"/>
          <p:nvPr/>
        </p:nvSpPr>
        <p:spPr>
          <a:xfrm>
            <a:off x="1874962" y="1214658"/>
            <a:ext cx="1371015" cy="288031"/>
          </a:xfrm>
          <a:prstGeom prst="rect">
            <a:avLst/>
          </a:prstGeom>
          <a:noFill/>
        </p:spPr>
        <p:txBody>
          <a:bodyPr wrap="square" lIns="0" tIns="0" rIns="0" bIns="0" rtlCol="0">
            <a:noAutofit/>
          </a:bodyPr>
          <a:lstStyle/>
          <a:p>
            <a:r>
              <a:rPr lang="de-CH" sz="1600" dirty="0" smtClean="0"/>
              <a:t>damals</a:t>
            </a:r>
            <a:endParaRPr lang="de-CH" sz="1600" dirty="0"/>
          </a:p>
        </p:txBody>
      </p:sp>
      <p:sp>
        <p:nvSpPr>
          <p:cNvPr id="12" name="Textfeld 22"/>
          <p:cNvSpPr txBox="1"/>
          <p:nvPr/>
        </p:nvSpPr>
        <p:spPr>
          <a:xfrm>
            <a:off x="7452320" y="1214658"/>
            <a:ext cx="530837" cy="254782"/>
          </a:xfrm>
          <a:prstGeom prst="rect">
            <a:avLst/>
          </a:prstGeom>
          <a:noFill/>
        </p:spPr>
        <p:txBody>
          <a:bodyPr wrap="square" lIns="0" tIns="0" rIns="0" bIns="0" rtlCol="0">
            <a:noAutofit/>
          </a:bodyPr>
          <a:lstStyle/>
          <a:p>
            <a:r>
              <a:rPr lang="de-CH" sz="1600" dirty="0" smtClean="0"/>
              <a:t>heute</a:t>
            </a:r>
            <a:endParaRPr lang="de-CH" sz="1600" dirty="0"/>
          </a:p>
        </p:txBody>
      </p:sp>
      <p:sp>
        <p:nvSpPr>
          <p:cNvPr id="2" name="Titel 1"/>
          <p:cNvSpPr>
            <a:spLocks noGrp="1"/>
          </p:cNvSpPr>
          <p:nvPr>
            <p:ph type="title"/>
          </p:nvPr>
        </p:nvSpPr>
        <p:spPr/>
        <p:txBody>
          <a:bodyPr/>
          <a:lstStyle/>
          <a:p>
            <a:r>
              <a:rPr lang="de-CH" b="1" dirty="0" smtClean="0"/>
              <a:t>Technologie - Immer </a:t>
            </a:r>
            <a:r>
              <a:rPr lang="de-CH" b="1" dirty="0"/>
              <a:t>kleiner, immer schneller </a:t>
            </a:r>
          </a:p>
        </p:txBody>
      </p:sp>
      <p:sp>
        <p:nvSpPr>
          <p:cNvPr id="3" name="Textplatzhalter 2"/>
          <p:cNvSpPr>
            <a:spLocks noGrp="1"/>
          </p:cNvSpPr>
          <p:nvPr>
            <p:ph type="body" sz="quarter" idx="11"/>
          </p:nvPr>
        </p:nvSpPr>
        <p:spPr>
          <a:xfrm>
            <a:off x="971600" y="1700808"/>
            <a:ext cx="7691020" cy="4431007"/>
          </a:xfrm>
        </p:spPr>
        <p:txBody>
          <a:bodyPr>
            <a:noAutofit/>
          </a:bodyPr>
          <a:lstStyle/>
          <a:p>
            <a:pPr marL="0" lvl="3" indent="0">
              <a:buNone/>
            </a:pPr>
            <a:r>
              <a:rPr lang="de-CH" sz="1400" b="1" dirty="0" smtClean="0"/>
              <a:t>		</a:t>
            </a:r>
            <a:endParaRPr lang="de-DE" b="1" dirty="0"/>
          </a:p>
          <a:p>
            <a:pPr marL="0" lvl="3" indent="0">
              <a:buNone/>
            </a:pPr>
            <a:endParaRPr lang="de-DE" b="1" dirty="0" smtClean="0"/>
          </a:p>
          <a:p>
            <a:pPr marL="0" lvl="3" indent="0">
              <a:buNone/>
            </a:pPr>
            <a:endParaRPr lang="de-DE" b="1" dirty="0"/>
          </a:p>
          <a:p>
            <a:pPr marL="0" lvl="3" indent="0">
              <a:buNone/>
            </a:pPr>
            <a:r>
              <a:rPr lang="de-DE" b="1" dirty="0" smtClean="0"/>
              <a:t>		</a:t>
            </a:r>
          </a:p>
          <a:p>
            <a:pPr marL="0" lvl="3" indent="0">
              <a:buNone/>
            </a:pPr>
            <a:endParaRPr lang="de-DE" b="1" dirty="0"/>
          </a:p>
          <a:p>
            <a:pPr marL="0" lvl="3" indent="0">
              <a:buNone/>
            </a:pPr>
            <a:r>
              <a:rPr lang="de-DE" b="1" dirty="0"/>
              <a:t>	</a:t>
            </a:r>
            <a:r>
              <a:rPr lang="de-DE" b="1" dirty="0" smtClean="0"/>
              <a:t>				</a:t>
            </a:r>
            <a:endParaRPr lang="de-CH" b="1" dirty="0" smtClean="0"/>
          </a:p>
          <a:p>
            <a:pPr marL="0" lvl="3" indent="0">
              <a:buNone/>
            </a:pPr>
            <a:r>
              <a:rPr lang="de-DE" dirty="0" smtClean="0"/>
              <a:t> </a:t>
            </a:r>
            <a:endParaRPr lang="de-CH" b="1" dirty="0"/>
          </a:p>
          <a:p>
            <a:pPr marL="0" lvl="3" indent="0">
              <a:buNone/>
            </a:pPr>
            <a:endParaRPr lang="de-DE" dirty="0" smtClean="0"/>
          </a:p>
        </p:txBody>
      </p:sp>
      <p:sp>
        <p:nvSpPr>
          <p:cNvPr id="26" name="Titel 1"/>
          <p:cNvSpPr txBox="1">
            <a:spLocks/>
          </p:cNvSpPr>
          <p:nvPr/>
        </p:nvSpPr>
        <p:spPr>
          <a:xfrm>
            <a:off x="4645345" y="2385036"/>
            <a:ext cx="3393694" cy="199685"/>
          </a:xfrm>
          <a:prstGeom prst="rect">
            <a:avLst/>
          </a:prstGeom>
        </p:spPr>
        <p:txBody>
          <a:bodyPr/>
          <a:lstStyle>
            <a:lvl1pPr algn="l" defTabSz="914400" rtl="0" eaLnBrk="1" latinLnBrk="0" hangingPunct="1">
              <a:spcBef>
                <a:spcPct val="0"/>
              </a:spcBef>
              <a:buNone/>
              <a:defRPr sz="3200" b="0" kern="1200">
                <a:solidFill>
                  <a:srgbClr val="2A63B2"/>
                </a:solidFill>
                <a:latin typeface="MetaNormalLF-Roman" pitchFamily="34" charset="0"/>
                <a:ea typeface="+mj-ea"/>
                <a:cs typeface="+mj-cs"/>
              </a:defRPr>
            </a:lvl1pPr>
          </a:lstStyle>
          <a:p>
            <a:endParaRPr lang="de-CH" b="1" dirty="0"/>
          </a:p>
        </p:txBody>
      </p:sp>
      <p:sp>
        <p:nvSpPr>
          <p:cNvPr id="13" name="AutoShape 26" descr="Bildergebnis für dutsch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 name="Textfeld 3"/>
          <p:cNvSpPr txBox="1"/>
          <p:nvPr/>
        </p:nvSpPr>
        <p:spPr>
          <a:xfrm rot="16200000">
            <a:off x="-298609" y="2459293"/>
            <a:ext cx="1592459" cy="492198"/>
          </a:xfrm>
          <a:prstGeom prst="rect">
            <a:avLst/>
          </a:prstGeom>
          <a:noFill/>
        </p:spPr>
        <p:txBody>
          <a:bodyPr wrap="square" lIns="0" tIns="0" rIns="0" bIns="0" rtlCol="0">
            <a:noAutofit/>
          </a:bodyPr>
          <a:lstStyle/>
          <a:p>
            <a:r>
              <a:rPr lang="de-CH" b="1" dirty="0" smtClean="0"/>
              <a:t>Kommunikation</a:t>
            </a:r>
            <a:endParaRPr lang="de-CH" b="1" dirty="0"/>
          </a:p>
        </p:txBody>
      </p:sp>
      <p:sp>
        <p:nvSpPr>
          <p:cNvPr id="16" name="Textfeld 15"/>
          <p:cNvSpPr txBox="1"/>
          <p:nvPr/>
        </p:nvSpPr>
        <p:spPr>
          <a:xfrm rot="16200000">
            <a:off x="-10577" y="4627203"/>
            <a:ext cx="1016396" cy="492198"/>
          </a:xfrm>
          <a:prstGeom prst="rect">
            <a:avLst/>
          </a:prstGeom>
          <a:noFill/>
        </p:spPr>
        <p:txBody>
          <a:bodyPr wrap="square" lIns="0" tIns="0" rIns="0" bIns="0" rtlCol="0">
            <a:noAutofit/>
          </a:bodyPr>
          <a:lstStyle/>
          <a:p>
            <a:r>
              <a:rPr lang="de-CH" b="1" dirty="0" smtClean="0"/>
              <a:t>Mobilität</a:t>
            </a:r>
            <a:endParaRPr lang="de-CH" b="1" dirty="0"/>
          </a:p>
        </p:txBody>
      </p:sp>
      <p:pic>
        <p:nvPicPr>
          <p:cNvPr id="5" name="Grafik 28"/>
          <p:cNvPicPr>
            <a:picLocks noChangeAspect="1"/>
          </p:cNvPicPr>
          <p:nvPr/>
        </p:nvPicPr>
        <p:blipFill rotWithShape="1">
          <a:blip r:embed="rId3">
            <a:extLst>
              <a:ext uri="{28A0092B-C50C-407E-A947-70E740481C1C}">
                <a14:useLocalDpi xmlns:a14="http://schemas.microsoft.com/office/drawing/2010/main" val="0"/>
              </a:ext>
            </a:extLst>
          </a:blip>
          <a:srcRect l="25396" r="22718"/>
          <a:stretch/>
        </p:blipFill>
        <p:spPr>
          <a:xfrm>
            <a:off x="1311063" y="1522715"/>
            <a:ext cx="1703010" cy="2461646"/>
          </a:xfrm>
          <a:prstGeom prst="rect">
            <a:avLst/>
          </a:prstGeom>
        </p:spPr>
      </p:pic>
      <p:pic>
        <p:nvPicPr>
          <p:cNvPr id="7" name="Grafik 29"/>
          <p:cNvPicPr>
            <a:picLocks noChangeAspect="1"/>
          </p:cNvPicPr>
          <p:nvPr/>
        </p:nvPicPr>
        <p:blipFill rotWithShape="1">
          <a:blip r:embed="rId4">
            <a:extLst>
              <a:ext uri="{28A0092B-C50C-407E-A947-70E740481C1C}">
                <a14:useLocalDpi xmlns:a14="http://schemas.microsoft.com/office/drawing/2010/main" val="0"/>
              </a:ext>
            </a:extLst>
          </a:blip>
          <a:srcRect l="8652" b="16276"/>
          <a:stretch/>
        </p:blipFill>
        <p:spPr>
          <a:xfrm>
            <a:off x="3349634" y="1856115"/>
            <a:ext cx="2806542" cy="1716901"/>
          </a:xfrm>
          <a:prstGeom prst="rect">
            <a:avLst/>
          </a:prstGeom>
        </p:spPr>
      </p:pic>
      <p:pic>
        <p:nvPicPr>
          <p:cNvPr id="8" name="Grafik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7912" y="1522715"/>
            <a:ext cx="2461646" cy="2461646"/>
          </a:xfrm>
          <a:prstGeom prst="rect">
            <a:avLst/>
          </a:prstGeom>
        </p:spPr>
      </p:pic>
      <p:pic>
        <p:nvPicPr>
          <p:cNvPr id="9" name="Grafik 31"/>
          <p:cNvPicPr>
            <a:picLocks noChangeAspect="1"/>
          </p:cNvPicPr>
          <p:nvPr/>
        </p:nvPicPr>
        <p:blipFill rotWithShape="1">
          <a:blip r:embed="rId6">
            <a:extLst>
              <a:ext uri="{28A0092B-C50C-407E-A947-70E740481C1C}">
                <a14:useLocalDpi xmlns:a14="http://schemas.microsoft.com/office/drawing/2010/main" val="0"/>
              </a:ext>
            </a:extLst>
          </a:blip>
          <a:srcRect l="11559" t="22030" r="7531" b="12164"/>
          <a:stretch/>
        </p:blipFill>
        <p:spPr>
          <a:xfrm>
            <a:off x="3005604" y="4245411"/>
            <a:ext cx="2409227" cy="1307867"/>
          </a:xfrm>
          <a:prstGeom prst="rect">
            <a:avLst/>
          </a:prstGeom>
        </p:spPr>
      </p:pic>
      <p:pic>
        <p:nvPicPr>
          <p:cNvPr id="11" name="Grafik 32"/>
          <p:cNvPicPr>
            <a:picLocks noChangeAspect="1"/>
          </p:cNvPicPr>
          <p:nvPr/>
        </p:nvPicPr>
        <p:blipFill rotWithShape="1">
          <a:blip r:embed="rId7">
            <a:extLst>
              <a:ext uri="{28A0092B-C50C-407E-A947-70E740481C1C}">
                <a14:useLocalDpi xmlns:a14="http://schemas.microsoft.com/office/drawing/2010/main" val="0"/>
              </a:ext>
            </a:extLst>
          </a:blip>
          <a:srcRect l="4810" t="9210" r="8849" b="5528"/>
          <a:stretch/>
        </p:blipFill>
        <p:spPr>
          <a:xfrm>
            <a:off x="674376" y="4286040"/>
            <a:ext cx="2165947" cy="1253970"/>
          </a:xfrm>
          <a:prstGeom prst="rect">
            <a:avLst/>
          </a:prstGeom>
        </p:spPr>
      </p:pic>
      <p:pic>
        <p:nvPicPr>
          <p:cNvPr id="19" name="Grafik 33"/>
          <p:cNvPicPr>
            <a:picLocks noChangeAspect="1"/>
          </p:cNvPicPr>
          <p:nvPr/>
        </p:nvPicPr>
        <p:blipFill rotWithShape="1">
          <a:blip r:embed="rId8">
            <a:extLst>
              <a:ext uri="{28A0092B-C50C-407E-A947-70E740481C1C}">
                <a14:useLocalDpi xmlns:a14="http://schemas.microsoft.com/office/drawing/2010/main" val="0"/>
              </a:ext>
            </a:extLst>
          </a:blip>
          <a:srcRect l="8432" t="17426" r="3630" b="23267"/>
          <a:stretch/>
        </p:blipFill>
        <p:spPr>
          <a:xfrm>
            <a:off x="5580112" y="4205874"/>
            <a:ext cx="3456384" cy="1347404"/>
          </a:xfrm>
          <a:prstGeom prst="rect">
            <a:avLst/>
          </a:prstGeom>
        </p:spPr>
      </p:pic>
      <p:pic>
        <p:nvPicPr>
          <p:cNvPr id="15" name="Grafik 6"/>
          <p:cNvPicPr>
            <a:picLocks noChangeAspect="1"/>
          </p:cNvPicPr>
          <p:nvPr/>
        </p:nvPicPr>
        <p:blipFill rotWithShape="1">
          <a:blip r:embed="rId4">
            <a:extLst>
              <a:ext uri="{28A0092B-C50C-407E-A947-70E740481C1C}">
                <a14:useLocalDpi xmlns:a14="http://schemas.microsoft.com/office/drawing/2010/main" val="0"/>
              </a:ext>
            </a:extLst>
          </a:blip>
          <a:srcRect l="8652" b="16276"/>
          <a:stretch/>
        </p:blipFill>
        <p:spPr>
          <a:xfrm>
            <a:off x="3349634" y="1856115"/>
            <a:ext cx="2806542" cy="1716901"/>
          </a:xfrm>
          <a:prstGeom prst="rect">
            <a:avLst/>
          </a:prstGeom>
        </p:spPr>
      </p:pic>
      <p:pic>
        <p:nvPicPr>
          <p:cNvPr id="20" name="Grafik 10"/>
          <p:cNvPicPr>
            <a:picLocks noChangeAspect="1"/>
          </p:cNvPicPr>
          <p:nvPr/>
        </p:nvPicPr>
        <p:blipFill rotWithShape="1">
          <a:blip r:embed="rId7">
            <a:extLst>
              <a:ext uri="{28A0092B-C50C-407E-A947-70E740481C1C}">
                <a14:useLocalDpi xmlns:a14="http://schemas.microsoft.com/office/drawing/2010/main" val="0"/>
              </a:ext>
            </a:extLst>
          </a:blip>
          <a:srcRect l="4810" t="9210" r="8849" b="5528"/>
          <a:stretch/>
        </p:blipFill>
        <p:spPr>
          <a:xfrm>
            <a:off x="674376" y="4286040"/>
            <a:ext cx="2165947" cy="1253970"/>
          </a:xfrm>
          <a:prstGeom prst="rect">
            <a:avLst/>
          </a:prstGeom>
        </p:spPr>
      </p:pic>
      <p:pic>
        <p:nvPicPr>
          <p:cNvPr id="24" name="Grafik 18"/>
          <p:cNvPicPr>
            <a:picLocks noChangeAspect="1"/>
          </p:cNvPicPr>
          <p:nvPr/>
        </p:nvPicPr>
        <p:blipFill rotWithShape="1">
          <a:blip r:embed="rId8">
            <a:extLst>
              <a:ext uri="{28A0092B-C50C-407E-A947-70E740481C1C}">
                <a14:useLocalDpi xmlns:a14="http://schemas.microsoft.com/office/drawing/2010/main" val="0"/>
              </a:ext>
            </a:extLst>
          </a:blip>
          <a:srcRect l="8432" t="17426" r="3630" b="23267"/>
          <a:stretch/>
        </p:blipFill>
        <p:spPr>
          <a:xfrm>
            <a:off x="5580112" y="4205874"/>
            <a:ext cx="3456384" cy="1347404"/>
          </a:xfrm>
          <a:prstGeom prst="rect">
            <a:avLst/>
          </a:prstGeom>
        </p:spPr>
      </p:pic>
    </p:spTree>
    <p:extLst>
      <p:ext uri="{BB962C8B-B14F-4D97-AF65-F5344CB8AC3E}">
        <p14:creationId xmlns:p14="http://schemas.microsoft.com/office/powerpoint/2010/main" val="2831356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3"/>
          <p:cNvSpPr/>
          <p:nvPr/>
        </p:nvSpPr>
        <p:spPr>
          <a:xfrm>
            <a:off x="191368" y="1124745"/>
            <a:ext cx="8845128" cy="5007070"/>
          </a:xfrm>
          <a:prstGeom prst="rect">
            <a:avLst/>
          </a:prstGeom>
          <a:gradFill flip="none" rotWithShape="1">
            <a:gsLst>
              <a:gs pos="0">
                <a:schemeClr val="accent1">
                  <a:tint val="66000"/>
                  <a:satMod val="160000"/>
                  <a:lumMod val="94000"/>
                </a:schemeClr>
              </a:gs>
              <a:gs pos="100000">
                <a:schemeClr val="accent1">
                  <a:tint val="23500"/>
                  <a:satMod val="160000"/>
                  <a:lumMod val="32000"/>
                  <a:lumOff val="6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Rechteck 20"/>
          <p:cNvSpPr/>
          <p:nvPr/>
        </p:nvSpPr>
        <p:spPr>
          <a:xfrm>
            <a:off x="191368" y="1124745"/>
            <a:ext cx="8845128" cy="5007070"/>
          </a:xfrm>
          <a:prstGeom prst="rect">
            <a:avLst/>
          </a:prstGeom>
          <a:gradFill flip="none" rotWithShape="1">
            <a:gsLst>
              <a:gs pos="0">
                <a:schemeClr val="accent1">
                  <a:tint val="66000"/>
                  <a:satMod val="160000"/>
                  <a:lumMod val="94000"/>
                </a:schemeClr>
              </a:gs>
              <a:gs pos="100000">
                <a:schemeClr val="accent1">
                  <a:tint val="23500"/>
                  <a:satMod val="160000"/>
                  <a:lumMod val="32000"/>
                  <a:lumOff val="6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p:txBody>
          <a:bodyPr/>
          <a:lstStyle/>
          <a:p>
            <a:r>
              <a:rPr lang="de-CH" b="1" dirty="0" smtClean="0"/>
              <a:t>Die Schule passt sich der Welt an</a:t>
            </a:r>
            <a:endParaRPr lang="de-CH" b="1" dirty="0">
              <a:solidFill>
                <a:srgbClr val="00B050"/>
              </a:solidFill>
            </a:endParaRPr>
          </a:p>
        </p:txBody>
      </p:sp>
      <p:sp>
        <p:nvSpPr>
          <p:cNvPr id="3" name="Textplatzhalter 2"/>
          <p:cNvSpPr>
            <a:spLocks noGrp="1"/>
          </p:cNvSpPr>
          <p:nvPr>
            <p:ph type="body" sz="quarter" idx="11"/>
          </p:nvPr>
        </p:nvSpPr>
        <p:spPr>
          <a:xfrm>
            <a:off x="971600" y="1716007"/>
            <a:ext cx="7691020" cy="4415808"/>
          </a:xfrm>
        </p:spPr>
        <p:txBody>
          <a:bodyPr>
            <a:noAutofit/>
          </a:bodyPr>
          <a:lstStyle/>
          <a:p>
            <a:pPr marL="0" lvl="3" indent="0">
              <a:buNone/>
            </a:pPr>
            <a:r>
              <a:rPr lang="de-CH" b="1" dirty="0" smtClean="0"/>
              <a:t>                  </a:t>
            </a:r>
            <a:endParaRPr lang="de-DE" b="1" dirty="0"/>
          </a:p>
          <a:p>
            <a:pPr marL="0" lvl="3" indent="0">
              <a:buNone/>
            </a:pPr>
            <a:endParaRPr lang="de-DE" b="1" dirty="0" smtClean="0"/>
          </a:p>
          <a:p>
            <a:pPr marL="0" lvl="3" indent="0">
              <a:buNone/>
            </a:pPr>
            <a:endParaRPr lang="de-DE" b="1" dirty="0"/>
          </a:p>
          <a:p>
            <a:pPr marL="0" lvl="3" indent="0">
              <a:buNone/>
            </a:pPr>
            <a:r>
              <a:rPr lang="de-DE" b="1" dirty="0" smtClean="0"/>
              <a:t>		</a:t>
            </a:r>
          </a:p>
          <a:p>
            <a:pPr marL="0" lvl="3" indent="0">
              <a:buNone/>
            </a:pPr>
            <a:endParaRPr lang="de-DE" b="1" dirty="0"/>
          </a:p>
          <a:p>
            <a:pPr marL="0" lvl="3" indent="0">
              <a:buNone/>
            </a:pPr>
            <a:r>
              <a:rPr lang="de-DE" b="1" dirty="0"/>
              <a:t>	</a:t>
            </a:r>
            <a:r>
              <a:rPr lang="de-DE" b="1" dirty="0" smtClean="0"/>
              <a:t>				</a:t>
            </a:r>
            <a:endParaRPr lang="de-CH" b="1" dirty="0" smtClean="0"/>
          </a:p>
          <a:p>
            <a:pPr marL="0" lvl="3" indent="0">
              <a:buNone/>
            </a:pPr>
            <a:r>
              <a:rPr lang="de-DE" dirty="0" smtClean="0"/>
              <a:t> </a:t>
            </a:r>
            <a:endParaRPr lang="de-CH" b="1" dirty="0"/>
          </a:p>
          <a:p>
            <a:pPr marL="0" lvl="3" indent="0">
              <a:buNone/>
            </a:pPr>
            <a:endParaRPr lang="de-DE" dirty="0" smtClean="0"/>
          </a:p>
        </p:txBody>
      </p:sp>
      <p:sp>
        <p:nvSpPr>
          <p:cNvPr id="26" name="Titel 1"/>
          <p:cNvSpPr txBox="1">
            <a:spLocks/>
          </p:cNvSpPr>
          <p:nvPr/>
        </p:nvSpPr>
        <p:spPr>
          <a:xfrm>
            <a:off x="4645345" y="2385036"/>
            <a:ext cx="3393694" cy="199685"/>
          </a:xfrm>
          <a:prstGeom prst="rect">
            <a:avLst/>
          </a:prstGeom>
        </p:spPr>
        <p:txBody>
          <a:bodyPr/>
          <a:lstStyle>
            <a:lvl1pPr algn="l" defTabSz="914400" rtl="0" eaLnBrk="1" latinLnBrk="0" hangingPunct="1">
              <a:spcBef>
                <a:spcPct val="0"/>
              </a:spcBef>
              <a:buNone/>
              <a:defRPr sz="3200" b="0" kern="1200">
                <a:solidFill>
                  <a:srgbClr val="2A63B2"/>
                </a:solidFill>
                <a:latin typeface="MetaNormalLF-Roman" pitchFamily="34" charset="0"/>
                <a:ea typeface="+mj-ea"/>
                <a:cs typeface="+mj-cs"/>
              </a:defRPr>
            </a:lvl1pPr>
          </a:lstStyle>
          <a:p>
            <a:endParaRPr lang="de-CH" b="1" dirty="0"/>
          </a:p>
        </p:txBody>
      </p:sp>
      <p:sp>
        <p:nvSpPr>
          <p:cNvPr id="13" name="AutoShape 26" descr="Bildergebnis für dutsch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31" name="Textfeld 30"/>
          <p:cNvSpPr txBox="1"/>
          <p:nvPr/>
        </p:nvSpPr>
        <p:spPr>
          <a:xfrm rot="16200000">
            <a:off x="-60672" y="2138937"/>
            <a:ext cx="1116586" cy="492198"/>
          </a:xfrm>
          <a:prstGeom prst="rect">
            <a:avLst/>
          </a:prstGeom>
          <a:noFill/>
        </p:spPr>
        <p:txBody>
          <a:bodyPr wrap="square" lIns="0" tIns="0" rIns="0" bIns="0" rtlCol="0">
            <a:noAutofit/>
          </a:bodyPr>
          <a:lstStyle/>
          <a:p>
            <a:r>
              <a:rPr lang="de-CH" b="1" dirty="0" smtClean="0"/>
              <a:t>Rechnen in der Schule</a:t>
            </a:r>
            <a:endParaRPr lang="de-CH" b="1" dirty="0"/>
          </a:p>
        </p:txBody>
      </p:sp>
      <p:sp>
        <p:nvSpPr>
          <p:cNvPr id="32" name="Textfeld 31"/>
          <p:cNvSpPr txBox="1"/>
          <p:nvPr/>
        </p:nvSpPr>
        <p:spPr>
          <a:xfrm rot="16200000">
            <a:off x="-175420" y="4371853"/>
            <a:ext cx="1513808" cy="492199"/>
          </a:xfrm>
          <a:prstGeom prst="rect">
            <a:avLst/>
          </a:prstGeom>
          <a:noFill/>
        </p:spPr>
        <p:txBody>
          <a:bodyPr wrap="square" lIns="0" tIns="0" rIns="0" bIns="0" rtlCol="0">
            <a:noAutofit/>
          </a:bodyPr>
          <a:lstStyle/>
          <a:p>
            <a:r>
              <a:rPr lang="de-CH" b="1" dirty="0" smtClean="0"/>
              <a:t>Schulsack</a:t>
            </a:r>
            <a:endParaRPr lang="de-CH" b="1" dirty="0"/>
          </a:p>
        </p:txBody>
      </p:sp>
      <p:pic>
        <p:nvPicPr>
          <p:cNvPr id="7" name="Grafik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570781"/>
            <a:ext cx="2332171" cy="2013295"/>
          </a:xfrm>
          <a:prstGeom prst="rect">
            <a:avLst/>
          </a:prstGeom>
        </p:spPr>
      </p:pic>
      <p:pic>
        <p:nvPicPr>
          <p:cNvPr id="8" name="Grafik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1570781"/>
            <a:ext cx="3016385" cy="2013295"/>
          </a:xfrm>
          <a:prstGeom prst="rect">
            <a:avLst/>
          </a:prstGeom>
        </p:spPr>
      </p:pic>
      <p:pic>
        <p:nvPicPr>
          <p:cNvPr id="15" name="Grafik 27"/>
          <p:cNvPicPr>
            <a:picLocks noChangeAspect="1"/>
          </p:cNvPicPr>
          <p:nvPr/>
        </p:nvPicPr>
        <p:blipFill rotWithShape="1">
          <a:blip r:embed="rId5">
            <a:extLst>
              <a:ext uri="{28A0092B-C50C-407E-A947-70E740481C1C}">
                <a14:useLocalDpi xmlns:a14="http://schemas.microsoft.com/office/drawing/2010/main" val="0"/>
              </a:ext>
            </a:extLst>
          </a:blip>
          <a:srcRect l="10720" r="27892" b="5459"/>
          <a:stretch/>
        </p:blipFill>
        <p:spPr>
          <a:xfrm>
            <a:off x="1256769" y="1570781"/>
            <a:ext cx="1974647" cy="2017808"/>
          </a:xfrm>
          <a:prstGeom prst="rect">
            <a:avLst/>
          </a:prstGeom>
        </p:spPr>
      </p:pic>
      <p:sp>
        <p:nvSpPr>
          <p:cNvPr id="17" name="Textfeld 28"/>
          <p:cNvSpPr txBox="1"/>
          <p:nvPr/>
        </p:nvSpPr>
        <p:spPr>
          <a:xfrm>
            <a:off x="5076056" y="5896544"/>
            <a:ext cx="720080" cy="124744"/>
          </a:xfrm>
          <a:prstGeom prst="rect">
            <a:avLst/>
          </a:prstGeom>
          <a:noFill/>
        </p:spPr>
        <p:txBody>
          <a:bodyPr wrap="square" lIns="0" tIns="0" rIns="0" bIns="0" rtlCol="0">
            <a:noAutofit/>
          </a:bodyPr>
          <a:lstStyle/>
          <a:p>
            <a:r>
              <a:rPr lang="de-CH" sz="700" dirty="0" smtClean="0"/>
              <a:t>Quelle: Wikipedia</a:t>
            </a:r>
            <a:endParaRPr lang="de-CH" sz="700" dirty="0"/>
          </a:p>
        </p:txBody>
      </p:sp>
      <p:pic>
        <p:nvPicPr>
          <p:cNvPr id="18" name="Grafik 29"/>
          <p:cNvPicPr>
            <a:picLocks noChangeAspect="1"/>
          </p:cNvPicPr>
          <p:nvPr/>
        </p:nvPicPr>
        <p:blipFill>
          <a:blip r:embed="rId6"/>
          <a:stretch>
            <a:fillRect/>
          </a:stretch>
        </p:blipFill>
        <p:spPr>
          <a:xfrm>
            <a:off x="7010034" y="3999542"/>
            <a:ext cx="1882446" cy="1882446"/>
          </a:xfrm>
          <a:prstGeom prst="rect">
            <a:avLst/>
          </a:prstGeom>
        </p:spPr>
      </p:pic>
      <p:pic>
        <p:nvPicPr>
          <p:cNvPr id="19" name="Grafik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600" y="4000553"/>
            <a:ext cx="2808312" cy="1878847"/>
          </a:xfrm>
          <a:prstGeom prst="rect">
            <a:avLst/>
          </a:prstGeom>
        </p:spPr>
      </p:pic>
      <p:pic>
        <p:nvPicPr>
          <p:cNvPr id="20" name="Grafik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5698" y="4005064"/>
            <a:ext cx="2818550" cy="1874336"/>
          </a:xfrm>
          <a:prstGeom prst="rect">
            <a:avLst/>
          </a:prstGeom>
        </p:spPr>
      </p:pic>
      <p:sp>
        <p:nvSpPr>
          <p:cNvPr id="22" name="Textfeld 35"/>
          <p:cNvSpPr txBox="1"/>
          <p:nvPr/>
        </p:nvSpPr>
        <p:spPr>
          <a:xfrm>
            <a:off x="1874962" y="1214658"/>
            <a:ext cx="1371015" cy="288031"/>
          </a:xfrm>
          <a:prstGeom prst="rect">
            <a:avLst/>
          </a:prstGeom>
          <a:noFill/>
        </p:spPr>
        <p:txBody>
          <a:bodyPr wrap="square" lIns="0" tIns="0" rIns="0" bIns="0" rtlCol="0">
            <a:noAutofit/>
          </a:bodyPr>
          <a:lstStyle/>
          <a:p>
            <a:r>
              <a:rPr lang="de-CH" sz="1600" dirty="0" smtClean="0"/>
              <a:t>damals</a:t>
            </a:r>
            <a:endParaRPr lang="de-CH" sz="1600" dirty="0"/>
          </a:p>
        </p:txBody>
      </p:sp>
      <p:sp>
        <p:nvSpPr>
          <p:cNvPr id="33" name="Textfeld 36"/>
          <p:cNvSpPr txBox="1"/>
          <p:nvPr/>
        </p:nvSpPr>
        <p:spPr>
          <a:xfrm>
            <a:off x="7452320" y="1214658"/>
            <a:ext cx="530837" cy="254782"/>
          </a:xfrm>
          <a:prstGeom prst="rect">
            <a:avLst/>
          </a:prstGeom>
          <a:noFill/>
        </p:spPr>
        <p:txBody>
          <a:bodyPr wrap="square" lIns="0" tIns="0" rIns="0" bIns="0" rtlCol="0">
            <a:noAutofit/>
          </a:bodyPr>
          <a:lstStyle/>
          <a:p>
            <a:r>
              <a:rPr lang="de-CH" sz="1600" dirty="0" smtClean="0"/>
              <a:t>heute</a:t>
            </a:r>
            <a:endParaRPr lang="de-CH" sz="1600" dirty="0"/>
          </a:p>
        </p:txBody>
      </p:sp>
      <p:pic>
        <p:nvPicPr>
          <p:cNvPr id="5"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570781"/>
            <a:ext cx="2332171" cy="2013295"/>
          </a:xfrm>
          <a:prstGeom prst="rect">
            <a:avLst/>
          </a:prstGeom>
        </p:spPr>
      </p:pic>
      <p:sp>
        <p:nvSpPr>
          <p:cNvPr id="10" name="Textfeld 16"/>
          <p:cNvSpPr txBox="1"/>
          <p:nvPr/>
        </p:nvSpPr>
        <p:spPr>
          <a:xfrm>
            <a:off x="5076056" y="5896544"/>
            <a:ext cx="720080" cy="124744"/>
          </a:xfrm>
          <a:prstGeom prst="rect">
            <a:avLst/>
          </a:prstGeom>
          <a:noFill/>
        </p:spPr>
        <p:txBody>
          <a:bodyPr wrap="square" lIns="0" tIns="0" rIns="0" bIns="0" rtlCol="0">
            <a:noAutofit/>
          </a:bodyPr>
          <a:lstStyle/>
          <a:p>
            <a:r>
              <a:rPr lang="de-CH" sz="700" dirty="0" smtClean="0"/>
              <a:t>Quelle: Wikipedia</a:t>
            </a:r>
            <a:endParaRPr lang="de-CH" sz="700" dirty="0"/>
          </a:p>
        </p:txBody>
      </p:sp>
      <p:sp>
        <p:nvSpPr>
          <p:cNvPr id="16" name="Textfeld 21"/>
          <p:cNvSpPr txBox="1"/>
          <p:nvPr/>
        </p:nvSpPr>
        <p:spPr>
          <a:xfrm>
            <a:off x="1874962" y="1214658"/>
            <a:ext cx="1371015" cy="288031"/>
          </a:xfrm>
          <a:prstGeom prst="rect">
            <a:avLst/>
          </a:prstGeom>
          <a:noFill/>
        </p:spPr>
        <p:txBody>
          <a:bodyPr wrap="square" lIns="0" tIns="0" rIns="0" bIns="0" rtlCol="0">
            <a:noAutofit/>
          </a:bodyPr>
          <a:lstStyle/>
          <a:p>
            <a:r>
              <a:rPr lang="de-CH" sz="1600" dirty="0" smtClean="0"/>
              <a:t>damals</a:t>
            </a:r>
            <a:endParaRPr lang="de-CH" sz="1600" dirty="0"/>
          </a:p>
        </p:txBody>
      </p:sp>
      <p:sp>
        <p:nvSpPr>
          <p:cNvPr id="23" name="Textfeld 32"/>
          <p:cNvSpPr txBox="1"/>
          <p:nvPr/>
        </p:nvSpPr>
        <p:spPr>
          <a:xfrm>
            <a:off x="7452320" y="1214658"/>
            <a:ext cx="530837" cy="254782"/>
          </a:xfrm>
          <a:prstGeom prst="rect">
            <a:avLst/>
          </a:prstGeom>
          <a:noFill/>
        </p:spPr>
        <p:txBody>
          <a:bodyPr wrap="square" lIns="0" tIns="0" rIns="0" bIns="0" rtlCol="0">
            <a:noAutofit/>
          </a:bodyPr>
          <a:lstStyle/>
          <a:p>
            <a:r>
              <a:rPr lang="de-CH" sz="1600" dirty="0" smtClean="0"/>
              <a:t>heute</a:t>
            </a:r>
            <a:endParaRPr lang="de-CH" sz="1600" dirty="0"/>
          </a:p>
        </p:txBody>
      </p:sp>
    </p:spTree>
    <p:extLst>
      <p:ext uri="{BB962C8B-B14F-4D97-AF65-F5344CB8AC3E}">
        <p14:creationId xmlns:p14="http://schemas.microsoft.com/office/powerpoint/2010/main" val="505090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3"/>
          <p:cNvPicPr>
            <a:picLocks noChangeAspect="1"/>
          </p:cNvPicPr>
          <p:nvPr/>
        </p:nvPicPr>
        <p:blipFill rotWithShape="1">
          <a:blip r:embed="rId3">
            <a:extLst>
              <a:ext uri="{28A0092B-C50C-407E-A947-70E740481C1C}">
                <a14:useLocalDpi xmlns:a14="http://schemas.microsoft.com/office/drawing/2010/main" val="0"/>
              </a:ext>
            </a:extLst>
          </a:blip>
          <a:srcRect t="38713" b="-1"/>
          <a:stretch/>
        </p:blipFill>
        <p:spPr>
          <a:xfrm>
            <a:off x="179512" y="188640"/>
            <a:ext cx="8784976" cy="5328592"/>
          </a:xfrm>
          <a:prstGeom prst="rect">
            <a:avLst/>
          </a:prstGeom>
        </p:spPr>
      </p:pic>
      <p:pic>
        <p:nvPicPr>
          <p:cNvPr id="2" name="Grafik 2"/>
          <p:cNvPicPr>
            <a:picLocks noChangeAspect="1"/>
          </p:cNvPicPr>
          <p:nvPr/>
        </p:nvPicPr>
        <p:blipFill rotWithShape="1">
          <a:blip r:embed="rId3">
            <a:extLst>
              <a:ext uri="{28A0092B-C50C-407E-A947-70E740481C1C}">
                <a14:useLocalDpi xmlns:a14="http://schemas.microsoft.com/office/drawing/2010/main" val="0"/>
              </a:ext>
            </a:extLst>
          </a:blip>
          <a:srcRect t="38713" b="-1"/>
          <a:stretch/>
        </p:blipFill>
        <p:spPr>
          <a:xfrm>
            <a:off x="179512" y="188640"/>
            <a:ext cx="8784976" cy="5328592"/>
          </a:xfrm>
          <a:prstGeom prst="rect">
            <a:avLst/>
          </a:prstGeom>
        </p:spPr>
      </p:pic>
      <p:pic>
        <p:nvPicPr>
          <p:cNvPr id="9" name="Bild 10" descr="Swissmem_PowerPoint.png"/>
          <p:cNvPicPr>
            <a:picLocks noChangeAspect="1"/>
          </p:cNvPicPr>
          <p:nvPr/>
        </p:nvPicPr>
        <p:blipFill rotWithShape="1">
          <a:blip r:embed="rId4" cstate="print">
            <a:extLst>
              <a:ext uri="{28A0092B-C50C-407E-A947-70E740481C1C}">
                <a14:useLocalDpi xmlns:a14="http://schemas.microsoft.com/office/drawing/2010/main" val="0"/>
              </a:ext>
            </a:extLst>
          </a:blip>
          <a:srcRect t="65123"/>
          <a:stretch/>
        </p:blipFill>
        <p:spPr>
          <a:xfrm>
            <a:off x="0" y="4466166"/>
            <a:ext cx="9144000" cy="2391833"/>
          </a:xfrm>
          <a:prstGeom prst="rect">
            <a:avLst/>
          </a:prstGeom>
        </p:spPr>
      </p:pic>
      <p:sp>
        <p:nvSpPr>
          <p:cNvPr id="5" name="Textplatzhalter 4"/>
          <p:cNvSpPr>
            <a:spLocks noGrp="1"/>
          </p:cNvSpPr>
          <p:nvPr>
            <p:ph type="body" sz="quarter" idx="14"/>
          </p:nvPr>
        </p:nvSpPr>
        <p:spPr>
          <a:xfrm>
            <a:off x="360000" y="5517232"/>
            <a:ext cx="8460472" cy="972048"/>
          </a:xfrm>
        </p:spPr>
        <p:txBody>
          <a:bodyPr/>
          <a:lstStyle/>
          <a:p>
            <a:pPr lvl="1"/>
            <a:r>
              <a:rPr lang="de-CH" sz="3200" dirty="0" smtClean="0">
                <a:solidFill>
                  <a:schemeClr val="bg1"/>
                </a:solidFill>
              </a:rPr>
              <a:t>Die Schule muss à jour sein</a:t>
            </a:r>
          </a:p>
          <a:p>
            <a:pPr lvl="2"/>
            <a:r>
              <a:rPr lang="de-CH" b="1" dirty="0" smtClean="0">
                <a:solidFill>
                  <a:schemeClr val="bg1"/>
                </a:solidFill>
              </a:rPr>
              <a:t>Der Lehrplan 21 unterstützt sie dabei</a:t>
            </a:r>
            <a:endParaRPr lang="de-CH" b="1" dirty="0">
              <a:solidFill>
                <a:schemeClr val="bg1"/>
              </a:solidFill>
            </a:endParaRPr>
          </a:p>
        </p:txBody>
      </p:sp>
    </p:spTree>
    <p:extLst>
      <p:ext uri="{BB962C8B-B14F-4D97-AF65-F5344CB8AC3E}">
        <p14:creationId xmlns:p14="http://schemas.microsoft.com/office/powerpoint/2010/main" val="3461584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23998" y="620688"/>
            <a:ext cx="8640489" cy="499700"/>
          </a:xfrm>
        </p:spPr>
        <p:txBody>
          <a:bodyPr/>
          <a:lstStyle/>
          <a:p>
            <a:r>
              <a:rPr lang="de-DE" b="1" dirty="0" smtClean="0"/>
              <a:t>Neue Lehrpläne bilden den Fortschritt ab</a:t>
            </a:r>
            <a:br>
              <a:rPr lang="de-DE" b="1" dirty="0" smtClean="0"/>
            </a:br>
            <a:r>
              <a:rPr lang="de-DE" b="1" dirty="0">
                <a:solidFill>
                  <a:schemeClr val="tx1"/>
                </a:solidFill>
              </a:rPr>
              <a:t/>
            </a:r>
            <a:br>
              <a:rPr lang="de-DE" b="1" dirty="0">
                <a:solidFill>
                  <a:schemeClr val="tx1"/>
                </a:solidFill>
              </a:rPr>
            </a:br>
            <a:endParaRPr lang="de-CH" b="1" dirty="0">
              <a:solidFill>
                <a:schemeClr val="tx1"/>
              </a:solidFill>
            </a:endParaRPr>
          </a:p>
        </p:txBody>
      </p:sp>
      <p:sp>
        <p:nvSpPr>
          <p:cNvPr id="3" name="Textplatzhalter 2"/>
          <p:cNvSpPr>
            <a:spLocks noGrp="1"/>
          </p:cNvSpPr>
          <p:nvPr>
            <p:ph type="body" sz="quarter" idx="11"/>
          </p:nvPr>
        </p:nvSpPr>
        <p:spPr>
          <a:xfrm>
            <a:off x="360362" y="1692000"/>
            <a:ext cx="4211638" cy="4042050"/>
          </a:xfrm>
        </p:spPr>
        <p:txBody>
          <a:bodyPr>
            <a:noAutofit/>
          </a:bodyPr>
          <a:lstStyle/>
          <a:p>
            <a:pPr marL="342900" lvl="3" indent="-342900"/>
            <a:r>
              <a:rPr lang="de-DE" dirty="0"/>
              <a:t>D</a:t>
            </a:r>
            <a:r>
              <a:rPr lang="de-DE" dirty="0" smtClean="0"/>
              <a:t>ie Schule passt sich an </a:t>
            </a:r>
            <a:r>
              <a:rPr lang="de-DE" dirty="0"/>
              <a:t>die </a:t>
            </a:r>
            <a:r>
              <a:rPr lang="de-DE" dirty="0" smtClean="0"/>
              <a:t>veränderten Aufgaben </a:t>
            </a:r>
            <a:r>
              <a:rPr lang="de-DE" dirty="0"/>
              <a:t>und Anforderungen der </a:t>
            </a:r>
            <a:r>
              <a:rPr lang="de-DE" dirty="0" smtClean="0"/>
              <a:t>heutigen Gesellschaft und Wirtschaft an. </a:t>
            </a:r>
          </a:p>
          <a:p>
            <a:pPr marL="342900" lvl="3" indent="-342900"/>
            <a:r>
              <a:rPr lang="de-DE" dirty="0" smtClean="0"/>
              <a:t>Die Kompetenz als wichtigste Res-</a:t>
            </a:r>
            <a:r>
              <a:rPr lang="de-DE" dirty="0" err="1" smtClean="0"/>
              <a:t>source</a:t>
            </a:r>
            <a:r>
              <a:rPr lang="de-DE" dirty="0" smtClean="0"/>
              <a:t> der Schweiz wird gestärkt.</a:t>
            </a:r>
          </a:p>
          <a:p>
            <a:pPr marL="342900" lvl="3" indent="-342900"/>
            <a:r>
              <a:rPr lang="de-DE" dirty="0" smtClean="0"/>
              <a:t>Die Schweiz braucht eine moderne, pragmatische Schule, sie bereitet für ein erfüllendes Leben –</a:t>
            </a:r>
            <a:r>
              <a:rPr lang="de-DE" dirty="0"/>
              <a:t> </a:t>
            </a:r>
            <a:r>
              <a:rPr lang="de-DE" dirty="0" smtClean="0"/>
              <a:t>privat wie beruflich – vor. </a:t>
            </a:r>
          </a:p>
          <a:p>
            <a:pPr marL="342900" lvl="3" indent="-342900"/>
            <a:r>
              <a:rPr lang="de-DE" dirty="0" smtClean="0"/>
              <a:t>Erlaubt es den kommenden Generationen die Chancen im Erwerbsleben zu nutzen.</a:t>
            </a:r>
            <a:endParaRPr lang="de-DE" dirty="0"/>
          </a:p>
          <a:p>
            <a:pPr marL="0" lvl="3" indent="0">
              <a:buNone/>
            </a:pPr>
            <a:endParaRPr lang="de-DE" b="1" dirty="0"/>
          </a:p>
          <a:p>
            <a:pPr marL="0" lvl="3" indent="0">
              <a:buNone/>
            </a:pPr>
            <a:endParaRPr lang="de-DE" dirty="0"/>
          </a:p>
          <a:p>
            <a:pPr marL="0" lvl="3" indent="0">
              <a:buNone/>
            </a:pPr>
            <a:endParaRPr lang="de-DE" dirty="0" smtClean="0"/>
          </a:p>
          <a:p>
            <a:pPr marL="0" lvl="3" indent="0">
              <a:buNone/>
            </a:pPr>
            <a:endParaRPr lang="de-DE" dirty="0"/>
          </a:p>
          <a:p>
            <a:pPr marL="0" lvl="3" indent="0">
              <a:buNone/>
            </a:pPr>
            <a:r>
              <a:rPr lang="de-DE" dirty="0" smtClean="0"/>
              <a:t> </a:t>
            </a:r>
            <a:endParaRPr lang="de-DE" dirty="0"/>
          </a:p>
          <a:p>
            <a:pPr marL="0" lvl="3" indent="0">
              <a:buNone/>
            </a:pPr>
            <a:r>
              <a:rPr lang="de-DE" dirty="0" smtClean="0"/>
              <a:t> </a:t>
            </a:r>
          </a:p>
        </p:txBody>
      </p:sp>
      <p:grpSp>
        <p:nvGrpSpPr>
          <p:cNvPr id="20" name="Gruppieren 3"/>
          <p:cNvGrpSpPr/>
          <p:nvPr/>
        </p:nvGrpSpPr>
        <p:grpSpPr>
          <a:xfrm>
            <a:off x="4499992" y="2871102"/>
            <a:ext cx="4636757" cy="1683846"/>
            <a:chOff x="4604306" y="3766017"/>
            <a:chExt cx="4636757" cy="1683846"/>
          </a:xfrm>
        </p:grpSpPr>
        <p:sp>
          <p:nvSpPr>
            <p:cNvPr id="9" name="Rechteck 4"/>
            <p:cNvSpPr/>
            <p:nvPr/>
          </p:nvSpPr>
          <p:spPr>
            <a:xfrm rot="20027968">
              <a:off x="4604306" y="3766017"/>
              <a:ext cx="4636757" cy="1015663"/>
            </a:xfrm>
            <a:prstGeom prst="rect">
              <a:avLst/>
            </a:prstGeom>
            <a:noFill/>
            <a:ln>
              <a:solidFill>
                <a:srgbClr val="2A63B2"/>
              </a:solidFill>
            </a:ln>
          </p:spPr>
          <p:txBody>
            <a:bodyPr wrap="square" lIns="91440" tIns="45720" rIns="91440" bIns="45720">
              <a:spAutoFit/>
            </a:bodyPr>
            <a:lstStyle/>
            <a:p>
              <a:pPr algn="ctr"/>
              <a:r>
                <a:rPr lang="de-DE" sz="6000" b="1" dirty="0" smtClean="0">
                  <a:ln w="12700">
                    <a:solidFill>
                      <a:schemeClr val="accent3">
                        <a:lumMod val="50000"/>
                      </a:schemeClr>
                    </a:solidFill>
                    <a:prstDash val="solid"/>
                  </a:ln>
                  <a:solidFill>
                    <a:schemeClr val="tx1">
                      <a:lumMod val="50000"/>
                      <a:lumOff val="50000"/>
                    </a:schemeClr>
                  </a:solidFill>
                  <a:effectLst>
                    <a:innerShdw blurRad="177800">
                      <a:schemeClr val="accent3">
                        <a:lumMod val="50000"/>
                      </a:schemeClr>
                    </a:innerShdw>
                  </a:effectLst>
                </a:rPr>
                <a:t>REVOLUTION</a:t>
              </a:r>
              <a:endParaRPr lang="de-DE" sz="6000" b="1" dirty="0">
                <a:ln w="12700">
                  <a:solidFill>
                    <a:schemeClr val="accent3">
                      <a:lumMod val="50000"/>
                    </a:schemeClr>
                  </a:solidFill>
                  <a:prstDash val="solid"/>
                </a:ln>
                <a:solidFill>
                  <a:schemeClr val="tx1">
                    <a:lumMod val="50000"/>
                    <a:lumOff val="50000"/>
                  </a:schemeClr>
                </a:solidFill>
                <a:effectLst>
                  <a:innerShdw blurRad="177800">
                    <a:schemeClr val="accent3">
                      <a:lumMod val="50000"/>
                    </a:schemeClr>
                  </a:innerShdw>
                </a:effectLst>
              </a:endParaRPr>
            </a:p>
          </p:txBody>
        </p:sp>
        <p:cxnSp>
          <p:nvCxnSpPr>
            <p:cNvPr id="11" name="Gerader Verbinder 6"/>
            <p:cNvCxnSpPr/>
            <p:nvPr/>
          </p:nvCxnSpPr>
          <p:spPr>
            <a:xfrm>
              <a:off x="4860032" y="5023691"/>
              <a:ext cx="720080" cy="14927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7"/>
            <p:cNvCxnSpPr/>
            <p:nvPr/>
          </p:nvCxnSpPr>
          <p:spPr>
            <a:xfrm flipH="1">
              <a:off x="5184710" y="4797152"/>
              <a:ext cx="131800" cy="65271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uppieren 19"/>
          <p:cNvGrpSpPr/>
          <p:nvPr/>
        </p:nvGrpSpPr>
        <p:grpSpPr>
          <a:xfrm>
            <a:off x="4499992" y="2871102"/>
            <a:ext cx="4636757" cy="1683846"/>
            <a:chOff x="4604306" y="3766017"/>
            <a:chExt cx="4636757" cy="1683846"/>
          </a:xfrm>
        </p:grpSpPr>
        <p:sp>
          <p:nvSpPr>
            <p:cNvPr id="10" name="Rechteck 8"/>
            <p:cNvSpPr/>
            <p:nvPr/>
          </p:nvSpPr>
          <p:spPr>
            <a:xfrm rot="20027968">
              <a:off x="4604306" y="3766017"/>
              <a:ext cx="4636757" cy="1015663"/>
            </a:xfrm>
            <a:prstGeom prst="rect">
              <a:avLst/>
            </a:prstGeom>
            <a:noFill/>
            <a:ln>
              <a:solidFill>
                <a:srgbClr val="2A63B2"/>
              </a:solidFill>
            </a:ln>
          </p:spPr>
          <p:txBody>
            <a:bodyPr wrap="square" lIns="91440" tIns="45720" rIns="91440" bIns="45720">
              <a:spAutoFit/>
            </a:bodyPr>
            <a:lstStyle/>
            <a:p>
              <a:pPr algn="ctr"/>
              <a:r>
                <a:rPr lang="de-DE" sz="6000" b="1" dirty="0" smtClean="0">
                  <a:ln w="12700">
                    <a:solidFill>
                      <a:schemeClr val="accent3">
                        <a:lumMod val="50000"/>
                      </a:schemeClr>
                    </a:solidFill>
                    <a:prstDash val="solid"/>
                  </a:ln>
                  <a:solidFill>
                    <a:schemeClr val="tx1">
                      <a:lumMod val="50000"/>
                      <a:lumOff val="50000"/>
                    </a:schemeClr>
                  </a:solidFill>
                  <a:effectLst>
                    <a:innerShdw blurRad="177800">
                      <a:schemeClr val="accent3">
                        <a:lumMod val="50000"/>
                      </a:schemeClr>
                    </a:innerShdw>
                  </a:effectLst>
                </a:rPr>
                <a:t>REVOLUTION</a:t>
              </a:r>
              <a:endParaRPr lang="de-DE" sz="6000" b="1" dirty="0">
                <a:ln w="12700">
                  <a:solidFill>
                    <a:schemeClr val="accent3">
                      <a:lumMod val="50000"/>
                    </a:schemeClr>
                  </a:solidFill>
                  <a:prstDash val="solid"/>
                </a:ln>
                <a:solidFill>
                  <a:schemeClr val="tx1">
                    <a:lumMod val="50000"/>
                    <a:lumOff val="50000"/>
                  </a:schemeClr>
                </a:solidFill>
                <a:effectLst>
                  <a:innerShdw blurRad="177800">
                    <a:schemeClr val="accent3">
                      <a:lumMod val="50000"/>
                    </a:schemeClr>
                  </a:innerShdw>
                </a:effectLst>
              </a:endParaRPr>
            </a:p>
          </p:txBody>
        </p:sp>
        <p:cxnSp>
          <p:nvCxnSpPr>
            <p:cNvPr id="12" name="Gerader Verbinder 10"/>
            <p:cNvCxnSpPr/>
            <p:nvPr/>
          </p:nvCxnSpPr>
          <p:spPr>
            <a:xfrm>
              <a:off x="4860032" y="5023691"/>
              <a:ext cx="720080" cy="14927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3"/>
            <p:cNvCxnSpPr/>
            <p:nvPr/>
          </p:nvCxnSpPr>
          <p:spPr>
            <a:xfrm flipH="1">
              <a:off x="5184710" y="4797152"/>
              <a:ext cx="131800" cy="65271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7539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02" descr="Image 5"/>
          <p:cNvPicPr>
            <a:picLocks noChangeAspect="1" noChangeArrowheads="1"/>
          </p:cNvPicPr>
          <p:nvPr/>
        </p:nvPicPr>
        <p:blipFill>
          <a:blip r:embed="rId3"/>
          <a:srcRect/>
          <a:stretch>
            <a:fillRect/>
          </a:stretch>
        </p:blipFill>
        <p:spPr bwMode="auto">
          <a:xfrm>
            <a:off x="107504" y="3477646"/>
            <a:ext cx="1238250" cy="976313"/>
          </a:xfrm>
          <a:prstGeom prst="rect">
            <a:avLst/>
          </a:prstGeom>
          <a:noFill/>
          <a:ln w="9525">
            <a:noFill/>
            <a:miter lim="800000"/>
            <a:headEnd/>
            <a:tailEnd/>
          </a:ln>
        </p:spPr>
      </p:pic>
      <p:grpSp>
        <p:nvGrpSpPr>
          <p:cNvPr id="2" name="Gruppieren 1"/>
          <p:cNvGrpSpPr/>
          <p:nvPr/>
        </p:nvGrpSpPr>
        <p:grpSpPr>
          <a:xfrm>
            <a:off x="2250599" y="1533430"/>
            <a:ext cx="6466885" cy="4559866"/>
            <a:chOff x="2250599" y="1533430"/>
            <a:chExt cx="6466885" cy="4559866"/>
          </a:xfrm>
        </p:grpSpPr>
        <p:grpSp>
          <p:nvGrpSpPr>
            <p:cNvPr id="109" name="Group 2"/>
            <p:cNvGrpSpPr>
              <a:grpSpLocks/>
            </p:cNvGrpSpPr>
            <p:nvPr/>
          </p:nvGrpSpPr>
          <p:grpSpPr bwMode="auto">
            <a:xfrm>
              <a:off x="2250599" y="2579305"/>
              <a:ext cx="4435475" cy="2736850"/>
              <a:chOff x="301" y="528"/>
              <a:chExt cx="5171" cy="3456"/>
            </a:xfrm>
          </p:grpSpPr>
          <p:grpSp>
            <p:nvGrpSpPr>
              <p:cNvPr id="116" name="Group 112"/>
              <p:cNvGrpSpPr>
                <a:grpSpLocks/>
              </p:cNvGrpSpPr>
              <p:nvPr/>
            </p:nvGrpSpPr>
            <p:grpSpPr bwMode="auto">
              <a:xfrm>
                <a:off x="301" y="714"/>
                <a:ext cx="5171" cy="2961"/>
                <a:chOff x="249" y="1177"/>
                <a:chExt cx="5171" cy="2961"/>
              </a:xfrm>
            </p:grpSpPr>
            <p:sp>
              <p:nvSpPr>
                <p:cNvPr id="133" name="Freeform 84"/>
                <p:cNvSpPr>
                  <a:spLocks/>
                </p:cNvSpPr>
                <p:nvPr/>
              </p:nvSpPr>
              <p:spPr bwMode="auto">
                <a:xfrm>
                  <a:off x="2982" y="1198"/>
                  <a:ext cx="692" cy="844"/>
                </a:xfrm>
                <a:custGeom>
                  <a:avLst/>
                  <a:gdLst>
                    <a:gd name="T0" fmla="*/ 32698 w 529"/>
                    <a:gd name="T1" fmla="*/ 11900 h 641"/>
                    <a:gd name="T2" fmla="*/ 32698 w 529"/>
                    <a:gd name="T3" fmla="*/ 16457 h 641"/>
                    <a:gd name="T4" fmla="*/ 27044 w 529"/>
                    <a:gd name="T5" fmla="*/ 16457 h 641"/>
                    <a:gd name="T6" fmla="*/ 24102 w 529"/>
                    <a:gd name="T7" fmla="*/ 14887 h 641"/>
                    <a:gd name="T8" fmla="*/ 17143 w 529"/>
                    <a:gd name="T9" fmla="*/ 17835 h 641"/>
                    <a:gd name="T10" fmla="*/ 12808 w 529"/>
                    <a:gd name="T11" fmla="*/ 24028 h 641"/>
                    <a:gd name="T12" fmla="*/ 15576 w 529"/>
                    <a:gd name="T13" fmla="*/ 28242 h 641"/>
                    <a:gd name="T14" fmla="*/ 6958 w 529"/>
                    <a:gd name="T15" fmla="*/ 28242 h 641"/>
                    <a:gd name="T16" fmla="*/ 10041 w 529"/>
                    <a:gd name="T17" fmla="*/ 35768 h 641"/>
                    <a:gd name="T18" fmla="*/ 0 w 529"/>
                    <a:gd name="T19" fmla="*/ 44746 h 641"/>
                    <a:gd name="T20" fmla="*/ 8536 w 529"/>
                    <a:gd name="T21" fmla="*/ 81856 h 641"/>
                    <a:gd name="T22" fmla="*/ 11297 w 529"/>
                    <a:gd name="T23" fmla="*/ 81856 h 641"/>
                    <a:gd name="T24" fmla="*/ 12808 w 529"/>
                    <a:gd name="T25" fmla="*/ 84886 h 641"/>
                    <a:gd name="T26" fmla="*/ 6958 w 529"/>
                    <a:gd name="T27" fmla="*/ 90974 h 641"/>
                    <a:gd name="T28" fmla="*/ 5722 w 529"/>
                    <a:gd name="T29" fmla="*/ 95313 h 641"/>
                    <a:gd name="T30" fmla="*/ 8536 w 529"/>
                    <a:gd name="T31" fmla="*/ 102815 h 641"/>
                    <a:gd name="T32" fmla="*/ 8536 w 529"/>
                    <a:gd name="T33" fmla="*/ 104186 h 641"/>
                    <a:gd name="T34" fmla="*/ 14341 w 529"/>
                    <a:gd name="T35" fmla="*/ 105879 h 641"/>
                    <a:gd name="T36" fmla="*/ 19949 w 529"/>
                    <a:gd name="T37" fmla="*/ 108818 h 641"/>
                    <a:gd name="T38" fmla="*/ 27044 w 529"/>
                    <a:gd name="T39" fmla="*/ 104186 h 641"/>
                    <a:gd name="T40" fmla="*/ 34298 w 529"/>
                    <a:gd name="T41" fmla="*/ 110270 h 641"/>
                    <a:gd name="T42" fmla="*/ 37059 w 529"/>
                    <a:gd name="T43" fmla="*/ 114731 h 641"/>
                    <a:gd name="T44" fmla="*/ 39906 w 529"/>
                    <a:gd name="T45" fmla="*/ 119342 h 641"/>
                    <a:gd name="T46" fmla="*/ 47031 w 529"/>
                    <a:gd name="T47" fmla="*/ 113355 h 641"/>
                    <a:gd name="T48" fmla="*/ 49808 w 529"/>
                    <a:gd name="T49" fmla="*/ 108818 h 641"/>
                    <a:gd name="T50" fmla="*/ 64182 w 529"/>
                    <a:gd name="T51" fmla="*/ 104186 h 641"/>
                    <a:gd name="T52" fmla="*/ 72623 w 529"/>
                    <a:gd name="T53" fmla="*/ 96945 h 641"/>
                    <a:gd name="T54" fmla="*/ 81148 w 529"/>
                    <a:gd name="T55" fmla="*/ 95313 h 641"/>
                    <a:gd name="T56" fmla="*/ 85406 w 529"/>
                    <a:gd name="T57" fmla="*/ 87864 h 641"/>
                    <a:gd name="T58" fmla="*/ 87004 w 529"/>
                    <a:gd name="T59" fmla="*/ 80443 h 641"/>
                    <a:gd name="T60" fmla="*/ 84086 w 529"/>
                    <a:gd name="T61" fmla="*/ 71604 h 641"/>
                    <a:gd name="T62" fmla="*/ 78366 w 529"/>
                    <a:gd name="T63" fmla="*/ 65516 h 641"/>
                    <a:gd name="T64" fmla="*/ 72623 w 529"/>
                    <a:gd name="T65" fmla="*/ 52281 h 641"/>
                    <a:gd name="T66" fmla="*/ 72623 w 529"/>
                    <a:gd name="T67" fmla="*/ 43224 h 641"/>
                    <a:gd name="T68" fmla="*/ 74051 w 529"/>
                    <a:gd name="T69" fmla="*/ 37186 h 641"/>
                    <a:gd name="T70" fmla="*/ 72623 w 529"/>
                    <a:gd name="T71" fmla="*/ 32828 h 641"/>
                    <a:gd name="T72" fmla="*/ 68287 w 529"/>
                    <a:gd name="T73" fmla="*/ 35768 h 641"/>
                    <a:gd name="T74" fmla="*/ 66903 w 529"/>
                    <a:gd name="T75" fmla="*/ 31262 h 641"/>
                    <a:gd name="T76" fmla="*/ 64182 w 529"/>
                    <a:gd name="T77" fmla="*/ 26847 h 641"/>
                    <a:gd name="T78" fmla="*/ 55628 w 529"/>
                    <a:gd name="T79" fmla="*/ 22344 h 641"/>
                    <a:gd name="T80" fmla="*/ 52714 w 529"/>
                    <a:gd name="T81" fmla="*/ 16457 h 641"/>
                    <a:gd name="T82" fmla="*/ 55628 w 529"/>
                    <a:gd name="T83" fmla="*/ 14887 h 641"/>
                    <a:gd name="T84" fmla="*/ 61273 w 529"/>
                    <a:gd name="T85" fmla="*/ 16457 h 641"/>
                    <a:gd name="T86" fmla="*/ 64182 w 529"/>
                    <a:gd name="T87" fmla="*/ 11900 h 641"/>
                    <a:gd name="T88" fmla="*/ 59907 w 529"/>
                    <a:gd name="T89" fmla="*/ 8932 h 641"/>
                    <a:gd name="T90" fmla="*/ 55628 w 529"/>
                    <a:gd name="T91" fmla="*/ 10526 h 641"/>
                    <a:gd name="T92" fmla="*/ 49808 w 529"/>
                    <a:gd name="T93" fmla="*/ 10526 h 641"/>
                    <a:gd name="T94" fmla="*/ 42773 w 529"/>
                    <a:gd name="T95" fmla="*/ 0 h 641"/>
                    <a:gd name="T96" fmla="*/ 32698 w 529"/>
                    <a:gd name="T97" fmla="*/ 7472 h 641"/>
                    <a:gd name="T98" fmla="*/ 34298 w 529"/>
                    <a:gd name="T99" fmla="*/ 7472 h 641"/>
                    <a:gd name="T100" fmla="*/ 32698 w 529"/>
                    <a:gd name="T101" fmla="*/ 11900 h 6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9"/>
                    <a:gd name="T154" fmla="*/ 0 h 641"/>
                    <a:gd name="T155" fmla="*/ 529 w 529"/>
                    <a:gd name="T156" fmla="*/ 641 h 6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9" h="641">
                      <a:moveTo>
                        <a:pt x="199" y="64"/>
                      </a:moveTo>
                      <a:lnTo>
                        <a:pt x="199" y="88"/>
                      </a:lnTo>
                      <a:lnTo>
                        <a:pt x="164" y="88"/>
                      </a:lnTo>
                      <a:lnTo>
                        <a:pt x="147" y="80"/>
                      </a:lnTo>
                      <a:lnTo>
                        <a:pt x="104" y="96"/>
                      </a:lnTo>
                      <a:lnTo>
                        <a:pt x="78" y="128"/>
                      </a:lnTo>
                      <a:lnTo>
                        <a:pt x="95" y="152"/>
                      </a:lnTo>
                      <a:lnTo>
                        <a:pt x="43" y="152"/>
                      </a:lnTo>
                      <a:lnTo>
                        <a:pt x="61" y="192"/>
                      </a:lnTo>
                      <a:lnTo>
                        <a:pt x="0" y="240"/>
                      </a:lnTo>
                      <a:lnTo>
                        <a:pt x="52" y="440"/>
                      </a:lnTo>
                      <a:lnTo>
                        <a:pt x="69" y="440"/>
                      </a:lnTo>
                      <a:lnTo>
                        <a:pt x="78" y="456"/>
                      </a:lnTo>
                      <a:lnTo>
                        <a:pt x="43" y="488"/>
                      </a:lnTo>
                      <a:lnTo>
                        <a:pt x="35" y="512"/>
                      </a:lnTo>
                      <a:lnTo>
                        <a:pt x="52" y="552"/>
                      </a:lnTo>
                      <a:lnTo>
                        <a:pt x="52" y="560"/>
                      </a:lnTo>
                      <a:lnTo>
                        <a:pt x="87" y="568"/>
                      </a:lnTo>
                      <a:lnTo>
                        <a:pt x="121" y="584"/>
                      </a:lnTo>
                      <a:lnTo>
                        <a:pt x="164" y="560"/>
                      </a:lnTo>
                      <a:lnTo>
                        <a:pt x="208" y="592"/>
                      </a:lnTo>
                      <a:lnTo>
                        <a:pt x="225" y="616"/>
                      </a:lnTo>
                      <a:lnTo>
                        <a:pt x="242" y="640"/>
                      </a:lnTo>
                      <a:lnTo>
                        <a:pt x="286" y="608"/>
                      </a:lnTo>
                      <a:lnTo>
                        <a:pt x="303" y="584"/>
                      </a:lnTo>
                      <a:lnTo>
                        <a:pt x="390" y="560"/>
                      </a:lnTo>
                      <a:lnTo>
                        <a:pt x="441" y="520"/>
                      </a:lnTo>
                      <a:lnTo>
                        <a:pt x="493" y="512"/>
                      </a:lnTo>
                      <a:lnTo>
                        <a:pt x="519" y="472"/>
                      </a:lnTo>
                      <a:lnTo>
                        <a:pt x="528" y="432"/>
                      </a:lnTo>
                      <a:lnTo>
                        <a:pt x="511" y="384"/>
                      </a:lnTo>
                      <a:lnTo>
                        <a:pt x="476" y="352"/>
                      </a:lnTo>
                      <a:lnTo>
                        <a:pt x="441" y="280"/>
                      </a:lnTo>
                      <a:lnTo>
                        <a:pt x="441" y="232"/>
                      </a:lnTo>
                      <a:lnTo>
                        <a:pt x="450" y="200"/>
                      </a:lnTo>
                      <a:lnTo>
                        <a:pt x="441" y="176"/>
                      </a:lnTo>
                      <a:lnTo>
                        <a:pt x="415" y="192"/>
                      </a:lnTo>
                      <a:lnTo>
                        <a:pt x="407" y="168"/>
                      </a:lnTo>
                      <a:lnTo>
                        <a:pt x="390" y="144"/>
                      </a:lnTo>
                      <a:lnTo>
                        <a:pt x="338" y="120"/>
                      </a:lnTo>
                      <a:lnTo>
                        <a:pt x="320" y="88"/>
                      </a:lnTo>
                      <a:lnTo>
                        <a:pt x="338" y="80"/>
                      </a:lnTo>
                      <a:lnTo>
                        <a:pt x="372" y="88"/>
                      </a:lnTo>
                      <a:lnTo>
                        <a:pt x="390" y="64"/>
                      </a:lnTo>
                      <a:lnTo>
                        <a:pt x="364" y="48"/>
                      </a:lnTo>
                      <a:lnTo>
                        <a:pt x="338" y="56"/>
                      </a:lnTo>
                      <a:lnTo>
                        <a:pt x="303" y="56"/>
                      </a:lnTo>
                      <a:lnTo>
                        <a:pt x="260" y="0"/>
                      </a:lnTo>
                      <a:lnTo>
                        <a:pt x="199" y="40"/>
                      </a:lnTo>
                      <a:lnTo>
                        <a:pt x="208" y="40"/>
                      </a:lnTo>
                      <a:lnTo>
                        <a:pt x="199" y="64"/>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34" name="Freeform 85"/>
                <p:cNvSpPr>
                  <a:spLocks/>
                </p:cNvSpPr>
                <p:nvPr/>
              </p:nvSpPr>
              <p:spPr bwMode="auto">
                <a:xfrm>
                  <a:off x="385" y="2430"/>
                  <a:ext cx="1340" cy="1139"/>
                </a:xfrm>
                <a:custGeom>
                  <a:avLst/>
                  <a:gdLst>
                    <a:gd name="T0" fmla="*/ 12845 w 1024"/>
                    <a:gd name="T1" fmla="*/ 119408 h 865"/>
                    <a:gd name="T2" fmla="*/ 11366 w 1024"/>
                    <a:gd name="T3" fmla="*/ 80517 h 865"/>
                    <a:gd name="T4" fmla="*/ 34458 w 1024"/>
                    <a:gd name="T5" fmla="*/ 47756 h 865"/>
                    <a:gd name="T6" fmla="*/ 53211 w 1024"/>
                    <a:gd name="T7" fmla="*/ 24044 h 865"/>
                    <a:gd name="T8" fmla="*/ 76123 w 1024"/>
                    <a:gd name="T9" fmla="*/ 7473 h 865"/>
                    <a:gd name="T10" fmla="*/ 91926 w 1024"/>
                    <a:gd name="T11" fmla="*/ 0 h 865"/>
                    <a:gd name="T12" fmla="*/ 96269 w 1024"/>
                    <a:gd name="T13" fmla="*/ 13476 h 865"/>
                    <a:gd name="T14" fmla="*/ 102125 w 1024"/>
                    <a:gd name="T15" fmla="*/ 25421 h 865"/>
                    <a:gd name="T16" fmla="*/ 120706 w 1024"/>
                    <a:gd name="T17" fmla="*/ 26855 h 865"/>
                    <a:gd name="T18" fmla="*/ 123572 w 1024"/>
                    <a:gd name="T19" fmla="*/ 16469 h 865"/>
                    <a:gd name="T20" fmla="*/ 120706 w 1024"/>
                    <a:gd name="T21" fmla="*/ 10531 h 865"/>
                    <a:gd name="T22" fmla="*/ 121995 w 1024"/>
                    <a:gd name="T23" fmla="*/ 4482 h 865"/>
                    <a:gd name="T24" fmla="*/ 127891 w 1024"/>
                    <a:gd name="T25" fmla="*/ 0 h 865"/>
                    <a:gd name="T26" fmla="*/ 133640 w 1024"/>
                    <a:gd name="T27" fmla="*/ 17854 h 865"/>
                    <a:gd name="T28" fmla="*/ 121995 w 1024"/>
                    <a:gd name="T29" fmla="*/ 35808 h 865"/>
                    <a:gd name="T30" fmla="*/ 119239 w 1024"/>
                    <a:gd name="T31" fmla="*/ 50603 h 865"/>
                    <a:gd name="T32" fmla="*/ 104913 w 1024"/>
                    <a:gd name="T33" fmla="*/ 59522 h 865"/>
                    <a:gd name="T34" fmla="*/ 106359 w 1024"/>
                    <a:gd name="T35" fmla="*/ 74646 h 865"/>
                    <a:gd name="T36" fmla="*/ 119239 w 1024"/>
                    <a:gd name="T37" fmla="*/ 80517 h 865"/>
                    <a:gd name="T38" fmla="*/ 107832 w 1024"/>
                    <a:gd name="T39" fmla="*/ 86590 h 865"/>
                    <a:gd name="T40" fmla="*/ 112046 w 1024"/>
                    <a:gd name="T41" fmla="*/ 95378 h 865"/>
                    <a:gd name="T42" fmla="*/ 126337 w 1024"/>
                    <a:gd name="T43" fmla="*/ 92495 h 865"/>
                    <a:gd name="T44" fmla="*/ 129260 w 1024"/>
                    <a:gd name="T45" fmla="*/ 104372 h 865"/>
                    <a:gd name="T46" fmla="*/ 142281 w 1024"/>
                    <a:gd name="T47" fmla="*/ 97005 h 865"/>
                    <a:gd name="T48" fmla="*/ 155076 w 1024"/>
                    <a:gd name="T49" fmla="*/ 87999 h 865"/>
                    <a:gd name="T50" fmla="*/ 166596 w 1024"/>
                    <a:gd name="T51" fmla="*/ 87999 h 865"/>
                    <a:gd name="T52" fmla="*/ 166596 w 1024"/>
                    <a:gd name="T53" fmla="*/ 104372 h 865"/>
                    <a:gd name="T54" fmla="*/ 163698 w 1024"/>
                    <a:gd name="T55" fmla="*/ 119408 h 865"/>
                    <a:gd name="T56" fmla="*/ 160895 w 1024"/>
                    <a:gd name="T57" fmla="*/ 135886 h 865"/>
                    <a:gd name="T58" fmla="*/ 148054 w 1024"/>
                    <a:gd name="T59" fmla="*/ 158239 h 865"/>
                    <a:gd name="T60" fmla="*/ 129260 w 1024"/>
                    <a:gd name="T61" fmla="*/ 144704 h 865"/>
                    <a:gd name="T62" fmla="*/ 116426 w 1024"/>
                    <a:gd name="T63" fmla="*/ 119408 h 865"/>
                    <a:gd name="T64" fmla="*/ 30071 w 1024"/>
                    <a:gd name="T65" fmla="*/ 120771 h 865"/>
                    <a:gd name="T66" fmla="*/ 5860 w 1024"/>
                    <a:gd name="T67" fmla="*/ 128332 h 8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4"/>
                    <a:gd name="T103" fmla="*/ 0 h 865"/>
                    <a:gd name="T104" fmla="*/ 1024 w 1024"/>
                    <a:gd name="T105" fmla="*/ 865 h 8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4" h="865">
                      <a:moveTo>
                        <a:pt x="43" y="688"/>
                      </a:moveTo>
                      <a:lnTo>
                        <a:pt x="78" y="640"/>
                      </a:lnTo>
                      <a:lnTo>
                        <a:pt x="0" y="568"/>
                      </a:lnTo>
                      <a:lnTo>
                        <a:pt x="69" y="432"/>
                      </a:lnTo>
                      <a:lnTo>
                        <a:pt x="35" y="392"/>
                      </a:lnTo>
                      <a:lnTo>
                        <a:pt x="208" y="256"/>
                      </a:lnTo>
                      <a:lnTo>
                        <a:pt x="338" y="152"/>
                      </a:lnTo>
                      <a:lnTo>
                        <a:pt x="321" y="128"/>
                      </a:lnTo>
                      <a:lnTo>
                        <a:pt x="329" y="72"/>
                      </a:lnTo>
                      <a:lnTo>
                        <a:pt x="459" y="40"/>
                      </a:lnTo>
                      <a:lnTo>
                        <a:pt x="538" y="0"/>
                      </a:lnTo>
                      <a:lnTo>
                        <a:pt x="555" y="0"/>
                      </a:lnTo>
                      <a:lnTo>
                        <a:pt x="572" y="24"/>
                      </a:lnTo>
                      <a:lnTo>
                        <a:pt x="581" y="72"/>
                      </a:lnTo>
                      <a:lnTo>
                        <a:pt x="598" y="112"/>
                      </a:lnTo>
                      <a:lnTo>
                        <a:pt x="616" y="136"/>
                      </a:lnTo>
                      <a:lnTo>
                        <a:pt x="659" y="144"/>
                      </a:lnTo>
                      <a:lnTo>
                        <a:pt x="728" y="144"/>
                      </a:lnTo>
                      <a:lnTo>
                        <a:pt x="746" y="128"/>
                      </a:lnTo>
                      <a:lnTo>
                        <a:pt x="746" y="88"/>
                      </a:lnTo>
                      <a:lnTo>
                        <a:pt x="728" y="80"/>
                      </a:lnTo>
                      <a:lnTo>
                        <a:pt x="728" y="56"/>
                      </a:lnTo>
                      <a:lnTo>
                        <a:pt x="746" y="48"/>
                      </a:lnTo>
                      <a:lnTo>
                        <a:pt x="737" y="24"/>
                      </a:lnTo>
                      <a:lnTo>
                        <a:pt x="746" y="8"/>
                      </a:lnTo>
                      <a:lnTo>
                        <a:pt x="772" y="0"/>
                      </a:lnTo>
                      <a:lnTo>
                        <a:pt x="789" y="48"/>
                      </a:lnTo>
                      <a:lnTo>
                        <a:pt x="806" y="96"/>
                      </a:lnTo>
                      <a:lnTo>
                        <a:pt x="772" y="152"/>
                      </a:lnTo>
                      <a:lnTo>
                        <a:pt x="737" y="192"/>
                      </a:lnTo>
                      <a:lnTo>
                        <a:pt x="763" y="216"/>
                      </a:lnTo>
                      <a:lnTo>
                        <a:pt x="720" y="272"/>
                      </a:lnTo>
                      <a:lnTo>
                        <a:pt x="676" y="304"/>
                      </a:lnTo>
                      <a:lnTo>
                        <a:pt x="633" y="320"/>
                      </a:lnTo>
                      <a:lnTo>
                        <a:pt x="633" y="368"/>
                      </a:lnTo>
                      <a:lnTo>
                        <a:pt x="642" y="400"/>
                      </a:lnTo>
                      <a:lnTo>
                        <a:pt x="685" y="408"/>
                      </a:lnTo>
                      <a:lnTo>
                        <a:pt x="720" y="432"/>
                      </a:lnTo>
                      <a:lnTo>
                        <a:pt x="676" y="464"/>
                      </a:lnTo>
                      <a:lnTo>
                        <a:pt x="650" y="464"/>
                      </a:lnTo>
                      <a:lnTo>
                        <a:pt x="633" y="472"/>
                      </a:lnTo>
                      <a:lnTo>
                        <a:pt x="676" y="512"/>
                      </a:lnTo>
                      <a:lnTo>
                        <a:pt x="720" y="480"/>
                      </a:lnTo>
                      <a:lnTo>
                        <a:pt x="763" y="496"/>
                      </a:lnTo>
                      <a:lnTo>
                        <a:pt x="780" y="528"/>
                      </a:lnTo>
                      <a:lnTo>
                        <a:pt x="780" y="560"/>
                      </a:lnTo>
                      <a:lnTo>
                        <a:pt x="806" y="568"/>
                      </a:lnTo>
                      <a:lnTo>
                        <a:pt x="858" y="520"/>
                      </a:lnTo>
                      <a:lnTo>
                        <a:pt x="893" y="512"/>
                      </a:lnTo>
                      <a:lnTo>
                        <a:pt x="936" y="472"/>
                      </a:lnTo>
                      <a:lnTo>
                        <a:pt x="1023" y="432"/>
                      </a:lnTo>
                      <a:lnTo>
                        <a:pt x="1006" y="472"/>
                      </a:lnTo>
                      <a:lnTo>
                        <a:pt x="1014" y="520"/>
                      </a:lnTo>
                      <a:lnTo>
                        <a:pt x="1006" y="560"/>
                      </a:lnTo>
                      <a:lnTo>
                        <a:pt x="962" y="600"/>
                      </a:lnTo>
                      <a:lnTo>
                        <a:pt x="988" y="640"/>
                      </a:lnTo>
                      <a:lnTo>
                        <a:pt x="1006" y="704"/>
                      </a:lnTo>
                      <a:lnTo>
                        <a:pt x="971" y="728"/>
                      </a:lnTo>
                      <a:lnTo>
                        <a:pt x="962" y="768"/>
                      </a:lnTo>
                      <a:lnTo>
                        <a:pt x="893" y="848"/>
                      </a:lnTo>
                      <a:lnTo>
                        <a:pt x="850" y="864"/>
                      </a:lnTo>
                      <a:lnTo>
                        <a:pt x="780" y="776"/>
                      </a:lnTo>
                      <a:lnTo>
                        <a:pt x="720" y="680"/>
                      </a:lnTo>
                      <a:lnTo>
                        <a:pt x="702" y="640"/>
                      </a:lnTo>
                      <a:lnTo>
                        <a:pt x="468" y="552"/>
                      </a:lnTo>
                      <a:lnTo>
                        <a:pt x="182" y="648"/>
                      </a:lnTo>
                      <a:lnTo>
                        <a:pt x="87" y="728"/>
                      </a:lnTo>
                      <a:lnTo>
                        <a:pt x="35" y="688"/>
                      </a:lnTo>
                      <a:lnTo>
                        <a:pt x="43" y="688"/>
                      </a:lnTo>
                    </a:path>
                  </a:pathLst>
                </a:custGeom>
                <a:solidFill>
                  <a:srgbClr val="CBCBCB"/>
                </a:solidFill>
                <a:ln w="12700">
                  <a:solidFill>
                    <a:schemeClr val="bg1">
                      <a:alpha val="81175"/>
                    </a:schemeClr>
                  </a:solidFill>
                  <a:round/>
                  <a:headEnd/>
                  <a:tailEnd/>
                </a:ln>
              </p:spPr>
              <p:txBody>
                <a:bodyPr/>
                <a:lstStyle/>
                <a:p>
                  <a:endParaRPr lang="fr-CH" dirty="0"/>
                </a:p>
              </p:txBody>
            </p:sp>
            <p:sp>
              <p:nvSpPr>
                <p:cNvPr id="135" name="Freeform 86"/>
                <p:cNvSpPr>
                  <a:spLocks/>
                </p:cNvSpPr>
                <p:nvPr/>
              </p:nvSpPr>
              <p:spPr bwMode="auto">
                <a:xfrm>
                  <a:off x="1428" y="2325"/>
                  <a:ext cx="127" cy="180"/>
                </a:xfrm>
                <a:custGeom>
                  <a:avLst/>
                  <a:gdLst>
                    <a:gd name="T0" fmla="*/ 11732 w 97"/>
                    <a:gd name="T1" fmla="*/ 1452 h 137"/>
                    <a:gd name="T2" fmla="*/ 14516 w 97"/>
                    <a:gd name="T3" fmla="*/ 1452 h 137"/>
                    <a:gd name="T4" fmla="*/ 14516 w 97"/>
                    <a:gd name="T5" fmla="*/ 8593 h 137"/>
                    <a:gd name="T6" fmla="*/ 16145 w 97"/>
                    <a:gd name="T7" fmla="*/ 15833 h 137"/>
                    <a:gd name="T8" fmla="*/ 14516 w 97"/>
                    <a:gd name="T9" fmla="*/ 21570 h 137"/>
                    <a:gd name="T10" fmla="*/ 10165 w 97"/>
                    <a:gd name="T11" fmla="*/ 24337 h 137"/>
                    <a:gd name="T12" fmla="*/ 7472 w 97"/>
                    <a:gd name="T13" fmla="*/ 17178 h 137"/>
                    <a:gd name="T14" fmla="*/ 0 w 97"/>
                    <a:gd name="T15" fmla="*/ 10014 h 137"/>
                    <a:gd name="T16" fmla="*/ 10165 w 97"/>
                    <a:gd name="T17" fmla="*/ 0 h 137"/>
                    <a:gd name="T18" fmla="*/ 11732 w 97"/>
                    <a:gd name="T19" fmla="*/ 1452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37"/>
                    <a:gd name="T32" fmla="*/ 97 w 97"/>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37">
                      <a:moveTo>
                        <a:pt x="70" y="8"/>
                      </a:moveTo>
                      <a:lnTo>
                        <a:pt x="87" y="8"/>
                      </a:lnTo>
                      <a:lnTo>
                        <a:pt x="87" y="48"/>
                      </a:lnTo>
                      <a:lnTo>
                        <a:pt x="96" y="88"/>
                      </a:lnTo>
                      <a:lnTo>
                        <a:pt x="87" y="120"/>
                      </a:lnTo>
                      <a:lnTo>
                        <a:pt x="61" y="136"/>
                      </a:lnTo>
                      <a:lnTo>
                        <a:pt x="44" y="96"/>
                      </a:lnTo>
                      <a:lnTo>
                        <a:pt x="0" y="56"/>
                      </a:lnTo>
                      <a:lnTo>
                        <a:pt x="61" y="0"/>
                      </a:lnTo>
                      <a:lnTo>
                        <a:pt x="70" y="8"/>
                      </a:lnTo>
                    </a:path>
                  </a:pathLst>
                </a:custGeom>
                <a:solidFill>
                  <a:srgbClr val="C0C0C0"/>
                </a:solidFill>
                <a:ln w="12700" cap="rnd">
                  <a:solidFill>
                    <a:srgbClr val="969696">
                      <a:alpha val="81175"/>
                    </a:srgbClr>
                  </a:solidFill>
                  <a:round/>
                  <a:headEnd/>
                  <a:tailEnd/>
                </a:ln>
              </p:spPr>
              <p:txBody>
                <a:bodyPr/>
                <a:lstStyle/>
                <a:p>
                  <a:endParaRPr lang="fr-CH" dirty="0"/>
                </a:p>
              </p:txBody>
            </p:sp>
            <p:sp>
              <p:nvSpPr>
                <p:cNvPr id="136" name="Freeform 88"/>
                <p:cNvSpPr>
                  <a:spLocks/>
                </p:cNvSpPr>
                <p:nvPr/>
              </p:nvSpPr>
              <p:spPr bwMode="auto">
                <a:xfrm>
                  <a:off x="3038" y="2304"/>
                  <a:ext cx="636" cy="717"/>
                </a:xfrm>
                <a:custGeom>
                  <a:avLst/>
                  <a:gdLst>
                    <a:gd name="T0" fmla="*/ 67581 w 486"/>
                    <a:gd name="T1" fmla="*/ 32295 h 545"/>
                    <a:gd name="T2" fmla="*/ 80406 w 486"/>
                    <a:gd name="T3" fmla="*/ 23428 h 545"/>
                    <a:gd name="T4" fmla="*/ 77508 w 486"/>
                    <a:gd name="T5" fmla="*/ 14587 h 545"/>
                    <a:gd name="T6" fmla="*/ 65967 w 486"/>
                    <a:gd name="T7" fmla="*/ 19052 h 545"/>
                    <a:gd name="T8" fmla="*/ 60324 w 486"/>
                    <a:gd name="T9" fmla="*/ 14587 h 545"/>
                    <a:gd name="T10" fmla="*/ 57449 w 486"/>
                    <a:gd name="T11" fmla="*/ 11776 h 545"/>
                    <a:gd name="T12" fmla="*/ 45809 w 486"/>
                    <a:gd name="T13" fmla="*/ 16171 h 545"/>
                    <a:gd name="T14" fmla="*/ 40290 w 486"/>
                    <a:gd name="T15" fmla="*/ 10289 h 545"/>
                    <a:gd name="T16" fmla="*/ 32924 w 486"/>
                    <a:gd name="T17" fmla="*/ 10289 h 545"/>
                    <a:gd name="T18" fmla="*/ 31651 w 486"/>
                    <a:gd name="T19" fmla="*/ 8753 h 545"/>
                    <a:gd name="T20" fmla="*/ 28593 w 486"/>
                    <a:gd name="T21" fmla="*/ 0 h 545"/>
                    <a:gd name="T22" fmla="*/ 27348 w 486"/>
                    <a:gd name="T23" fmla="*/ 2988 h 545"/>
                    <a:gd name="T24" fmla="*/ 23043 w 486"/>
                    <a:gd name="T25" fmla="*/ 10289 h 545"/>
                    <a:gd name="T26" fmla="*/ 14436 w 486"/>
                    <a:gd name="T27" fmla="*/ 20439 h 545"/>
                    <a:gd name="T28" fmla="*/ 8578 w 486"/>
                    <a:gd name="T29" fmla="*/ 27862 h 545"/>
                    <a:gd name="T30" fmla="*/ 12847 w 486"/>
                    <a:gd name="T31" fmla="*/ 29284 h 545"/>
                    <a:gd name="T32" fmla="*/ 17245 w 486"/>
                    <a:gd name="T33" fmla="*/ 32295 h 545"/>
                    <a:gd name="T34" fmla="*/ 14436 w 486"/>
                    <a:gd name="T35" fmla="*/ 35275 h 545"/>
                    <a:gd name="T36" fmla="*/ 17245 w 486"/>
                    <a:gd name="T37" fmla="*/ 39611 h 545"/>
                    <a:gd name="T38" fmla="*/ 14436 w 486"/>
                    <a:gd name="T39" fmla="*/ 49987 h 545"/>
                    <a:gd name="T40" fmla="*/ 7126 w 486"/>
                    <a:gd name="T41" fmla="*/ 51287 h 545"/>
                    <a:gd name="T42" fmla="*/ 8578 w 486"/>
                    <a:gd name="T43" fmla="*/ 58707 h 545"/>
                    <a:gd name="T44" fmla="*/ 7126 w 486"/>
                    <a:gd name="T45" fmla="*/ 67473 h 545"/>
                    <a:gd name="T46" fmla="*/ 2810 w 486"/>
                    <a:gd name="T47" fmla="*/ 66102 h 545"/>
                    <a:gd name="T48" fmla="*/ 0 w 486"/>
                    <a:gd name="T49" fmla="*/ 67473 h 545"/>
                    <a:gd name="T50" fmla="*/ 1527 w 486"/>
                    <a:gd name="T51" fmla="*/ 76232 h 545"/>
                    <a:gd name="T52" fmla="*/ 4294 w 486"/>
                    <a:gd name="T53" fmla="*/ 79133 h 545"/>
                    <a:gd name="T54" fmla="*/ 1527 w 486"/>
                    <a:gd name="T55" fmla="*/ 87988 h 545"/>
                    <a:gd name="T56" fmla="*/ 5860 w 486"/>
                    <a:gd name="T57" fmla="*/ 96745 h 545"/>
                    <a:gd name="T58" fmla="*/ 12847 w 486"/>
                    <a:gd name="T59" fmla="*/ 99762 h 545"/>
                    <a:gd name="T60" fmla="*/ 18744 w 486"/>
                    <a:gd name="T61" fmla="*/ 90988 h 545"/>
                    <a:gd name="T62" fmla="*/ 21564 w 486"/>
                    <a:gd name="T63" fmla="*/ 87988 h 545"/>
                    <a:gd name="T64" fmla="*/ 30155 w 486"/>
                    <a:gd name="T65" fmla="*/ 95382 h 545"/>
                    <a:gd name="T66" fmla="*/ 43086 w 486"/>
                    <a:gd name="T67" fmla="*/ 89588 h 545"/>
                    <a:gd name="T68" fmla="*/ 37336 w 486"/>
                    <a:gd name="T69" fmla="*/ 77787 h 545"/>
                    <a:gd name="T70" fmla="*/ 40290 w 486"/>
                    <a:gd name="T71" fmla="*/ 66102 h 545"/>
                    <a:gd name="T72" fmla="*/ 50354 w 486"/>
                    <a:gd name="T73" fmla="*/ 55698 h 545"/>
                    <a:gd name="T74" fmla="*/ 55899 w 486"/>
                    <a:gd name="T75" fmla="*/ 57073 h 545"/>
                    <a:gd name="T76" fmla="*/ 61706 w 486"/>
                    <a:gd name="T77" fmla="*/ 51287 h 545"/>
                    <a:gd name="T78" fmla="*/ 61706 w 486"/>
                    <a:gd name="T79" fmla="*/ 44045 h 545"/>
                    <a:gd name="T80" fmla="*/ 70281 w 486"/>
                    <a:gd name="T81" fmla="*/ 36655 h 545"/>
                    <a:gd name="T82" fmla="*/ 67581 w 486"/>
                    <a:gd name="T83" fmla="*/ 32295 h 5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6"/>
                    <a:gd name="T127" fmla="*/ 0 h 545"/>
                    <a:gd name="T128" fmla="*/ 486 w 486"/>
                    <a:gd name="T129" fmla="*/ 545 h 5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6" h="545">
                      <a:moveTo>
                        <a:pt x="407" y="176"/>
                      </a:moveTo>
                      <a:lnTo>
                        <a:pt x="485" y="128"/>
                      </a:lnTo>
                      <a:lnTo>
                        <a:pt x="468" y="80"/>
                      </a:lnTo>
                      <a:lnTo>
                        <a:pt x="398" y="104"/>
                      </a:lnTo>
                      <a:lnTo>
                        <a:pt x="364" y="80"/>
                      </a:lnTo>
                      <a:lnTo>
                        <a:pt x="346" y="64"/>
                      </a:lnTo>
                      <a:lnTo>
                        <a:pt x="277" y="88"/>
                      </a:lnTo>
                      <a:lnTo>
                        <a:pt x="243" y="56"/>
                      </a:lnTo>
                      <a:lnTo>
                        <a:pt x="199" y="56"/>
                      </a:lnTo>
                      <a:lnTo>
                        <a:pt x="191" y="48"/>
                      </a:lnTo>
                      <a:lnTo>
                        <a:pt x="173" y="0"/>
                      </a:lnTo>
                      <a:lnTo>
                        <a:pt x="165" y="16"/>
                      </a:lnTo>
                      <a:lnTo>
                        <a:pt x="139" y="56"/>
                      </a:lnTo>
                      <a:lnTo>
                        <a:pt x="87" y="112"/>
                      </a:lnTo>
                      <a:lnTo>
                        <a:pt x="52" y="152"/>
                      </a:lnTo>
                      <a:lnTo>
                        <a:pt x="78" y="160"/>
                      </a:lnTo>
                      <a:lnTo>
                        <a:pt x="104" y="176"/>
                      </a:lnTo>
                      <a:lnTo>
                        <a:pt x="87" y="192"/>
                      </a:lnTo>
                      <a:lnTo>
                        <a:pt x="104" y="216"/>
                      </a:lnTo>
                      <a:lnTo>
                        <a:pt x="87" y="272"/>
                      </a:lnTo>
                      <a:lnTo>
                        <a:pt x="43" y="280"/>
                      </a:lnTo>
                      <a:lnTo>
                        <a:pt x="52" y="320"/>
                      </a:lnTo>
                      <a:lnTo>
                        <a:pt x="43" y="368"/>
                      </a:lnTo>
                      <a:lnTo>
                        <a:pt x="17" y="360"/>
                      </a:lnTo>
                      <a:lnTo>
                        <a:pt x="0" y="368"/>
                      </a:lnTo>
                      <a:lnTo>
                        <a:pt x="9" y="416"/>
                      </a:lnTo>
                      <a:lnTo>
                        <a:pt x="26" y="432"/>
                      </a:lnTo>
                      <a:lnTo>
                        <a:pt x="9" y="480"/>
                      </a:lnTo>
                      <a:lnTo>
                        <a:pt x="35" y="528"/>
                      </a:lnTo>
                      <a:lnTo>
                        <a:pt x="78" y="544"/>
                      </a:lnTo>
                      <a:lnTo>
                        <a:pt x="113" y="496"/>
                      </a:lnTo>
                      <a:lnTo>
                        <a:pt x="130" y="480"/>
                      </a:lnTo>
                      <a:lnTo>
                        <a:pt x="182" y="520"/>
                      </a:lnTo>
                      <a:lnTo>
                        <a:pt x="260" y="488"/>
                      </a:lnTo>
                      <a:lnTo>
                        <a:pt x="225" y="424"/>
                      </a:lnTo>
                      <a:lnTo>
                        <a:pt x="243" y="360"/>
                      </a:lnTo>
                      <a:lnTo>
                        <a:pt x="303" y="304"/>
                      </a:lnTo>
                      <a:lnTo>
                        <a:pt x="338" y="312"/>
                      </a:lnTo>
                      <a:lnTo>
                        <a:pt x="372" y="280"/>
                      </a:lnTo>
                      <a:lnTo>
                        <a:pt x="372" y="240"/>
                      </a:lnTo>
                      <a:lnTo>
                        <a:pt x="424" y="200"/>
                      </a:lnTo>
                      <a:lnTo>
                        <a:pt x="407" y="176"/>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37" name="Freeform 89"/>
                <p:cNvSpPr>
                  <a:spLocks/>
                </p:cNvSpPr>
                <p:nvPr/>
              </p:nvSpPr>
              <p:spPr bwMode="auto">
                <a:xfrm>
                  <a:off x="3322" y="1177"/>
                  <a:ext cx="817" cy="528"/>
                </a:xfrm>
                <a:custGeom>
                  <a:avLst/>
                  <a:gdLst>
                    <a:gd name="T0" fmla="*/ 63370 w 625"/>
                    <a:gd name="T1" fmla="*/ 7472 h 401"/>
                    <a:gd name="T2" fmla="*/ 46433 w 625"/>
                    <a:gd name="T3" fmla="*/ 4482 h 401"/>
                    <a:gd name="T4" fmla="*/ 29577 w 625"/>
                    <a:gd name="T5" fmla="*/ 11900 h 401"/>
                    <a:gd name="T6" fmla="*/ 26816 w 625"/>
                    <a:gd name="T7" fmla="*/ 11900 h 401"/>
                    <a:gd name="T8" fmla="*/ 21064 w 625"/>
                    <a:gd name="T9" fmla="*/ 10526 h 401"/>
                    <a:gd name="T10" fmla="*/ 16986 w 625"/>
                    <a:gd name="T11" fmla="*/ 4482 h 401"/>
                    <a:gd name="T12" fmla="*/ 14179 w 625"/>
                    <a:gd name="T13" fmla="*/ 7472 h 401"/>
                    <a:gd name="T14" fmla="*/ 8448 w 625"/>
                    <a:gd name="T15" fmla="*/ 1491 h 401"/>
                    <a:gd name="T16" fmla="*/ 8448 w 625"/>
                    <a:gd name="T17" fmla="*/ 0 h 401"/>
                    <a:gd name="T18" fmla="*/ 6885 w 625"/>
                    <a:gd name="T19" fmla="*/ 3076 h 401"/>
                    <a:gd name="T20" fmla="*/ 0 w 625"/>
                    <a:gd name="T21" fmla="*/ 3076 h 401"/>
                    <a:gd name="T22" fmla="*/ 6885 w 625"/>
                    <a:gd name="T23" fmla="*/ 13471 h 401"/>
                    <a:gd name="T24" fmla="*/ 12631 w 625"/>
                    <a:gd name="T25" fmla="*/ 13471 h 401"/>
                    <a:gd name="T26" fmla="*/ 16986 w 625"/>
                    <a:gd name="T27" fmla="*/ 11900 h 401"/>
                    <a:gd name="T28" fmla="*/ 21064 w 625"/>
                    <a:gd name="T29" fmla="*/ 14897 h 401"/>
                    <a:gd name="T30" fmla="*/ 18299 w 625"/>
                    <a:gd name="T31" fmla="*/ 19333 h 401"/>
                    <a:gd name="T32" fmla="*/ 12631 w 625"/>
                    <a:gd name="T33" fmla="*/ 17835 h 401"/>
                    <a:gd name="T34" fmla="*/ 9962 w 625"/>
                    <a:gd name="T35" fmla="*/ 19333 h 401"/>
                    <a:gd name="T36" fmla="*/ 12631 w 625"/>
                    <a:gd name="T37" fmla="*/ 25389 h 401"/>
                    <a:gd name="T38" fmla="*/ 21064 w 625"/>
                    <a:gd name="T39" fmla="*/ 29904 h 401"/>
                    <a:gd name="T40" fmla="*/ 23845 w 625"/>
                    <a:gd name="T41" fmla="*/ 34311 h 401"/>
                    <a:gd name="T42" fmla="*/ 25357 w 625"/>
                    <a:gd name="T43" fmla="*/ 38763 h 401"/>
                    <a:gd name="T44" fmla="*/ 29577 w 625"/>
                    <a:gd name="T45" fmla="*/ 35770 h 401"/>
                    <a:gd name="T46" fmla="*/ 31021 w 625"/>
                    <a:gd name="T47" fmla="*/ 40164 h 401"/>
                    <a:gd name="T48" fmla="*/ 29577 w 625"/>
                    <a:gd name="T49" fmla="*/ 46384 h 401"/>
                    <a:gd name="T50" fmla="*/ 29577 w 625"/>
                    <a:gd name="T51" fmla="*/ 55207 h 401"/>
                    <a:gd name="T52" fmla="*/ 35272 w 625"/>
                    <a:gd name="T53" fmla="*/ 68657 h 401"/>
                    <a:gd name="T54" fmla="*/ 40745 w 625"/>
                    <a:gd name="T55" fmla="*/ 74601 h 401"/>
                    <a:gd name="T56" fmla="*/ 44905 w 625"/>
                    <a:gd name="T57" fmla="*/ 65577 h 401"/>
                    <a:gd name="T58" fmla="*/ 50653 w 625"/>
                    <a:gd name="T59" fmla="*/ 62574 h 401"/>
                    <a:gd name="T60" fmla="*/ 56343 w 625"/>
                    <a:gd name="T61" fmla="*/ 59499 h 401"/>
                    <a:gd name="T62" fmla="*/ 49187 w 625"/>
                    <a:gd name="T63" fmla="*/ 50585 h 401"/>
                    <a:gd name="T64" fmla="*/ 53430 w 625"/>
                    <a:gd name="T65" fmla="*/ 46384 h 401"/>
                    <a:gd name="T66" fmla="*/ 60615 w 625"/>
                    <a:gd name="T67" fmla="*/ 49209 h 401"/>
                    <a:gd name="T68" fmla="*/ 67516 w 625"/>
                    <a:gd name="T69" fmla="*/ 43226 h 401"/>
                    <a:gd name="T70" fmla="*/ 71854 w 625"/>
                    <a:gd name="T71" fmla="*/ 44777 h 401"/>
                    <a:gd name="T72" fmla="*/ 78788 w 625"/>
                    <a:gd name="T73" fmla="*/ 52285 h 401"/>
                    <a:gd name="T74" fmla="*/ 84454 w 625"/>
                    <a:gd name="T75" fmla="*/ 46384 h 401"/>
                    <a:gd name="T76" fmla="*/ 80174 w 625"/>
                    <a:gd name="T77" fmla="*/ 41741 h 401"/>
                    <a:gd name="T78" fmla="*/ 82948 w 625"/>
                    <a:gd name="T79" fmla="*/ 38763 h 401"/>
                    <a:gd name="T80" fmla="*/ 90118 w 625"/>
                    <a:gd name="T81" fmla="*/ 47736 h 401"/>
                    <a:gd name="T82" fmla="*/ 95645 w 625"/>
                    <a:gd name="T83" fmla="*/ 47736 h 401"/>
                    <a:gd name="T84" fmla="*/ 101398 w 625"/>
                    <a:gd name="T85" fmla="*/ 40164 h 401"/>
                    <a:gd name="T86" fmla="*/ 101398 w 625"/>
                    <a:gd name="T87" fmla="*/ 26850 h 401"/>
                    <a:gd name="T88" fmla="*/ 63370 w 625"/>
                    <a:gd name="T89" fmla="*/ 7472 h 4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5"/>
                    <a:gd name="T136" fmla="*/ 0 h 401"/>
                    <a:gd name="T137" fmla="*/ 625 w 625"/>
                    <a:gd name="T138" fmla="*/ 401 h 4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5" h="401">
                      <a:moveTo>
                        <a:pt x="390" y="40"/>
                      </a:moveTo>
                      <a:lnTo>
                        <a:pt x="286" y="24"/>
                      </a:lnTo>
                      <a:lnTo>
                        <a:pt x="182" y="64"/>
                      </a:lnTo>
                      <a:lnTo>
                        <a:pt x="165" y="64"/>
                      </a:lnTo>
                      <a:lnTo>
                        <a:pt x="130" y="56"/>
                      </a:lnTo>
                      <a:lnTo>
                        <a:pt x="104" y="24"/>
                      </a:lnTo>
                      <a:lnTo>
                        <a:pt x="87" y="40"/>
                      </a:lnTo>
                      <a:lnTo>
                        <a:pt x="52" y="8"/>
                      </a:lnTo>
                      <a:lnTo>
                        <a:pt x="52" y="0"/>
                      </a:lnTo>
                      <a:lnTo>
                        <a:pt x="43" y="16"/>
                      </a:lnTo>
                      <a:lnTo>
                        <a:pt x="0" y="16"/>
                      </a:lnTo>
                      <a:lnTo>
                        <a:pt x="43" y="72"/>
                      </a:lnTo>
                      <a:lnTo>
                        <a:pt x="78" y="72"/>
                      </a:lnTo>
                      <a:lnTo>
                        <a:pt x="104" y="64"/>
                      </a:lnTo>
                      <a:lnTo>
                        <a:pt x="130" y="80"/>
                      </a:lnTo>
                      <a:lnTo>
                        <a:pt x="113" y="104"/>
                      </a:lnTo>
                      <a:lnTo>
                        <a:pt x="78" y="96"/>
                      </a:lnTo>
                      <a:lnTo>
                        <a:pt x="61" y="104"/>
                      </a:lnTo>
                      <a:lnTo>
                        <a:pt x="78" y="136"/>
                      </a:lnTo>
                      <a:lnTo>
                        <a:pt x="130" y="160"/>
                      </a:lnTo>
                      <a:lnTo>
                        <a:pt x="147" y="184"/>
                      </a:lnTo>
                      <a:lnTo>
                        <a:pt x="156" y="208"/>
                      </a:lnTo>
                      <a:lnTo>
                        <a:pt x="182" y="192"/>
                      </a:lnTo>
                      <a:lnTo>
                        <a:pt x="191" y="216"/>
                      </a:lnTo>
                      <a:lnTo>
                        <a:pt x="182" y="248"/>
                      </a:lnTo>
                      <a:lnTo>
                        <a:pt x="182" y="296"/>
                      </a:lnTo>
                      <a:lnTo>
                        <a:pt x="217" y="368"/>
                      </a:lnTo>
                      <a:lnTo>
                        <a:pt x="251" y="400"/>
                      </a:lnTo>
                      <a:lnTo>
                        <a:pt x="277" y="352"/>
                      </a:lnTo>
                      <a:lnTo>
                        <a:pt x="312" y="336"/>
                      </a:lnTo>
                      <a:lnTo>
                        <a:pt x="347" y="320"/>
                      </a:lnTo>
                      <a:lnTo>
                        <a:pt x="303" y="272"/>
                      </a:lnTo>
                      <a:lnTo>
                        <a:pt x="329" y="248"/>
                      </a:lnTo>
                      <a:lnTo>
                        <a:pt x="373" y="264"/>
                      </a:lnTo>
                      <a:lnTo>
                        <a:pt x="416" y="232"/>
                      </a:lnTo>
                      <a:lnTo>
                        <a:pt x="442" y="240"/>
                      </a:lnTo>
                      <a:lnTo>
                        <a:pt x="485" y="280"/>
                      </a:lnTo>
                      <a:lnTo>
                        <a:pt x="520" y="248"/>
                      </a:lnTo>
                      <a:lnTo>
                        <a:pt x="494" y="224"/>
                      </a:lnTo>
                      <a:lnTo>
                        <a:pt x="511" y="208"/>
                      </a:lnTo>
                      <a:lnTo>
                        <a:pt x="555" y="256"/>
                      </a:lnTo>
                      <a:lnTo>
                        <a:pt x="589" y="256"/>
                      </a:lnTo>
                      <a:lnTo>
                        <a:pt x="624" y="216"/>
                      </a:lnTo>
                      <a:lnTo>
                        <a:pt x="624" y="144"/>
                      </a:lnTo>
                      <a:lnTo>
                        <a:pt x="390" y="4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38" name="Freeform 90"/>
                <p:cNvSpPr>
                  <a:spLocks/>
                </p:cNvSpPr>
                <p:nvPr/>
              </p:nvSpPr>
              <p:spPr bwMode="auto">
                <a:xfrm>
                  <a:off x="3050" y="2862"/>
                  <a:ext cx="874" cy="1276"/>
                </a:xfrm>
                <a:custGeom>
                  <a:avLst/>
                  <a:gdLst>
                    <a:gd name="T0" fmla="*/ 93014 w 668"/>
                    <a:gd name="T1" fmla="*/ 130048 h 969"/>
                    <a:gd name="T2" fmla="*/ 101617 w 668"/>
                    <a:gd name="T3" fmla="*/ 122503 h 969"/>
                    <a:gd name="T4" fmla="*/ 101617 w 668"/>
                    <a:gd name="T5" fmla="*/ 111886 h 969"/>
                    <a:gd name="T6" fmla="*/ 110206 w 668"/>
                    <a:gd name="T7" fmla="*/ 101483 h 969"/>
                    <a:gd name="T8" fmla="*/ 98732 w 668"/>
                    <a:gd name="T9" fmla="*/ 91099 h 969"/>
                    <a:gd name="T10" fmla="*/ 94484 w 668"/>
                    <a:gd name="T11" fmla="*/ 68722 h 969"/>
                    <a:gd name="T12" fmla="*/ 100162 w 668"/>
                    <a:gd name="T13" fmla="*/ 62636 h 969"/>
                    <a:gd name="T14" fmla="*/ 101617 w 668"/>
                    <a:gd name="T15" fmla="*/ 49275 h 969"/>
                    <a:gd name="T16" fmla="*/ 100162 w 668"/>
                    <a:gd name="T17" fmla="*/ 34330 h 969"/>
                    <a:gd name="T18" fmla="*/ 94484 w 668"/>
                    <a:gd name="T19" fmla="*/ 34330 h 969"/>
                    <a:gd name="T20" fmla="*/ 88803 w 668"/>
                    <a:gd name="T21" fmla="*/ 24049 h 969"/>
                    <a:gd name="T22" fmla="*/ 93014 w 668"/>
                    <a:gd name="T23" fmla="*/ 10532 h 969"/>
                    <a:gd name="T24" fmla="*/ 91622 w 668"/>
                    <a:gd name="T25" fmla="*/ 5902 h 969"/>
                    <a:gd name="T26" fmla="*/ 84442 w 668"/>
                    <a:gd name="T27" fmla="*/ 5902 h 969"/>
                    <a:gd name="T28" fmla="*/ 78605 w 668"/>
                    <a:gd name="T29" fmla="*/ 7476 h 969"/>
                    <a:gd name="T30" fmla="*/ 82979 w 668"/>
                    <a:gd name="T31" fmla="*/ 3076 h 969"/>
                    <a:gd name="T32" fmla="*/ 78605 w 668"/>
                    <a:gd name="T33" fmla="*/ 0 h 969"/>
                    <a:gd name="T34" fmla="*/ 71622 w 668"/>
                    <a:gd name="T35" fmla="*/ 3076 h 969"/>
                    <a:gd name="T36" fmla="*/ 71622 w 668"/>
                    <a:gd name="T37" fmla="*/ 10532 h 969"/>
                    <a:gd name="T38" fmla="*/ 64378 w 668"/>
                    <a:gd name="T39" fmla="*/ 16473 h 969"/>
                    <a:gd name="T40" fmla="*/ 41354 w 668"/>
                    <a:gd name="T41" fmla="*/ 11926 h 969"/>
                    <a:gd name="T42" fmla="*/ 28506 w 668"/>
                    <a:gd name="T43" fmla="*/ 17859 h 969"/>
                    <a:gd name="T44" fmla="*/ 19972 w 668"/>
                    <a:gd name="T45" fmla="*/ 10532 h 969"/>
                    <a:gd name="T46" fmla="*/ 17199 w 668"/>
                    <a:gd name="T47" fmla="*/ 13476 h 969"/>
                    <a:gd name="T48" fmla="*/ 11337 w 668"/>
                    <a:gd name="T49" fmla="*/ 22369 h 969"/>
                    <a:gd name="T50" fmla="*/ 0 w 668"/>
                    <a:gd name="T51" fmla="*/ 32921 h 969"/>
                    <a:gd name="T52" fmla="*/ 0 w 668"/>
                    <a:gd name="T53" fmla="*/ 38788 h 969"/>
                    <a:gd name="T54" fmla="*/ 4261 w 668"/>
                    <a:gd name="T55" fmla="*/ 38788 h 969"/>
                    <a:gd name="T56" fmla="*/ 11337 w 668"/>
                    <a:gd name="T57" fmla="*/ 38788 h 969"/>
                    <a:gd name="T58" fmla="*/ 10054 w 668"/>
                    <a:gd name="T59" fmla="*/ 49275 h 969"/>
                    <a:gd name="T60" fmla="*/ 11337 w 668"/>
                    <a:gd name="T61" fmla="*/ 67157 h 969"/>
                    <a:gd name="T62" fmla="*/ 5855 w 668"/>
                    <a:gd name="T63" fmla="*/ 74713 h 969"/>
                    <a:gd name="T64" fmla="*/ 5855 w 668"/>
                    <a:gd name="T65" fmla="*/ 84967 h 969"/>
                    <a:gd name="T66" fmla="*/ 11337 w 668"/>
                    <a:gd name="T67" fmla="*/ 91099 h 969"/>
                    <a:gd name="T68" fmla="*/ 18690 w 668"/>
                    <a:gd name="T69" fmla="*/ 91099 h 969"/>
                    <a:gd name="T70" fmla="*/ 31579 w 668"/>
                    <a:gd name="T71" fmla="*/ 113515 h 969"/>
                    <a:gd name="T72" fmla="*/ 47180 w 668"/>
                    <a:gd name="T73" fmla="*/ 117960 h 969"/>
                    <a:gd name="T74" fmla="*/ 55745 w 668"/>
                    <a:gd name="T75" fmla="*/ 120922 h 969"/>
                    <a:gd name="T76" fmla="*/ 64378 w 668"/>
                    <a:gd name="T77" fmla="*/ 125389 h 969"/>
                    <a:gd name="T78" fmla="*/ 61433 w 668"/>
                    <a:gd name="T79" fmla="*/ 130048 h 969"/>
                    <a:gd name="T80" fmla="*/ 55745 w 668"/>
                    <a:gd name="T81" fmla="*/ 143271 h 969"/>
                    <a:gd name="T82" fmla="*/ 68729 w 668"/>
                    <a:gd name="T83" fmla="*/ 149283 h 969"/>
                    <a:gd name="T84" fmla="*/ 71622 w 668"/>
                    <a:gd name="T85" fmla="*/ 152459 h 969"/>
                    <a:gd name="T86" fmla="*/ 74409 w 668"/>
                    <a:gd name="T87" fmla="*/ 162782 h 969"/>
                    <a:gd name="T88" fmla="*/ 80196 w 668"/>
                    <a:gd name="T89" fmla="*/ 170261 h 969"/>
                    <a:gd name="T90" fmla="*/ 75833 w 668"/>
                    <a:gd name="T91" fmla="*/ 176175 h 969"/>
                    <a:gd name="T92" fmla="*/ 82979 w 668"/>
                    <a:gd name="T93" fmla="*/ 179086 h 969"/>
                    <a:gd name="T94" fmla="*/ 94484 w 668"/>
                    <a:gd name="T95" fmla="*/ 180671 h 969"/>
                    <a:gd name="T96" fmla="*/ 101617 w 668"/>
                    <a:gd name="T97" fmla="*/ 161315 h 969"/>
                    <a:gd name="T98" fmla="*/ 94484 w 668"/>
                    <a:gd name="T99" fmla="*/ 152459 h 969"/>
                    <a:gd name="T100" fmla="*/ 93014 w 668"/>
                    <a:gd name="T101" fmla="*/ 140317 h 969"/>
                    <a:gd name="T102" fmla="*/ 90112 w 668"/>
                    <a:gd name="T103" fmla="*/ 135926 h 969"/>
                    <a:gd name="T104" fmla="*/ 93014 w 668"/>
                    <a:gd name="T105" fmla="*/ 130048 h 9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8"/>
                    <a:gd name="T160" fmla="*/ 0 h 969"/>
                    <a:gd name="T161" fmla="*/ 668 w 668"/>
                    <a:gd name="T162" fmla="*/ 969 h 9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8" h="969">
                      <a:moveTo>
                        <a:pt x="563" y="696"/>
                      </a:moveTo>
                      <a:lnTo>
                        <a:pt x="615" y="656"/>
                      </a:lnTo>
                      <a:lnTo>
                        <a:pt x="615" y="600"/>
                      </a:lnTo>
                      <a:lnTo>
                        <a:pt x="667" y="544"/>
                      </a:lnTo>
                      <a:lnTo>
                        <a:pt x="598" y="488"/>
                      </a:lnTo>
                      <a:lnTo>
                        <a:pt x="572" y="368"/>
                      </a:lnTo>
                      <a:lnTo>
                        <a:pt x="606" y="336"/>
                      </a:lnTo>
                      <a:lnTo>
                        <a:pt x="615" y="264"/>
                      </a:lnTo>
                      <a:lnTo>
                        <a:pt x="606" y="184"/>
                      </a:lnTo>
                      <a:lnTo>
                        <a:pt x="572" y="184"/>
                      </a:lnTo>
                      <a:lnTo>
                        <a:pt x="537" y="128"/>
                      </a:lnTo>
                      <a:lnTo>
                        <a:pt x="563" y="56"/>
                      </a:lnTo>
                      <a:lnTo>
                        <a:pt x="554" y="32"/>
                      </a:lnTo>
                      <a:lnTo>
                        <a:pt x="511" y="32"/>
                      </a:lnTo>
                      <a:lnTo>
                        <a:pt x="476" y="40"/>
                      </a:lnTo>
                      <a:lnTo>
                        <a:pt x="502" y="16"/>
                      </a:lnTo>
                      <a:lnTo>
                        <a:pt x="476" y="0"/>
                      </a:lnTo>
                      <a:lnTo>
                        <a:pt x="433" y="16"/>
                      </a:lnTo>
                      <a:lnTo>
                        <a:pt x="433" y="56"/>
                      </a:lnTo>
                      <a:lnTo>
                        <a:pt x="390" y="88"/>
                      </a:lnTo>
                      <a:lnTo>
                        <a:pt x="251" y="64"/>
                      </a:lnTo>
                      <a:lnTo>
                        <a:pt x="173" y="96"/>
                      </a:lnTo>
                      <a:lnTo>
                        <a:pt x="121" y="56"/>
                      </a:lnTo>
                      <a:lnTo>
                        <a:pt x="104" y="72"/>
                      </a:lnTo>
                      <a:lnTo>
                        <a:pt x="69" y="120"/>
                      </a:lnTo>
                      <a:lnTo>
                        <a:pt x="0" y="176"/>
                      </a:lnTo>
                      <a:lnTo>
                        <a:pt x="0" y="208"/>
                      </a:lnTo>
                      <a:lnTo>
                        <a:pt x="26" y="208"/>
                      </a:lnTo>
                      <a:lnTo>
                        <a:pt x="69" y="208"/>
                      </a:lnTo>
                      <a:lnTo>
                        <a:pt x="61" y="264"/>
                      </a:lnTo>
                      <a:lnTo>
                        <a:pt x="69" y="360"/>
                      </a:lnTo>
                      <a:lnTo>
                        <a:pt x="35" y="400"/>
                      </a:lnTo>
                      <a:lnTo>
                        <a:pt x="35" y="456"/>
                      </a:lnTo>
                      <a:lnTo>
                        <a:pt x="69" y="488"/>
                      </a:lnTo>
                      <a:lnTo>
                        <a:pt x="113" y="488"/>
                      </a:lnTo>
                      <a:lnTo>
                        <a:pt x="191" y="608"/>
                      </a:lnTo>
                      <a:lnTo>
                        <a:pt x="286" y="632"/>
                      </a:lnTo>
                      <a:lnTo>
                        <a:pt x="338" y="648"/>
                      </a:lnTo>
                      <a:lnTo>
                        <a:pt x="390" y="672"/>
                      </a:lnTo>
                      <a:lnTo>
                        <a:pt x="372" y="696"/>
                      </a:lnTo>
                      <a:lnTo>
                        <a:pt x="338" y="768"/>
                      </a:lnTo>
                      <a:lnTo>
                        <a:pt x="416" y="800"/>
                      </a:lnTo>
                      <a:lnTo>
                        <a:pt x="433" y="816"/>
                      </a:lnTo>
                      <a:lnTo>
                        <a:pt x="450" y="872"/>
                      </a:lnTo>
                      <a:lnTo>
                        <a:pt x="485" y="912"/>
                      </a:lnTo>
                      <a:lnTo>
                        <a:pt x="459" y="944"/>
                      </a:lnTo>
                      <a:lnTo>
                        <a:pt x="502" y="960"/>
                      </a:lnTo>
                      <a:lnTo>
                        <a:pt x="572" y="968"/>
                      </a:lnTo>
                      <a:lnTo>
                        <a:pt x="615" y="864"/>
                      </a:lnTo>
                      <a:lnTo>
                        <a:pt x="572" y="816"/>
                      </a:lnTo>
                      <a:lnTo>
                        <a:pt x="563" y="752"/>
                      </a:lnTo>
                      <a:lnTo>
                        <a:pt x="546" y="728"/>
                      </a:lnTo>
                      <a:lnTo>
                        <a:pt x="563" y="696"/>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39" name="Freeform 91"/>
                <p:cNvSpPr>
                  <a:spLocks/>
                </p:cNvSpPr>
                <p:nvPr/>
              </p:nvSpPr>
              <p:spPr bwMode="auto">
                <a:xfrm>
                  <a:off x="1882" y="1620"/>
                  <a:ext cx="81" cy="64"/>
                </a:xfrm>
                <a:custGeom>
                  <a:avLst/>
                  <a:gdLst>
                    <a:gd name="T0" fmla="*/ 5618 w 62"/>
                    <a:gd name="T1" fmla="*/ 0 h 49"/>
                    <a:gd name="T2" fmla="*/ 7029 w 62"/>
                    <a:gd name="T3" fmla="*/ 3763 h 49"/>
                    <a:gd name="T4" fmla="*/ 9886 w 62"/>
                    <a:gd name="T5" fmla="*/ 3763 h 49"/>
                    <a:gd name="T6" fmla="*/ 5618 w 62"/>
                    <a:gd name="T7" fmla="*/ 6420 h 49"/>
                    <a:gd name="T8" fmla="*/ 4118 w 62"/>
                    <a:gd name="T9" fmla="*/ 7694 h 49"/>
                    <a:gd name="T10" fmla="*/ 0 w 62"/>
                    <a:gd name="T11" fmla="*/ 3763 h 49"/>
                    <a:gd name="T12" fmla="*/ 5618 w 62"/>
                    <a:gd name="T13" fmla="*/ 0 h 49"/>
                    <a:gd name="T14" fmla="*/ 0 60000 65536"/>
                    <a:gd name="T15" fmla="*/ 0 60000 65536"/>
                    <a:gd name="T16" fmla="*/ 0 60000 65536"/>
                    <a:gd name="T17" fmla="*/ 0 60000 65536"/>
                    <a:gd name="T18" fmla="*/ 0 60000 65536"/>
                    <a:gd name="T19" fmla="*/ 0 60000 65536"/>
                    <a:gd name="T20" fmla="*/ 0 60000 65536"/>
                    <a:gd name="T21" fmla="*/ 0 w 62"/>
                    <a:gd name="T22" fmla="*/ 0 h 49"/>
                    <a:gd name="T23" fmla="*/ 62 w 6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9">
                      <a:moveTo>
                        <a:pt x="35" y="0"/>
                      </a:moveTo>
                      <a:lnTo>
                        <a:pt x="44" y="24"/>
                      </a:lnTo>
                      <a:lnTo>
                        <a:pt x="61" y="24"/>
                      </a:lnTo>
                      <a:lnTo>
                        <a:pt x="35" y="40"/>
                      </a:lnTo>
                      <a:lnTo>
                        <a:pt x="26" y="48"/>
                      </a:lnTo>
                      <a:lnTo>
                        <a:pt x="0" y="24"/>
                      </a:lnTo>
                      <a:lnTo>
                        <a:pt x="35"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40" name="Freeform 83"/>
                <p:cNvSpPr>
                  <a:spLocks/>
                </p:cNvSpPr>
                <p:nvPr/>
              </p:nvSpPr>
              <p:spPr bwMode="auto">
                <a:xfrm>
                  <a:off x="1229" y="1725"/>
                  <a:ext cx="2110" cy="1770"/>
                </a:xfrm>
                <a:custGeom>
                  <a:avLst/>
                  <a:gdLst>
                    <a:gd name="T0" fmla="*/ 8534 w 1613"/>
                    <a:gd name="T1" fmla="*/ 53188 h 1345"/>
                    <a:gd name="T2" fmla="*/ 42762 w 1613"/>
                    <a:gd name="T3" fmla="*/ 17651 h 1345"/>
                    <a:gd name="T4" fmla="*/ 85575 w 1613"/>
                    <a:gd name="T5" fmla="*/ 0 h 1345"/>
                    <a:gd name="T6" fmla="*/ 171088 w 1613"/>
                    <a:gd name="T7" fmla="*/ 8768 h 1345"/>
                    <a:gd name="T8" fmla="*/ 162530 w 1613"/>
                    <a:gd name="T9" fmla="*/ 114978 h 1345"/>
                    <a:gd name="T10" fmla="*/ 265312 w 1613"/>
                    <a:gd name="T11" fmla="*/ 123780 h 1345"/>
                    <a:gd name="T12" fmla="*/ 231044 w 1613"/>
                    <a:gd name="T13" fmla="*/ 185953 h 1345"/>
                    <a:gd name="T14" fmla="*/ 42762 w 1613"/>
                    <a:gd name="T15" fmla="*/ 247929 h 1345"/>
                    <a:gd name="T16" fmla="*/ 59907 w 1613"/>
                    <a:gd name="T17" fmla="*/ 114978 h 1345"/>
                    <a:gd name="T18" fmla="*/ 25675 w 1613"/>
                    <a:gd name="T19" fmla="*/ 114978 h 1345"/>
                    <a:gd name="T20" fmla="*/ 0 w 1613"/>
                    <a:gd name="T21" fmla="*/ 70796 h 1345"/>
                    <a:gd name="T22" fmla="*/ 8534 w 1613"/>
                    <a:gd name="T23" fmla="*/ 53188 h 1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3"/>
                    <a:gd name="T37" fmla="*/ 0 h 1345"/>
                    <a:gd name="T38" fmla="*/ 1613 w 1613"/>
                    <a:gd name="T39" fmla="*/ 1345 h 1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3" h="1345">
                      <a:moveTo>
                        <a:pt x="52" y="288"/>
                      </a:moveTo>
                      <a:lnTo>
                        <a:pt x="260" y="96"/>
                      </a:lnTo>
                      <a:lnTo>
                        <a:pt x="520" y="0"/>
                      </a:lnTo>
                      <a:lnTo>
                        <a:pt x="1040" y="48"/>
                      </a:lnTo>
                      <a:lnTo>
                        <a:pt x="988" y="624"/>
                      </a:lnTo>
                      <a:lnTo>
                        <a:pt x="1612" y="672"/>
                      </a:lnTo>
                      <a:lnTo>
                        <a:pt x="1404" y="1008"/>
                      </a:lnTo>
                      <a:lnTo>
                        <a:pt x="260" y="1344"/>
                      </a:lnTo>
                      <a:lnTo>
                        <a:pt x="364" y="624"/>
                      </a:lnTo>
                      <a:lnTo>
                        <a:pt x="156" y="624"/>
                      </a:lnTo>
                      <a:lnTo>
                        <a:pt x="0" y="384"/>
                      </a:lnTo>
                      <a:lnTo>
                        <a:pt x="52" y="288"/>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41" name="Freeform 87"/>
                <p:cNvSpPr>
                  <a:spLocks/>
                </p:cNvSpPr>
                <p:nvPr/>
              </p:nvSpPr>
              <p:spPr bwMode="auto">
                <a:xfrm>
                  <a:off x="1179" y="2852"/>
                  <a:ext cx="1962" cy="1233"/>
                </a:xfrm>
                <a:custGeom>
                  <a:avLst/>
                  <a:gdLst>
                    <a:gd name="T0" fmla="*/ 11288 w 1500"/>
                    <a:gd name="T1" fmla="*/ 78122 h 937"/>
                    <a:gd name="T2" fmla="*/ 5712 w 1500"/>
                    <a:gd name="T3" fmla="*/ 112048 h 937"/>
                    <a:gd name="T4" fmla="*/ 12782 w 1500"/>
                    <a:gd name="T5" fmla="*/ 123661 h 937"/>
                    <a:gd name="T6" fmla="*/ 24087 w 1500"/>
                    <a:gd name="T7" fmla="*/ 128162 h 937"/>
                    <a:gd name="T8" fmla="*/ 76770 w 1500"/>
                    <a:gd name="T9" fmla="*/ 159149 h 937"/>
                    <a:gd name="T10" fmla="*/ 112546 w 1500"/>
                    <a:gd name="T11" fmla="*/ 145835 h 937"/>
                    <a:gd name="T12" fmla="*/ 160901 w 1500"/>
                    <a:gd name="T13" fmla="*/ 156307 h 937"/>
                    <a:gd name="T14" fmla="*/ 166506 w 1500"/>
                    <a:gd name="T15" fmla="*/ 142994 h 937"/>
                    <a:gd name="T16" fmla="*/ 179301 w 1500"/>
                    <a:gd name="T17" fmla="*/ 129697 h 937"/>
                    <a:gd name="T18" fmla="*/ 184992 w 1500"/>
                    <a:gd name="T19" fmla="*/ 117889 h 937"/>
                    <a:gd name="T20" fmla="*/ 200692 w 1500"/>
                    <a:gd name="T21" fmla="*/ 97269 h 937"/>
                    <a:gd name="T22" fmla="*/ 196405 w 1500"/>
                    <a:gd name="T23" fmla="*/ 73662 h 937"/>
                    <a:gd name="T24" fmla="*/ 223434 w 1500"/>
                    <a:gd name="T25" fmla="*/ 54553 h 937"/>
                    <a:gd name="T26" fmla="*/ 234827 w 1500"/>
                    <a:gd name="T27" fmla="*/ 39735 h 937"/>
                    <a:gd name="T28" fmla="*/ 246274 w 1500"/>
                    <a:gd name="T29" fmla="*/ 23491 h 937"/>
                    <a:gd name="T30" fmla="*/ 234827 w 1500"/>
                    <a:gd name="T31" fmla="*/ 11789 h 937"/>
                    <a:gd name="T32" fmla="*/ 234827 w 1500"/>
                    <a:gd name="T33" fmla="*/ 0 h 937"/>
                    <a:gd name="T34" fmla="*/ 230526 w 1500"/>
                    <a:gd name="T35" fmla="*/ 14713 h 937"/>
                    <a:gd name="T36" fmla="*/ 183570 w 1500"/>
                    <a:gd name="T37" fmla="*/ 20549 h 937"/>
                    <a:gd name="T38" fmla="*/ 172135 w 1500"/>
                    <a:gd name="T39" fmla="*/ 26515 h 937"/>
                    <a:gd name="T40" fmla="*/ 165102 w 1500"/>
                    <a:gd name="T41" fmla="*/ 41242 h 937"/>
                    <a:gd name="T42" fmla="*/ 143646 w 1500"/>
                    <a:gd name="T43" fmla="*/ 48619 h 937"/>
                    <a:gd name="T44" fmla="*/ 129516 w 1500"/>
                    <a:gd name="T45" fmla="*/ 48619 h 937"/>
                    <a:gd name="T46" fmla="*/ 113744 w 1500"/>
                    <a:gd name="T47" fmla="*/ 58941 h 937"/>
                    <a:gd name="T48" fmla="*/ 102462 w 1500"/>
                    <a:gd name="T49" fmla="*/ 58941 h 937"/>
                    <a:gd name="T50" fmla="*/ 81089 w 1500"/>
                    <a:gd name="T51" fmla="*/ 67716 h 937"/>
                    <a:gd name="T52" fmla="*/ 75389 w 1500"/>
                    <a:gd name="T53" fmla="*/ 60417 h 937"/>
                    <a:gd name="T54" fmla="*/ 65570 w 1500"/>
                    <a:gd name="T55" fmla="*/ 70742 h 937"/>
                    <a:gd name="T56" fmla="*/ 58334 w 1500"/>
                    <a:gd name="T57" fmla="*/ 82579 h 937"/>
                    <a:gd name="T58" fmla="*/ 39962 w 1500"/>
                    <a:gd name="T59" fmla="*/ 100285 h 937"/>
                    <a:gd name="T60" fmla="*/ 18630 w 1500"/>
                    <a:gd name="T61" fmla="*/ 66336 h 937"/>
                    <a:gd name="T62" fmla="*/ 4229 w 1500"/>
                    <a:gd name="T63" fmla="*/ 57594 h 9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0"/>
                    <a:gd name="T97" fmla="*/ 0 h 937"/>
                    <a:gd name="T98" fmla="*/ 1500 w 1500"/>
                    <a:gd name="T99" fmla="*/ 937 h 9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0" h="937">
                      <a:moveTo>
                        <a:pt x="9" y="336"/>
                      </a:moveTo>
                      <a:lnTo>
                        <a:pt x="69" y="424"/>
                      </a:lnTo>
                      <a:lnTo>
                        <a:pt x="0" y="568"/>
                      </a:lnTo>
                      <a:lnTo>
                        <a:pt x="35" y="608"/>
                      </a:lnTo>
                      <a:lnTo>
                        <a:pt x="104" y="608"/>
                      </a:lnTo>
                      <a:lnTo>
                        <a:pt x="78" y="672"/>
                      </a:lnTo>
                      <a:lnTo>
                        <a:pt x="95" y="712"/>
                      </a:lnTo>
                      <a:lnTo>
                        <a:pt x="147" y="696"/>
                      </a:lnTo>
                      <a:lnTo>
                        <a:pt x="303" y="936"/>
                      </a:lnTo>
                      <a:lnTo>
                        <a:pt x="468" y="864"/>
                      </a:lnTo>
                      <a:lnTo>
                        <a:pt x="537" y="896"/>
                      </a:lnTo>
                      <a:lnTo>
                        <a:pt x="685" y="792"/>
                      </a:lnTo>
                      <a:lnTo>
                        <a:pt x="953" y="872"/>
                      </a:lnTo>
                      <a:lnTo>
                        <a:pt x="979" y="848"/>
                      </a:lnTo>
                      <a:lnTo>
                        <a:pt x="970" y="792"/>
                      </a:lnTo>
                      <a:lnTo>
                        <a:pt x="1014" y="776"/>
                      </a:lnTo>
                      <a:lnTo>
                        <a:pt x="1074" y="776"/>
                      </a:lnTo>
                      <a:lnTo>
                        <a:pt x="1092" y="704"/>
                      </a:lnTo>
                      <a:lnTo>
                        <a:pt x="1109" y="664"/>
                      </a:lnTo>
                      <a:lnTo>
                        <a:pt x="1126" y="640"/>
                      </a:lnTo>
                      <a:lnTo>
                        <a:pt x="1196" y="624"/>
                      </a:lnTo>
                      <a:lnTo>
                        <a:pt x="1222" y="528"/>
                      </a:lnTo>
                      <a:lnTo>
                        <a:pt x="1161" y="464"/>
                      </a:lnTo>
                      <a:lnTo>
                        <a:pt x="1196" y="400"/>
                      </a:lnTo>
                      <a:lnTo>
                        <a:pt x="1239" y="408"/>
                      </a:lnTo>
                      <a:lnTo>
                        <a:pt x="1360" y="296"/>
                      </a:lnTo>
                      <a:lnTo>
                        <a:pt x="1334" y="264"/>
                      </a:lnTo>
                      <a:lnTo>
                        <a:pt x="1430" y="216"/>
                      </a:lnTo>
                      <a:lnTo>
                        <a:pt x="1430" y="184"/>
                      </a:lnTo>
                      <a:lnTo>
                        <a:pt x="1499" y="128"/>
                      </a:lnTo>
                      <a:lnTo>
                        <a:pt x="1456" y="112"/>
                      </a:lnTo>
                      <a:lnTo>
                        <a:pt x="1430" y="64"/>
                      </a:lnTo>
                      <a:lnTo>
                        <a:pt x="1447" y="16"/>
                      </a:lnTo>
                      <a:lnTo>
                        <a:pt x="1430" y="0"/>
                      </a:lnTo>
                      <a:lnTo>
                        <a:pt x="1404" y="24"/>
                      </a:lnTo>
                      <a:lnTo>
                        <a:pt x="1404" y="80"/>
                      </a:lnTo>
                      <a:lnTo>
                        <a:pt x="1239" y="168"/>
                      </a:lnTo>
                      <a:lnTo>
                        <a:pt x="1118" y="112"/>
                      </a:lnTo>
                      <a:lnTo>
                        <a:pt x="1083" y="120"/>
                      </a:lnTo>
                      <a:lnTo>
                        <a:pt x="1048" y="144"/>
                      </a:lnTo>
                      <a:lnTo>
                        <a:pt x="1048" y="160"/>
                      </a:lnTo>
                      <a:lnTo>
                        <a:pt x="1005" y="224"/>
                      </a:lnTo>
                      <a:lnTo>
                        <a:pt x="944" y="216"/>
                      </a:lnTo>
                      <a:lnTo>
                        <a:pt x="875" y="264"/>
                      </a:lnTo>
                      <a:lnTo>
                        <a:pt x="840" y="296"/>
                      </a:lnTo>
                      <a:lnTo>
                        <a:pt x="788" y="264"/>
                      </a:lnTo>
                      <a:lnTo>
                        <a:pt x="667" y="288"/>
                      </a:lnTo>
                      <a:lnTo>
                        <a:pt x="693" y="320"/>
                      </a:lnTo>
                      <a:lnTo>
                        <a:pt x="659" y="344"/>
                      </a:lnTo>
                      <a:lnTo>
                        <a:pt x="624" y="320"/>
                      </a:lnTo>
                      <a:lnTo>
                        <a:pt x="581" y="336"/>
                      </a:lnTo>
                      <a:lnTo>
                        <a:pt x="494" y="368"/>
                      </a:lnTo>
                      <a:lnTo>
                        <a:pt x="485" y="336"/>
                      </a:lnTo>
                      <a:lnTo>
                        <a:pt x="459" y="328"/>
                      </a:lnTo>
                      <a:lnTo>
                        <a:pt x="433" y="376"/>
                      </a:lnTo>
                      <a:lnTo>
                        <a:pt x="399" y="384"/>
                      </a:lnTo>
                      <a:lnTo>
                        <a:pt x="364" y="408"/>
                      </a:lnTo>
                      <a:lnTo>
                        <a:pt x="355" y="448"/>
                      </a:lnTo>
                      <a:lnTo>
                        <a:pt x="286" y="528"/>
                      </a:lnTo>
                      <a:lnTo>
                        <a:pt x="243" y="544"/>
                      </a:lnTo>
                      <a:lnTo>
                        <a:pt x="173" y="456"/>
                      </a:lnTo>
                      <a:lnTo>
                        <a:pt x="113" y="360"/>
                      </a:lnTo>
                      <a:lnTo>
                        <a:pt x="95" y="320"/>
                      </a:lnTo>
                      <a:lnTo>
                        <a:pt x="26" y="312"/>
                      </a:lnTo>
                      <a:lnTo>
                        <a:pt x="9" y="336"/>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42" name="Freeform 92"/>
                <p:cNvSpPr>
                  <a:spLocks/>
                </p:cNvSpPr>
                <p:nvPr/>
              </p:nvSpPr>
              <p:spPr bwMode="auto">
                <a:xfrm>
                  <a:off x="1859" y="1525"/>
                  <a:ext cx="760" cy="686"/>
                </a:xfrm>
                <a:custGeom>
                  <a:avLst/>
                  <a:gdLst>
                    <a:gd name="T0" fmla="*/ 28437 w 581"/>
                    <a:gd name="T1" fmla="*/ 35768 h 521"/>
                    <a:gd name="T2" fmla="*/ 17140 w 581"/>
                    <a:gd name="T3" fmla="*/ 34303 h 521"/>
                    <a:gd name="T4" fmla="*/ 11290 w 581"/>
                    <a:gd name="T5" fmla="*/ 28246 h 521"/>
                    <a:gd name="T6" fmla="*/ 17140 w 581"/>
                    <a:gd name="T7" fmla="*/ 24028 h 521"/>
                    <a:gd name="T8" fmla="*/ 19892 w 581"/>
                    <a:gd name="T9" fmla="*/ 26847 h 521"/>
                    <a:gd name="T10" fmla="*/ 24098 w 581"/>
                    <a:gd name="T11" fmla="*/ 26847 h 521"/>
                    <a:gd name="T12" fmla="*/ 25659 w 581"/>
                    <a:gd name="T13" fmla="*/ 24028 h 521"/>
                    <a:gd name="T14" fmla="*/ 29886 w 581"/>
                    <a:gd name="T15" fmla="*/ 24028 h 521"/>
                    <a:gd name="T16" fmla="*/ 31313 w 581"/>
                    <a:gd name="T17" fmla="*/ 20817 h 521"/>
                    <a:gd name="T18" fmla="*/ 35563 w 581"/>
                    <a:gd name="T19" fmla="*/ 13471 h 521"/>
                    <a:gd name="T20" fmla="*/ 34289 w 581"/>
                    <a:gd name="T21" fmla="*/ 1491 h 521"/>
                    <a:gd name="T22" fmla="*/ 51329 w 581"/>
                    <a:gd name="T23" fmla="*/ 4482 h 521"/>
                    <a:gd name="T24" fmla="*/ 47013 w 581"/>
                    <a:gd name="T25" fmla="*/ 17835 h 521"/>
                    <a:gd name="T26" fmla="*/ 39901 w 581"/>
                    <a:gd name="T27" fmla="*/ 24028 h 521"/>
                    <a:gd name="T28" fmla="*/ 47013 w 581"/>
                    <a:gd name="T29" fmla="*/ 28246 h 521"/>
                    <a:gd name="T30" fmla="*/ 59858 w 581"/>
                    <a:gd name="T31" fmla="*/ 34303 h 521"/>
                    <a:gd name="T32" fmla="*/ 72599 w 581"/>
                    <a:gd name="T33" fmla="*/ 24028 h 521"/>
                    <a:gd name="T34" fmla="*/ 83999 w 581"/>
                    <a:gd name="T35" fmla="*/ 5901 h 521"/>
                    <a:gd name="T36" fmla="*/ 92598 w 581"/>
                    <a:gd name="T37" fmla="*/ 31262 h 521"/>
                    <a:gd name="T38" fmla="*/ 82590 w 581"/>
                    <a:gd name="T39" fmla="*/ 40163 h 521"/>
                    <a:gd name="T40" fmla="*/ 76799 w 581"/>
                    <a:gd name="T41" fmla="*/ 35768 h 521"/>
                    <a:gd name="T42" fmla="*/ 53950 w 581"/>
                    <a:gd name="T43" fmla="*/ 55207 h 521"/>
                    <a:gd name="T44" fmla="*/ 41234 w 581"/>
                    <a:gd name="T45" fmla="*/ 49209 h 521"/>
                    <a:gd name="T46" fmla="*/ 32672 w 581"/>
                    <a:gd name="T47" fmla="*/ 52281 h 521"/>
                    <a:gd name="T48" fmla="*/ 47013 w 581"/>
                    <a:gd name="T49" fmla="*/ 67070 h 521"/>
                    <a:gd name="T50" fmla="*/ 39901 w 581"/>
                    <a:gd name="T51" fmla="*/ 79041 h 521"/>
                    <a:gd name="T52" fmla="*/ 25659 w 581"/>
                    <a:gd name="T53" fmla="*/ 80446 h 521"/>
                    <a:gd name="T54" fmla="*/ 22847 w 581"/>
                    <a:gd name="T55" fmla="*/ 95318 h 521"/>
                    <a:gd name="T56" fmla="*/ 15564 w 581"/>
                    <a:gd name="T57" fmla="*/ 96946 h 521"/>
                    <a:gd name="T58" fmla="*/ 8531 w 581"/>
                    <a:gd name="T59" fmla="*/ 93965 h 521"/>
                    <a:gd name="T60" fmla="*/ 1493 w 581"/>
                    <a:gd name="T61" fmla="*/ 87866 h 521"/>
                    <a:gd name="T62" fmla="*/ 15564 w 581"/>
                    <a:gd name="T63" fmla="*/ 79041 h 521"/>
                    <a:gd name="T64" fmla="*/ 15564 w 581"/>
                    <a:gd name="T65" fmla="*/ 68657 h 521"/>
                    <a:gd name="T66" fmla="*/ 1493 w 581"/>
                    <a:gd name="T67" fmla="*/ 71609 h 521"/>
                    <a:gd name="T68" fmla="*/ 5719 w 581"/>
                    <a:gd name="T69" fmla="*/ 58110 h 521"/>
                    <a:gd name="T70" fmla="*/ 18648 w 581"/>
                    <a:gd name="T71" fmla="*/ 46303 h 521"/>
                    <a:gd name="T72" fmla="*/ 27038 w 581"/>
                    <a:gd name="T73" fmla="*/ 41734 h 5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521"/>
                    <a:gd name="T113" fmla="*/ 581 w 581"/>
                    <a:gd name="T114" fmla="*/ 521 h 5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521">
                      <a:moveTo>
                        <a:pt x="164" y="216"/>
                      </a:moveTo>
                      <a:lnTo>
                        <a:pt x="173" y="192"/>
                      </a:lnTo>
                      <a:lnTo>
                        <a:pt x="130" y="184"/>
                      </a:lnTo>
                      <a:lnTo>
                        <a:pt x="104" y="184"/>
                      </a:lnTo>
                      <a:lnTo>
                        <a:pt x="78" y="144"/>
                      </a:lnTo>
                      <a:lnTo>
                        <a:pt x="69" y="152"/>
                      </a:lnTo>
                      <a:lnTo>
                        <a:pt x="78" y="128"/>
                      </a:lnTo>
                      <a:lnTo>
                        <a:pt x="104" y="128"/>
                      </a:lnTo>
                      <a:lnTo>
                        <a:pt x="104" y="144"/>
                      </a:lnTo>
                      <a:lnTo>
                        <a:pt x="121" y="144"/>
                      </a:lnTo>
                      <a:lnTo>
                        <a:pt x="147" y="136"/>
                      </a:lnTo>
                      <a:lnTo>
                        <a:pt x="147" y="144"/>
                      </a:lnTo>
                      <a:lnTo>
                        <a:pt x="156" y="144"/>
                      </a:lnTo>
                      <a:lnTo>
                        <a:pt x="156" y="128"/>
                      </a:lnTo>
                      <a:lnTo>
                        <a:pt x="182" y="120"/>
                      </a:lnTo>
                      <a:lnTo>
                        <a:pt x="182" y="128"/>
                      </a:lnTo>
                      <a:lnTo>
                        <a:pt x="190" y="136"/>
                      </a:lnTo>
                      <a:lnTo>
                        <a:pt x="190" y="112"/>
                      </a:lnTo>
                      <a:lnTo>
                        <a:pt x="216" y="96"/>
                      </a:lnTo>
                      <a:lnTo>
                        <a:pt x="216" y="72"/>
                      </a:lnTo>
                      <a:lnTo>
                        <a:pt x="208" y="40"/>
                      </a:lnTo>
                      <a:lnTo>
                        <a:pt x="208" y="8"/>
                      </a:lnTo>
                      <a:lnTo>
                        <a:pt x="242" y="0"/>
                      </a:lnTo>
                      <a:lnTo>
                        <a:pt x="312" y="24"/>
                      </a:lnTo>
                      <a:lnTo>
                        <a:pt x="312" y="56"/>
                      </a:lnTo>
                      <a:lnTo>
                        <a:pt x="286" y="96"/>
                      </a:lnTo>
                      <a:lnTo>
                        <a:pt x="251" y="104"/>
                      </a:lnTo>
                      <a:lnTo>
                        <a:pt x="242" y="128"/>
                      </a:lnTo>
                      <a:lnTo>
                        <a:pt x="242" y="160"/>
                      </a:lnTo>
                      <a:lnTo>
                        <a:pt x="286" y="152"/>
                      </a:lnTo>
                      <a:lnTo>
                        <a:pt x="312" y="144"/>
                      </a:lnTo>
                      <a:lnTo>
                        <a:pt x="364" y="184"/>
                      </a:lnTo>
                      <a:lnTo>
                        <a:pt x="381" y="184"/>
                      </a:lnTo>
                      <a:lnTo>
                        <a:pt x="441" y="128"/>
                      </a:lnTo>
                      <a:lnTo>
                        <a:pt x="511" y="104"/>
                      </a:lnTo>
                      <a:lnTo>
                        <a:pt x="511" y="32"/>
                      </a:lnTo>
                      <a:lnTo>
                        <a:pt x="580" y="128"/>
                      </a:lnTo>
                      <a:lnTo>
                        <a:pt x="563" y="168"/>
                      </a:lnTo>
                      <a:lnTo>
                        <a:pt x="528" y="224"/>
                      </a:lnTo>
                      <a:lnTo>
                        <a:pt x="502" y="216"/>
                      </a:lnTo>
                      <a:lnTo>
                        <a:pt x="476" y="184"/>
                      </a:lnTo>
                      <a:lnTo>
                        <a:pt x="467" y="192"/>
                      </a:lnTo>
                      <a:lnTo>
                        <a:pt x="398" y="288"/>
                      </a:lnTo>
                      <a:lnTo>
                        <a:pt x="329" y="296"/>
                      </a:lnTo>
                      <a:lnTo>
                        <a:pt x="286" y="256"/>
                      </a:lnTo>
                      <a:lnTo>
                        <a:pt x="251" y="264"/>
                      </a:lnTo>
                      <a:lnTo>
                        <a:pt x="216" y="264"/>
                      </a:lnTo>
                      <a:lnTo>
                        <a:pt x="199" y="280"/>
                      </a:lnTo>
                      <a:lnTo>
                        <a:pt x="251" y="328"/>
                      </a:lnTo>
                      <a:lnTo>
                        <a:pt x="286" y="360"/>
                      </a:lnTo>
                      <a:lnTo>
                        <a:pt x="277" y="384"/>
                      </a:lnTo>
                      <a:lnTo>
                        <a:pt x="242" y="424"/>
                      </a:lnTo>
                      <a:lnTo>
                        <a:pt x="190" y="392"/>
                      </a:lnTo>
                      <a:lnTo>
                        <a:pt x="156" y="432"/>
                      </a:lnTo>
                      <a:lnTo>
                        <a:pt x="121" y="480"/>
                      </a:lnTo>
                      <a:lnTo>
                        <a:pt x="139" y="512"/>
                      </a:lnTo>
                      <a:lnTo>
                        <a:pt x="104" y="520"/>
                      </a:lnTo>
                      <a:lnTo>
                        <a:pt x="95" y="520"/>
                      </a:lnTo>
                      <a:lnTo>
                        <a:pt x="95" y="488"/>
                      </a:lnTo>
                      <a:lnTo>
                        <a:pt x="52" y="504"/>
                      </a:lnTo>
                      <a:lnTo>
                        <a:pt x="26" y="488"/>
                      </a:lnTo>
                      <a:lnTo>
                        <a:pt x="9" y="472"/>
                      </a:lnTo>
                      <a:lnTo>
                        <a:pt x="43" y="440"/>
                      </a:lnTo>
                      <a:lnTo>
                        <a:pt x="95" y="424"/>
                      </a:lnTo>
                      <a:lnTo>
                        <a:pt x="121" y="392"/>
                      </a:lnTo>
                      <a:lnTo>
                        <a:pt x="95" y="368"/>
                      </a:lnTo>
                      <a:lnTo>
                        <a:pt x="35" y="400"/>
                      </a:lnTo>
                      <a:lnTo>
                        <a:pt x="9" y="384"/>
                      </a:lnTo>
                      <a:lnTo>
                        <a:pt x="0" y="344"/>
                      </a:lnTo>
                      <a:lnTo>
                        <a:pt x="35" y="312"/>
                      </a:lnTo>
                      <a:lnTo>
                        <a:pt x="69" y="296"/>
                      </a:lnTo>
                      <a:lnTo>
                        <a:pt x="113" y="248"/>
                      </a:lnTo>
                      <a:lnTo>
                        <a:pt x="147" y="232"/>
                      </a:lnTo>
                      <a:lnTo>
                        <a:pt x="164" y="224"/>
                      </a:lnTo>
                      <a:lnTo>
                        <a:pt x="164" y="216"/>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43" name="Freeform 93"/>
                <p:cNvSpPr>
                  <a:spLocks/>
                </p:cNvSpPr>
                <p:nvPr/>
              </p:nvSpPr>
              <p:spPr bwMode="auto">
                <a:xfrm>
                  <a:off x="2233" y="2072"/>
                  <a:ext cx="46" cy="44"/>
                </a:xfrm>
                <a:custGeom>
                  <a:avLst/>
                  <a:gdLst>
                    <a:gd name="T0" fmla="*/ 0 w 35"/>
                    <a:gd name="T1" fmla="*/ 0 h 33"/>
                    <a:gd name="T2" fmla="*/ 0 w 35"/>
                    <a:gd name="T3" fmla="*/ 3679 h 33"/>
                    <a:gd name="T4" fmla="*/ 0 w 35"/>
                    <a:gd name="T5" fmla="*/ 7583 h 33"/>
                    <a:gd name="T6" fmla="*/ 4701 w 35"/>
                    <a:gd name="T7" fmla="*/ 5687 h 33"/>
                    <a:gd name="T8" fmla="*/ 6178 w 35"/>
                    <a:gd name="T9" fmla="*/ 3679 h 33"/>
                    <a:gd name="T10" fmla="*/ 3022 w 35"/>
                    <a:gd name="T11" fmla="*/ 0 h 33"/>
                    <a:gd name="T12" fmla="*/ 0 w 35"/>
                    <a:gd name="T13" fmla="*/ 0 h 33"/>
                    <a:gd name="T14" fmla="*/ 0 60000 65536"/>
                    <a:gd name="T15" fmla="*/ 0 60000 65536"/>
                    <a:gd name="T16" fmla="*/ 0 60000 65536"/>
                    <a:gd name="T17" fmla="*/ 0 60000 65536"/>
                    <a:gd name="T18" fmla="*/ 0 60000 65536"/>
                    <a:gd name="T19" fmla="*/ 0 60000 65536"/>
                    <a:gd name="T20" fmla="*/ 0 60000 65536"/>
                    <a:gd name="T21" fmla="*/ 0 w 35"/>
                    <a:gd name="T22" fmla="*/ 0 h 33"/>
                    <a:gd name="T23" fmla="*/ 35 w 3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3">
                      <a:moveTo>
                        <a:pt x="0" y="0"/>
                      </a:moveTo>
                      <a:lnTo>
                        <a:pt x="0" y="16"/>
                      </a:lnTo>
                      <a:lnTo>
                        <a:pt x="0" y="32"/>
                      </a:lnTo>
                      <a:lnTo>
                        <a:pt x="26" y="24"/>
                      </a:lnTo>
                      <a:lnTo>
                        <a:pt x="34" y="16"/>
                      </a:lnTo>
                      <a:lnTo>
                        <a:pt x="17" y="0"/>
                      </a:lnTo>
                      <a:lnTo>
                        <a:pt x="0"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44" name="Freeform 94"/>
                <p:cNvSpPr>
                  <a:spLocks/>
                </p:cNvSpPr>
                <p:nvPr/>
              </p:nvSpPr>
              <p:spPr bwMode="auto">
                <a:xfrm>
                  <a:off x="3016" y="1936"/>
                  <a:ext cx="681" cy="506"/>
                </a:xfrm>
                <a:custGeom>
                  <a:avLst/>
                  <a:gdLst>
                    <a:gd name="T0" fmla="*/ 42110 w 521"/>
                    <a:gd name="T1" fmla="*/ 8627 h 385"/>
                    <a:gd name="T2" fmla="*/ 44861 w 521"/>
                    <a:gd name="T3" fmla="*/ 14338 h 385"/>
                    <a:gd name="T4" fmla="*/ 38003 w 521"/>
                    <a:gd name="T5" fmla="*/ 21662 h 385"/>
                    <a:gd name="T6" fmla="*/ 32216 w 521"/>
                    <a:gd name="T7" fmla="*/ 30196 h 385"/>
                    <a:gd name="T8" fmla="*/ 22592 w 521"/>
                    <a:gd name="T9" fmla="*/ 28759 h 385"/>
                    <a:gd name="T10" fmla="*/ 16958 w 521"/>
                    <a:gd name="T11" fmla="*/ 25843 h 385"/>
                    <a:gd name="T12" fmla="*/ 12623 w 521"/>
                    <a:gd name="T13" fmla="*/ 24504 h 385"/>
                    <a:gd name="T14" fmla="*/ 8444 w 521"/>
                    <a:gd name="T15" fmla="*/ 24504 h 385"/>
                    <a:gd name="T16" fmla="*/ 0 w 521"/>
                    <a:gd name="T17" fmla="*/ 30196 h 385"/>
                    <a:gd name="T18" fmla="*/ 2763 w 521"/>
                    <a:gd name="T19" fmla="*/ 33125 h 385"/>
                    <a:gd name="T20" fmla="*/ 6882 w 521"/>
                    <a:gd name="T21" fmla="*/ 36075 h 385"/>
                    <a:gd name="T22" fmla="*/ 12623 w 521"/>
                    <a:gd name="T23" fmla="*/ 37418 h 385"/>
                    <a:gd name="T24" fmla="*/ 16958 w 521"/>
                    <a:gd name="T25" fmla="*/ 40132 h 385"/>
                    <a:gd name="T26" fmla="*/ 15368 w 521"/>
                    <a:gd name="T27" fmla="*/ 47442 h 385"/>
                    <a:gd name="T28" fmla="*/ 15368 w 521"/>
                    <a:gd name="T29" fmla="*/ 51966 h 385"/>
                    <a:gd name="T30" fmla="*/ 28057 w 521"/>
                    <a:gd name="T31" fmla="*/ 53279 h 385"/>
                    <a:gd name="T32" fmla="*/ 30998 w 521"/>
                    <a:gd name="T33" fmla="*/ 50432 h 385"/>
                    <a:gd name="T34" fmla="*/ 32216 w 521"/>
                    <a:gd name="T35" fmla="*/ 53279 h 385"/>
                    <a:gd name="T36" fmla="*/ 33769 w 521"/>
                    <a:gd name="T37" fmla="*/ 58972 h 385"/>
                    <a:gd name="T38" fmla="*/ 36424 w 521"/>
                    <a:gd name="T39" fmla="*/ 60568 h 385"/>
                    <a:gd name="T40" fmla="*/ 42110 w 521"/>
                    <a:gd name="T41" fmla="*/ 60568 h 385"/>
                    <a:gd name="T42" fmla="*/ 47935 w 521"/>
                    <a:gd name="T43" fmla="*/ 66282 h 385"/>
                    <a:gd name="T44" fmla="*/ 59048 w 521"/>
                    <a:gd name="T45" fmla="*/ 61862 h 385"/>
                    <a:gd name="T46" fmla="*/ 61725 w 521"/>
                    <a:gd name="T47" fmla="*/ 64806 h 385"/>
                    <a:gd name="T48" fmla="*/ 67423 w 521"/>
                    <a:gd name="T49" fmla="*/ 69142 h 385"/>
                    <a:gd name="T50" fmla="*/ 78694 w 521"/>
                    <a:gd name="T51" fmla="*/ 64806 h 385"/>
                    <a:gd name="T52" fmla="*/ 81537 w 521"/>
                    <a:gd name="T53" fmla="*/ 53279 h 385"/>
                    <a:gd name="T54" fmla="*/ 71685 w 521"/>
                    <a:gd name="T55" fmla="*/ 41782 h 385"/>
                    <a:gd name="T56" fmla="*/ 77251 w 521"/>
                    <a:gd name="T57" fmla="*/ 38799 h 385"/>
                    <a:gd name="T58" fmla="*/ 84380 w 521"/>
                    <a:gd name="T59" fmla="*/ 27448 h 385"/>
                    <a:gd name="T60" fmla="*/ 80108 w 521"/>
                    <a:gd name="T61" fmla="*/ 20134 h 385"/>
                    <a:gd name="T62" fmla="*/ 81537 w 521"/>
                    <a:gd name="T63" fmla="*/ 11508 h 385"/>
                    <a:gd name="T64" fmla="*/ 78694 w 521"/>
                    <a:gd name="T65" fmla="*/ 5728 h 385"/>
                    <a:gd name="T66" fmla="*/ 81537 w 521"/>
                    <a:gd name="T67" fmla="*/ 1461 h 385"/>
                    <a:gd name="T68" fmla="*/ 77251 w 521"/>
                    <a:gd name="T69" fmla="*/ 0 h 385"/>
                    <a:gd name="T70" fmla="*/ 74428 w 521"/>
                    <a:gd name="T71" fmla="*/ 1461 h 385"/>
                    <a:gd name="T72" fmla="*/ 59048 w 521"/>
                    <a:gd name="T73" fmla="*/ 0 h 385"/>
                    <a:gd name="T74" fmla="*/ 44861 w 521"/>
                    <a:gd name="T75" fmla="*/ 4358 h 385"/>
                    <a:gd name="T76" fmla="*/ 42110 w 521"/>
                    <a:gd name="T77" fmla="*/ 8627 h 3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1"/>
                    <a:gd name="T118" fmla="*/ 0 h 385"/>
                    <a:gd name="T119" fmla="*/ 521 w 521"/>
                    <a:gd name="T120" fmla="*/ 385 h 3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1" h="385">
                      <a:moveTo>
                        <a:pt x="260" y="48"/>
                      </a:moveTo>
                      <a:lnTo>
                        <a:pt x="277" y="80"/>
                      </a:lnTo>
                      <a:lnTo>
                        <a:pt x="234" y="120"/>
                      </a:lnTo>
                      <a:lnTo>
                        <a:pt x="199" y="168"/>
                      </a:lnTo>
                      <a:lnTo>
                        <a:pt x="139" y="160"/>
                      </a:lnTo>
                      <a:lnTo>
                        <a:pt x="104" y="144"/>
                      </a:lnTo>
                      <a:lnTo>
                        <a:pt x="78" y="136"/>
                      </a:lnTo>
                      <a:lnTo>
                        <a:pt x="52" y="136"/>
                      </a:lnTo>
                      <a:lnTo>
                        <a:pt x="0" y="168"/>
                      </a:lnTo>
                      <a:lnTo>
                        <a:pt x="17" y="184"/>
                      </a:lnTo>
                      <a:lnTo>
                        <a:pt x="43" y="200"/>
                      </a:lnTo>
                      <a:lnTo>
                        <a:pt x="78" y="208"/>
                      </a:lnTo>
                      <a:lnTo>
                        <a:pt x="104" y="224"/>
                      </a:lnTo>
                      <a:lnTo>
                        <a:pt x="95" y="264"/>
                      </a:lnTo>
                      <a:lnTo>
                        <a:pt x="95" y="288"/>
                      </a:lnTo>
                      <a:lnTo>
                        <a:pt x="173" y="296"/>
                      </a:lnTo>
                      <a:lnTo>
                        <a:pt x="191" y="280"/>
                      </a:lnTo>
                      <a:lnTo>
                        <a:pt x="199" y="296"/>
                      </a:lnTo>
                      <a:lnTo>
                        <a:pt x="208" y="328"/>
                      </a:lnTo>
                      <a:lnTo>
                        <a:pt x="225" y="336"/>
                      </a:lnTo>
                      <a:lnTo>
                        <a:pt x="260" y="336"/>
                      </a:lnTo>
                      <a:lnTo>
                        <a:pt x="295" y="368"/>
                      </a:lnTo>
                      <a:lnTo>
                        <a:pt x="364" y="344"/>
                      </a:lnTo>
                      <a:lnTo>
                        <a:pt x="381" y="360"/>
                      </a:lnTo>
                      <a:lnTo>
                        <a:pt x="416" y="384"/>
                      </a:lnTo>
                      <a:lnTo>
                        <a:pt x="485" y="360"/>
                      </a:lnTo>
                      <a:lnTo>
                        <a:pt x="503" y="296"/>
                      </a:lnTo>
                      <a:lnTo>
                        <a:pt x="442" y="232"/>
                      </a:lnTo>
                      <a:lnTo>
                        <a:pt x="477" y="216"/>
                      </a:lnTo>
                      <a:lnTo>
                        <a:pt x="520" y="152"/>
                      </a:lnTo>
                      <a:lnTo>
                        <a:pt x="494" y="112"/>
                      </a:lnTo>
                      <a:lnTo>
                        <a:pt x="503" y="64"/>
                      </a:lnTo>
                      <a:lnTo>
                        <a:pt x="485" y="32"/>
                      </a:lnTo>
                      <a:lnTo>
                        <a:pt x="503" y="8"/>
                      </a:lnTo>
                      <a:lnTo>
                        <a:pt x="477" y="0"/>
                      </a:lnTo>
                      <a:lnTo>
                        <a:pt x="459" y="8"/>
                      </a:lnTo>
                      <a:lnTo>
                        <a:pt x="364" y="0"/>
                      </a:lnTo>
                      <a:lnTo>
                        <a:pt x="277" y="24"/>
                      </a:lnTo>
                      <a:lnTo>
                        <a:pt x="260" y="48"/>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45" name="Freeform 96"/>
                <p:cNvSpPr>
                  <a:spLocks/>
                </p:cNvSpPr>
                <p:nvPr/>
              </p:nvSpPr>
              <p:spPr bwMode="auto">
                <a:xfrm>
                  <a:off x="3492" y="1451"/>
                  <a:ext cx="885" cy="1033"/>
                </a:xfrm>
                <a:custGeom>
                  <a:avLst/>
                  <a:gdLst>
                    <a:gd name="T0" fmla="*/ 74565 w 677"/>
                    <a:gd name="T1" fmla="*/ 8764 h 785"/>
                    <a:gd name="T2" fmla="*/ 69118 w 677"/>
                    <a:gd name="T3" fmla="*/ 8764 h 785"/>
                    <a:gd name="T4" fmla="*/ 61874 w 677"/>
                    <a:gd name="T5" fmla="*/ 0 h 785"/>
                    <a:gd name="T6" fmla="*/ 59151 w 677"/>
                    <a:gd name="T7" fmla="*/ 2988 h 785"/>
                    <a:gd name="T8" fmla="*/ 63389 w 677"/>
                    <a:gd name="T9" fmla="*/ 7406 h 785"/>
                    <a:gd name="T10" fmla="*/ 57725 w 677"/>
                    <a:gd name="T11" fmla="*/ 13259 h 785"/>
                    <a:gd name="T12" fmla="*/ 50661 w 677"/>
                    <a:gd name="T13" fmla="*/ 5819 h 785"/>
                    <a:gd name="T14" fmla="*/ 46497 w 677"/>
                    <a:gd name="T15" fmla="*/ 4422 h 785"/>
                    <a:gd name="T16" fmla="*/ 39547 w 677"/>
                    <a:gd name="T17" fmla="*/ 10312 h 785"/>
                    <a:gd name="T18" fmla="*/ 32253 w 677"/>
                    <a:gd name="T19" fmla="*/ 7406 h 785"/>
                    <a:gd name="T20" fmla="*/ 28089 w 677"/>
                    <a:gd name="T21" fmla="*/ 11791 h 785"/>
                    <a:gd name="T22" fmla="*/ 35280 w 677"/>
                    <a:gd name="T23" fmla="*/ 20549 h 785"/>
                    <a:gd name="T24" fmla="*/ 29580 w 677"/>
                    <a:gd name="T25" fmla="*/ 23498 h 785"/>
                    <a:gd name="T26" fmla="*/ 23848 w 677"/>
                    <a:gd name="T27" fmla="*/ 26517 h 785"/>
                    <a:gd name="T28" fmla="*/ 19703 w 677"/>
                    <a:gd name="T29" fmla="*/ 35358 h 785"/>
                    <a:gd name="T30" fmla="*/ 22628 w 677"/>
                    <a:gd name="T31" fmla="*/ 44228 h 785"/>
                    <a:gd name="T32" fmla="*/ 21070 w 677"/>
                    <a:gd name="T33" fmla="*/ 51470 h 785"/>
                    <a:gd name="T34" fmla="*/ 16986 w 677"/>
                    <a:gd name="T35" fmla="*/ 58944 h 785"/>
                    <a:gd name="T36" fmla="*/ 8449 w 677"/>
                    <a:gd name="T37" fmla="*/ 60425 h 785"/>
                    <a:gd name="T38" fmla="*/ 0 w 677"/>
                    <a:gd name="T39" fmla="*/ 67731 h 785"/>
                    <a:gd name="T40" fmla="*/ 15380 w 677"/>
                    <a:gd name="T41" fmla="*/ 69295 h 785"/>
                    <a:gd name="T42" fmla="*/ 18300 w 677"/>
                    <a:gd name="T43" fmla="*/ 67731 h 785"/>
                    <a:gd name="T44" fmla="*/ 22628 w 677"/>
                    <a:gd name="T45" fmla="*/ 69295 h 785"/>
                    <a:gd name="T46" fmla="*/ 19703 w 677"/>
                    <a:gd name="T47" fmla="*/ 73683 h 785"/>
                    <a:gd name="T48" fmla="*/ 22628 w 677"/>
                    <a:gd name="T49" fmla="*/ 79515 h 785"/>
                    <a:gd name="T50" fmla="*/ 22628 w 677"/>
                    <a:gd name="T51" fmla="*/ 81086 h 785"/>
                    <a:gd name="T52" fmla="*/ 35280 w 677"/>
                    <a:gd name="T53" fmla="*/ 86931 h 785"/>
                    <a:gd name="T54" fmla="*/ 50661 w 677"/>
                    <a:gd name="T55" fmla="*/ 91383 h 785"/>
                    <a:gd name="T56" fmla="*/ 53440 w 677"/>
                    <a:gd name="T57" fmla="*/ 92723 h 785"/>
                    <a:gd name="T58" fmla="*/ 57725 w 677"/>
                    <a:gd name="T59" fmla="*/ 100296 h 785"/>
                    <a:gd name="T60" fmla="*/ 49233 w 677"/>
                    <a:gd name="T61" fmla="*/ 109068 h 785"/>
                    <a:gd name="T62" fmla="*/ 53440 w 677"/>
                    <a:gd name="T63" fmla="*/ 114875 h 785"/>
                    <a:gd name="T64" fmla="*/ 59151 w 677"/>
                    <a:gd name="T65" fmla="*/ 112060 h 785"/>
                    <a:gd name="T66" fmla="*/ 63389 w 677"/>
                    <a:gd name="T67" fmla="*/ 116472 h 785"/>
                    <a:gd name="T68" fmla="*/ 63389 w 677"/>
                    <a:gd name="T69" fmla="*/ 135682 h 785"/>
                    <a:gd name="T70" fmla="*/ 92954 w 677"/>
                    <a:gd name="T71" fmla="*/ 144503 h 785"/>
                    <a:gd name="T72" fmla="*/ 97098 w 677"/>
                    <a:gd name="T73" fmla="*/ 131261 h 785"/>
                    <a:gd name="T74" fmla="*/ 102752 w 677"/>
                    <a:gd name="T75" fmla="*/ 119374 h 785"/>
                    <a:gd name="T76" fmla="*/ 97098 w 677"/>
                    <a:gd name="T77" fmla="*/ 106024 h 785"/>
                    <a:gd name="T78" fmla="*/ 91512 w 677"/>
                    <a:gd name="T79" fmla="*/ 103118 h 785"/>
                    <a:gd name="T80" fmla="*/ 97098 w 677"/>
                    <a:gd name="T81" fmla="*/ 95724 h 785"/>
                    <a:gd name="T82" fmla="*/ 90207 w 677"/>
                    <a:gd name="T83" fmla="*/ 69295 h 785"/>
                    <a:gd name="T84" fmla="*/ 97098 w 677"/>
                    <a:gd name="T85" fmla="*/ 51470 h 785"/>
                    <a:gd name="T86" fmla="*/ 99902 w 677"/>
                    <a:gd name="T87" fmla="*/ 36806 h 785"/>
                    <a:gd name="T88" fmla="*/ 109884 w 677"/>
                    <a:gd name="T89" fmla="*/ 27970 h 785"/>
                    <a:gd name="T90" fmla="*/ 107037 w 677"/>
                    <a:gd name="T91" fmla="*/ 17648 h 785"/>
                    <a:gd name="T92" fmla="*/ 101423 w 677"/>
                    <a:gd name="T93" fmla="*/ 13259 h 785"/>
                    <a:gd name="T94" fmla="*/ 97098 w 677"/>
                    <a:gd name="T95" fmla="*/ 8764 h 785"/>
                    <a:gd name="T96" fmla="*/ 80220 w 677"/>
                    <a:gd name="T97" fmla="*/ 1474 h 785"/>
                    <a:gd name="T98" fmla="*/ 74565 w 677"/>
                    <a:gd name="T99" fmla="*/ 8764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7"/>
                    <a:gd name="T151" fmla="*/ 0 h 785"/>
                    <a:gd name="T152" fmla="*/ 677 w 677"/>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7" h="785">
                      <a:moveTo>
                        <a:pt x="459" y="48"/>
                      </a:moveTo>
                      <a:lnTo>
                        <a:pt x="425" y="48"/>
                      </a:lnTo>
                      <a:lnTo>
                        <a:pt x="381" y="0"/>
                      </a:lnTo>
                      <a:lnTo>
                        <a:pt x="364" y="16"/>
                      </a:lnTo>
                      <a:lnTo>
                        <a:pt x="390" y="40"/>
                      </a:lnTo>
                      <a:lnTo>
                        <a:pt x="355" y="72"/>
                      </a:lnTo>
                      <a:lnTo>
                        <a:pt x="312" y="32"/>
                      </a:lnTo>
                      <a:lnTo>
                        <a:pt x="286" y="24"/>
                      </a:lnTo>
                      <a:lnTo>
                        <a:pt x="243" y="56"/>
                      </a:lnTo>
                      <a:lnTo>
                        <a:pt x="199" y="40"/>
                      </a:lnTo>
                      <a:lnTo>
                        <a:pt x="173" y="64"/>
                      </a:lnTo>
                      <a:lnTo>
                        <a:pt x="217" y="112"/>
                      </a:lnTo>
                      <a:lnTo>
                        <a:pt x="182" y="128"/>
                      </a:lnTo>
                      <a:lnTo>
                        <a:pt x="147" y="144"/>
                      </a:lnTo>
                      <a:lnTo>
                        <a:pt x="121" y="192"/>
                      </a:lnTo>
                      <a:lnTo>
                        <a:pt x="139" y="240"/>
                      </a:lnTo>
                      <a:lnTo>
                        <a:pt x="130" y="280"/>
                      </a:lnTo>
                      <a:lnTo>
                        <a:pt x="104" y="320"/>
                      </a:lnTo>
                      <a:lnTo>
                        <a:pt x="52" y="328"/>
                      </a:lnTo>
                      <a:lnTo>
                        <a:pt x="0" y="368"/>
                      </a:lnTo>
                      <a:lnTo>
                        <a:pt x="95" y="376"/>
                      </a:lnTo>
                      <a:lnTo>
                        <a:pt x="113" y="368"/>
                      </a:lnTo>
                      <a:lnTo>
                        <a:pt x="139" y="376"/>
                      </a:lnTo>
                      <a:lnTo>
                        <a:pt x="121" y="400"/>
                      </a:lnTo>
                      <a:lnTo>
                        <a:pt x="139" y="432"/>
                      </a:lnTo>
                      <a:lnTo>
                        <a:pt x="139" y="440"/>
                      </a:lnTo>
                      <a:lnTo>
                        <a:pt x="217" y="472"/>
                      </a:lnTo>
                      <a:lnTo>
                        <a:pt x="312" y="496"/>
                      </a:lnTo>
                      <a:lnTo>
                        <a:pt x="329" y="504"/>
                      </a:lnTo>
                      <a:lnTo>
                        <a:pt x="355" y="544"/>
                      </a:lnTo>
                      <a:lnTo>
                        <a:pt x="303" y="592"/>
                      </a:lnTo>
                      <a:lnTo>
                        <a:pt x="329" y="624"/>
                      </a:lnTo>
                      <a:lnTo>
                        <a:pt x="364" y="608"/>
                      </a:lnTo>
                      <a:lnTo>
                        <a:pt x="390" y="632"/>
                      </a:lnTo>
                      <a:lnTo>
                        <a:pt x="390" y="736"/>
                      </a:lnTo>
                      <a:lnTo>
                        <a:pt x="572" y="784"/>
                      </a:lnTo>
                      <a:lnTo>
                        <a:pt x="598" y="712"/>
                      </a:lnTo>
                      <a:lnTo>
                        <a:pt x="633" y="648"/>
                      </a:lnTo>
                      <a:lnTo>
                        <a:pt x="598" y="576"/>
                      </a:lnTo>
                      <a:lnTo>
                        <a:pt x="563" y="560"/>
                      </a:lnTo>
                      <a:lnTo>
                        <a:pt x="598" y="520"/>
                      </a:lnTo>
                      <a:lnTo>
                        <a:pt x="555" y="376"/>
                      </a:lnTo>
                      <a:lnTo>
                        <a:pt x="598" y="280"/>
                      </a:lnTo>
                      <a:lnTo>
                        <a:pt x="615" y="200"/>
                      </a:lnTo>
                      <a:lnTo>
                        <a:pt x="676" y="152"/>
                      </a:lnTo>
                      <a:lnTo>
                        <a:pt x="659" y="96"/>
                      </a:lnTo>
                      <a:lnTo>
                        <a:pt x="624" y="72"/>
                      </a:lnTo>
                      <a:lnTo>
                        <a:pt x="598" y="48"/>
                      </a:lnTo>
                      <a:lnTo>
                        <a:pt x="494" y="8"/>
                      </a:lnTo>
                      <a:lnTo>
                        <a:pt x="459" y="48"/>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46" name="Freeform 97"/>
                <p:cNvSpPr>
                  <a:spLocks/>
                </p:cNvSpPr>
                <p:nvPr/>
              </p:nvSpPr>
              <p:spPr bwMode="auto">
                <a:xfrm>
                  <a:off x="3050" y="1936"/>
                  <a:ext cx="329" cy="222"/>
                </a:xfrm>
                <a:custGeom>
                  <a:avLst/>
                  <a:gdLst>
                    <a:gd name="T0" fmla="*/ 4068 w 252"/>
                    <a:gd name="T1" fmla="*/ 24294 h 169"/>
                    <a:gd name="T2" fmla="*/ 0 w 252"/>
                    <a:gd name="T3" fmla="*/ 18542 h 169"/>
                    <a:gd name="T4" fmla="*/ 0 w 252"/>
                    <a:gd name="T5" fmla="*/ 0 h 169"/>
                    <a:gd name="T6" fmla="*/ 5551 w 252"/>
                    <a:gd name="T7" fmla="*/ 1446 h 169"/>
                    <a:gd name="T8" fmla="*/ 10963 w 252"/>
                    <a:gd name="T9" fmla="*/ 4305 h 169"/>
                    <a:gd name="T10" fmla="*/ 17958 w 252"/>
                    <a:gd name="T11" fmla="*/ 0 h 169"/>
                    <a:gd name="T12" fmla="*/ 24715 w 252"/>
                    <a:gd name="T13" fmla="*/ 5655 h 169"/>
                    <a:gd name="T14" fmla="*/ 27457 w 252"/>
                    <a:gd name="T15" fmla="*/ 9989 h 169"/>
                    <a:gd name="T16" fmla="*/ 30141 w 252"/>
                    <a:gd name="T17" fmla="*/ 14247 h 169"/>
                    <a:gd name="T18" fmla="*/ 37206 w 252"/>
                    <a:gd name="T19" fmla="*/ 8571 h 169"/>
                    <a:gd name="T20" fmla="*/ 39822 w 252"/>
                    <a:gd name="T21" fmla="*/ 14247 h 169"/>
                    <a:gd name="T22" fmla="*/ 32991 w 252"/>
                    <a:gd name="T23" fmla="*/ 21476 h 169"/>
                    <a:gd name="T24" fmla="*/ 27457 w 252"/>
                    <a:gd name="T25" fmla="*/ 29937 h 169"/>
                    <a:gd name="T26" fmla="*/ 17958 w 252"/>
                    <a:gd name="T27" fmla="*/ 28560 h 169"/>
                    <a:gd name="T28" fmla="*/ 12352 w 252"/>
                    <a:gd name="T29" fmla="*/ 25580 h 169"/>
                    <a:gd name="T30" fmla="*/ 8251 w 252"/>
                    <a:gd name="T31" fmla="*/ 24294 h 169"/>
                    <a:gd name="T32" fmla="*/ 4068 w 252"/>
                    <a:gd name="T33" fmla="*/ 24294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69"/>
                    <a:gd name="T53" fmla="*/ 252 w 252"/>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69">
                      <a:moveTo>
                        <a:pt x="26" y="136"/>
                      </a:moveTo>
                      <a:lnTo>
                        <a:pt x="0" y="104"/>
                      </a:lnTo>
                      <a:lnTo>
                        <a:pt x="0" y="0"/>
                      </a:lnTo>
                      <a:lnTo>
                        <a:pt x="35" y="8"/>
                      </a:lnTo>
                      <a:lnTo>
                        <a:pt x="69" y="24"/>
                      </a:lnTo>
                      <a:lnTo>
                        <a:pt x="113" y="0"/>
                      </a:lnTo>
                      <a:lnTo>
                        <a:pt x="156" y="32"/>
                      </a:lnTo>
                      <a:lnTo>
                        <a:pt x="173" y="56"/>
                      </a:lnTo>
                      <a:lnTo>
                        <a:pt x="190" y="80"/>
                      </a:lnTo>
                      <a:lnTo>
                        <a:pt x="234" y="48"/>
                      </a:lnTo>
                      <a:lnTo>
                        <a:pt x="251" y="80"/>
                      </a:lnTo>
                      <a:lnTo>
                        <a:pt x="208" y="120"/>
                      </a:lnTo>
                      <a:lnTo>
                        <a:pt x="173" y="168"/>
                      </a:lnTo>
                      <a:lnTo>
                        <a:pt x="113" y="160"/>
                      </a:lnTo>
                      <a:lnTo>
                        <a:pt x="78" y="144"/>
                      </a:lnTo>
                      <a:lnTo>
                        <a:pt x="52" y="136"/>
                      </a:lnTo>
                      <a:lnTo>
                        <a:pt x="26" y="136"/>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47" name="Freeform 98"/>
                <p:cNvSpPr>
                  <a:spLocks/>
                </p:cNvSpPr>
                <p:nvPr/>
              </p:nvSpPr>
              <p:spPr bwMode="auto">
                <a:xfrm>
                  <a:off x="2652" y="2346"/>
                  <a:ext cx="365" cy="328"/>
                </a:xfrm>
                <a:custGeom>
                  <a:avLst/>
                  <a:gdLst>
                    <a:gd name="T0" fmla="*/ 12821 w 279"/>
                    <a:gd name="T1" fmla="*/ 45256 h 249"/>
                    <a:gd name="T2" fmla="*/ 15902 w 279"/>
                    <a:gd name="T3" fmla="*/ 43724 h 249"/>
                    <a:gd name="T4" fmla="*/ 25698 w 279"/>
                    <a:gd name="T5" fmla="*/ 40951 h 249"/>
                    <a:gd name="T6" fmla="*/ 29961 w 279"/>
                    <a:gd name="T7" fmla="*/ 46700 h 249"/>
                    <a:gd name="T8" fmla="*/ 35846 w 279"/>
                    <a:gd name="T9" fmla="*/ 45256 h 249"/>
                    <a:gd name="T10" fmla="*/ 45879 w 279"/>
                    <a:gd name="T11" fmla="*/ 39896 h 249"/>
                    <a:gd name="T12" fmla="*/ 45879 w 279"/>
                    <a:gd name="T13" fmla="*/ 35553 h 249"/>
                    <a:gd name="T14" fmla="*/ 37257 w 279"/>
                    <a:gd name="T15" fmla="*/ 31491 h 249"/>
                    <a:gd name="T16" fmla="*/ 38717 w 279"/>
                    <a:gd name="T17" fmla="*/ 24624 h 249"/>
                    <a:gd name="T18" fmla="*/ 40027 w 279"/>
                    <a:gd name="T19" fmla="*/ 12393 h 249"/>
                    <a:gd name="T20" fmla="*/ 38717 w 279"/>
                    <a:gd name="T21" fmla="*/ 9550 h 249"/>
                    <a:gd name="T22" fmla="*/ 29961 w 279"/>
                    <a:gd name="T23" fmla="*/ 8237 h 249"/>
                    <a:gd name="T24" fmla="*/ 33044 w 279"/>
                    <a:gd name="T25" fmla="*/ 4116 h 249"/>
                    <a:gd name="T26" fmla="*/ 29961 w 279"/>
                    <a:gd name="T27" fmla="*/ 1349 h 249"/>
                    <a:gd name="T28" fmla="*/ 21343 w 279"/>
                    <a:gd name="T29" fmla="*/ 0 h 249"/>
                    <a:gd name="T30" fmla="*/ 18683 w 279"/>
                    <a:gd name="T31" fmla="*/ 0 h 249"/>
                    <a:gd name="T32" fmla="*/ 12821 w 279"/>
                    <a:gd name="T33" fmla="*/ 1349 h 249"/>
                    <a:gd name="T34" fmla="*/ 14382 w 279"/>
                    <a:gd name="T35" fmla="*/ 4116 h 249"/>
                    <a:gd name="T36" fmla="*/ 8551 w 279"/>
                    <a:gd name="T37" fmla="*/ 12393 h 249"/>
                    <a:gd name="T38" fmla="*/ 7102 w 279"/>
                    <a:gd name="T39" fmla="*/ 12393 h 249"/>
                    <a:gd name="T40" fmla="*/ 5726 w 279"/>
                    <a:gd name="T41" fmla="*/ 9550 h 249"/>
                    <a:gd name="T42" fmla="*/ 1494 w 279"/>
                    <a:gd name="T43" fmla="*/ 10850 h 249"/>
                    <a:gd name="T44" fmla="*/ 0 w 279"/>
                    <a:gd name="T45" fmla="*/ 20489 h 249"/>
                    <a:gd name="T46" fmla="*/ 0 w 279"/>
                    <a:gd name="T47" fmla="*/ 39896 h 249"/>
                    <a:gd name="T48" fmla="*/ 12821 w 279"/>
                    <a:gd name="T49" fmla="*/ 45256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9"/>
                    <a:gd name="T76" fmla="*/ 0 h 249"/>
                    <a:gd name="T77" fmla="*/ 279 w 279"/>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9" h="249">
                      <a:moveTo>
                        <a:pt x="78" y="241"/>
                      </a:moveTo>
                      <a:lnTo>
                        <a:pt x="96" y="233"/>
                      </a:lnTo>
                      <a:lnTo>
                        <a:pt x="156" y="219"/>
                      </a:lnTo>
                      <a:lnTo>
                        <a:pt x="182" y="248"/>
                      </a:lnTo>
                      <a:lnTo>
                        <a:pt x="217" y="241"/>
                      </a:lnTo>
                      <a:lnTo>
                        <a:pt x="278" y="212"/>
                      </a:lnTo>
                      <a:lnTo>
                        <a:pt x="278" y="190"/>
                      </a:lnTo>
                      <a:lnTo>
                        <a:pt x="226" y="168"/>
                      </a:lnTo>
                      <a:lnTo>
                        <a:pt x="235" y="131"/>
                      </a:lnTo>
                      <a:lnTo>
                        <a:pt x="243" y="66"/>
                      </a:lnTo>
                      <a:lnTo>
                        <a:pt x="235" y="51"/>
                      </a:lnTo>
                      <a:lnTo>
                        <a:pt x="182" y="44"/>
                      </a:lnTo>
                      <a:lnTo>
                        <a:pt x="200" y="22"/>
                      </a:lnTo>
                      <a:lnTo>
                        <a:pt x="182" y="7"/>
                      </a:lnTo>
                      <a:lnTo>
                        <a:pt x="130" y="0"/>
                      </a:lnTo>
                      <a:lnTo>
                        <a:pt x="113" y="0"/>
                      </a:lnTo>
                      <a:lnTo>
                        <a:pt x="78" y="7"/>
                      </a:lnTo>
                      <a:lnTo>
                        <a:pt x="87" y="22"/>
                      </a:lnTo>
                      <a:lnTo>
                        <a:pt x="52" y="66"/>
                      </a:lnTo>
                      <a:lnTo>
                        <a:pt x="43" y="66"/>
                      </a:lnTo>
                      <a:lnTo>
                        <a:pt x="35" y="51"/>
                      </a:lnTo>
                      <a:lnTo>
                        <a:pt x="9" y="58"/>
                      </a:lnTo>
                      <a:lnTo>
                        <a:pt x="0" y="109"/>
                      </a:lnTo>
                      <a:lnTo>
                        <a:pt x="0" y="212"/>
                      </a:lnTo>
                      <a:lnTo>
                        <a:pt x="78" y="241"/>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48" name="Freeform 99"/>
                <p:cNvSpPr>
                  <a:spLocks/>
                </p:cNvSpPr>
                <p:nvPr/>
              </p:nvSpPr>
              <p:spPr bwMode="auto">
                <a:xfrm>
                  <a:off x="2822" y="2188"/>
                  <a:ext cx="433" cy="475"/>
                </a:xfrm>
                <a:custGeom>
                  <a:avLst/>
                  <a:gdLst>
                    <a:gd name="T0" fmla="*/ 27201 w 331"/>
                    <a:gd name="T1" fmla="*/ 0 h 361"/>
                    <a:gd name="T2" fmla="*/ 37235 w 331"/>
                    <a:gd name="T3" fmla="*/ 2988 h 361"/>
                    <a:gd name="T4" fmla="*/ 41568 w 331"/>
                    <a:gd name="T5" fmla="*/ 5812 h 361"/>
                    <a:gd name="T6" fmla="*/ 40007 w 331"/>
                    <a:gd name="T7" fmla="*/ 13239 h 361"/>
                    <a:gd name="T8" fmla="*/ 40007 w 331"/>
                    <a:gd name="T9" fmla="*/ 17630 h 361"/>
                    <a:gd name="T10" fmla="*/ 54377 w 331"/>
                    <a:gd name="T11" fmla="*/ 19174 h 361"/>
                    <a:gd name="T12" fmla="*/ 50198 w 331"/>
                    <a:gd name="T13" fmla="*/ 26462 h 361"/>
                    <a:gd name="T14" fmla="*/ 41568 w 331"/>
                    <a:gd name="T15" fmla="*/ 36733 h 361"/>
                    <a:gd name="T16" fmla="*/ 35812 w 331"/>
                    <a:gd name="T17" fmla="*/ 44136 h 361"/>
                    <a:gd name="T18" fmla="*/ 40007 w 331"/>
                    <a:gd name="T19" fmla="*/ 45483 h 361"/>
                    <a:gd name="T20" fmla="*/ 44333 w 331"/>
                    <a:gd name="T21" fmla="*/ 48558 h 361"/>
                    <a:gd name="T22" fmla="*/ 41568 w 331"/>
                    <a:gd name="T23" fmla="*/ 51414 h 361"/>
                    <a:gd name="T24" fmla="*/ 34309 w 331"/>
                    <a:gd name="T25" fmla="*/ 53000 h 361"/>
                    <a:gd name="T26" fmla="*/ 31528 w 331"/>
                    <a:gd name="T27" fmla="*/ 50054 h 361"/>
                    <a:gd name="T28" fmla="*/ 25679 w 331"/>
                    <a:gd name="T29" fmla="*/ 54426 h 361"/>
                    <a:gd name="T30" fmla="*/ 31528 w 331"/>
                    <a:gd name="T31" fmla="*/ 61824 h 361"/>
                    <a:gd name="T32" fmla="*/ 29894 w 331"/>
                    <a:gd name="T33" fmla="*/ 66289 h 361"/>
                    <a:gd name="T34" fmla="*/ 24425 w 331"/>
                    <a:gd name="T35" fmla="*/ 64666 h 361"/>
                    <a:gd name="T36" fmla="*/ 24425 w 331"/>
                    <a:gd name="T37" fmla="*/ 60280 h 361"/>
                    <a:gd name="T38" fmla="*/ 15895 w 331"/>
                    <a:gd name="T39" fmla="*/ 55916 h 361"/>
                    <a:gd name="T40" fmla="*/ 17143 w 331"/>
                    <a:gd name="T41" fmla="*/ 48558 h 361"/>
                    <a:gd name="T42" fmla="*/ 18671 w 331"/>
                    <a:gd name="T43" fmla="*/ 35330 h 361"/>
                    <a:gd name="T44" fmla="*/ 17143 w 331"/>
                    <a:gd name="T45" fmla="*/ 32407 h 361"/>
                    <a:gd name="T46" fmla="*/ 8542 w 331"/>
                    <a:gd name="T47" fmla="*/ 30895 h 361"/>
                    <a:gd name="T48" fmla="*/ 11319 w 331"/>
                    <a:gd name="T49" fmla="*/ 26462 h 361"/>
                    <a:gd name="T50" fmla="*/ 8542 w 331"/>
                    <a:gd name="T51" fmla="*/ 23480 h 361"/>
                    <a:gd name="T52" fmla="*/ 0 w 331"/>
                    <a:gd name="T53" fmla="*/ 22155 h 361"/>
                    <a:gd name="T54" fmla="*/ 1494 w 331"/>
                    <a:gd name="T55" fmla="*/ 17630 h 361"/>
                    <a:gd name="T56" fmla="*/ 12809 w 331"/>
                    <a:gd name="T57" fmla="*/ 16200 h 361"/>
                    <a:gd name="T58" fmla="*/ 22852 w 331"/>
                    <a:gd name="T59" fmla="*/ 4417 h 361"/>
                    <a:gd name="T60" fmla="*/ 27201 w 331"/>
                    <a:gd name="T61" fmla="*/ 0 h 3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1"/>
                    <a:gd name="T94" fmla="*/ 0 h 361"/>
                    <a:gd name="T95" fmla="*/ 331 w 331"/>
                    <a:gd name="T96" fmla="*/ 361 h 3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1" h="361">
                      <a:moveTo>
                        <a:pt x="165" y="0"/>
                      </a:moveTo>
                      <a:lnTo>
                        <a:pt x="226" y="16"/>
                      </a:lnTo>
                      <a:lnTo>
                        <a:pt x="252" y="32"/>
                      </a:lnTo>
                      <a:lnTo>
                        <a:pt x="243" y="72"/>
                      </a:lnTo>
                      <a:lnTo>
                        <a:pt x="243" y="96"/>
                      </a:lnTo>
                      <a:lnTo>
                        <a:pt x="330" y="104"/>
                      </a:lnTo>
                      <a:lnTo>
                        <a:pt x="304" y="144"/>
                      </a:lnTo>
                      <a:lnTo>
                        <a:pt x="252" y="200"/>
                      </a:lnTo>
                      <a:lnTo>
                        <a:pt x="217" y="240"/>
                      </a:lnTo>
                      <a:lnTo>
                        <a:pt x="243" y="248"/>
                      </a:lnTo>
                      <a:lnTo>
                        <a:pt x="269" y="264"/>
                      </a:lnTo>
                      <a:lnTo>
                        <a:pt x="252" y="280"/>
                      </a:lnTo>
                      <a:lnTo>
                        <a:pt x="208" y="288"/>
                      </a:lnTo>
                      <a:lnTo>
                        <a:pt x="191" y="272"/>
                      </a:lnTo>
                      <a:lnTo>
                        <a:pt x="156" y="296"/>
                      </a:lnTo>
                      <a:lnTo>
                        <a:pt x="191" y="336"/>
                      </a:lnTo>
                      <a:lnTo>
                        <a:pt x="182" y="360"/>
                      </a:lnTo>
                      <a:lnTo>
                        <a:pt x="148" y="352"/>
                      </a:lnTo>
                      <a:lnTo>
                        <a:pt x="148" y="328"/>
                      </a:lnTo>
                      <a:lnTo>
                        <a:pt x="96" y="304"/>
                      </a:lnTo>
                      <a:lnTo>
                        <a:pt x="104" y="264"/>
                      </a:lnTo>
                      <a:lnTo>
                        <a:pt x="113" y="192"/>
                      </a:lnTo>
                      <a:lnTo>
                        <a:pt x="104" y="176"/>
                      </a:lnTo>
                      <a:lnTo>
                        <a:pt x="52" y="168"/>
                      </a:lnTo>
                      <a:lnTo>
                        <a:pt x="69" y="144"/>
                      </a:lnTo>
                      <a:lnTo>
                        <a:pt x="52" y="128"/>
                      </a:lnTo>
                      <a:lnTo>
                        <a:pt x="0" y="120"/>
                      </a:lnTo>
                      <a:lnTo>
                        <a:pt x="9" y="96"/>
                      </a:lnTo>
                      <a:lnTo>
                        <a:pt x="78" y="88"/>
                      </a:lnTo>
                      <a:lnTo>
                        <a:pt x="139" y="24"/>
                      </a:lnTo>
                      <a:lnTo>
                        <a:pt x="165"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49" name="Freeform 100"/>
                <p:cNvSpPr>
                  <a:spLocks/>
                </p:cNvSpPr>
                <p:nvPr/>
              </p:nvSpPr>
              <p:spPr bwMode="auto">
                <a:xfrm>
                  <a:off x="793" y="2041"/>
                  <a:ext cx="762" cy="496"/>
                </a:xfrm>
                <a:custGeom>
                  <a:avLst/>
                  <a:gdLst>
                    <a:gd name="T0" fmla="*/ 43467 w 582"/>
                    <a:gd name="T1" fmla="*/ 58735 h 377"/>
                    <a:gd name="T2" fmla="*/ 40682 w 582"/>
                    <a:gd name="T3" fmla="*/ 54339 h 377"/>
                    <a:gd name="T4" fmla="*/ 37640 w 582"/>
                    <a:gd name="T5" fmla="*/ 54339 h 377"/>
                    <a:gd name="T6" fmla="*/ 24515 w 582"/>
                    <a:gd name="T7" fmla="*/ 61774 h 377"/>
                    <a:gd name="T8" fmla="*/ 2815 w 582"/>
                    <a:gd name="T9" fmla="*/ 67564 h 377"/>
                    <a:gd name="T10" fmla="*/ 5892 w 582"/>
                    <a:gd name="T11" fmla="*/ 63124 h 377"/>
                    <a:gd name="T12" fmla="*/ 4391 w 582"/>
                    <a:gd name="T13" fmla="*/ 55719 h 377"/>
                    <a:gd name="T14" fmla="*/ 0 w 582"/>
                    <a:gd name="T15" fmla="*/ 51354 h 377"/>
                    <a:gd name="T16" fmla="*/ 8703 w 582"/>
                    <a:gd name="T17" fmla="*/ 44080 h 377"/>
                    <a:gd name="T18" fmla="*/ 30405 w 582"/>
                    <a:gd name="T19" fmla="*/ 38216 h 377"/>
                    <a:gd name="T20" fmla="*/ 43467 w 582"/>
                    <a:gd name="T21" fmla="*/ 25018 h 377"/>
                    <a:gd name="T22" fmla="*/ 39108 w 582"/>
                    <a:gd name="T23" fmla="*/ 22078 h 377"/>
                    <a:gd name="T24" fmla="*/ 53713 w 582"/>
                    <a:gd name="T25" fmla="*/ 8753 h 377"/>
                    <a:gd name="T26" fmla="*/ 63932 w 582"/>
                    <a:gd name="T27" fmla="*/ 0 h 377"/>
                    <a:gd name="T28" fmla="*/ 71060 w 582"/>
                    <a:gd name="T29" fmla="*/ 7394 h 377"/>
                    <a:gd name="T30" fmla="*/ 63932 w 582"/>
                    <a:gd name="T31" fmla="*/ 14588 h 377"/>
                    <a:gd name="T32" fmla="*/ 65332 w 582"/>
                    <a:gd name="T33" fmla="*/ 20444 h 377"/>
                    <a:gd name="T34" fmla="*/ 75383 w 582"/>
                    <a:gd name="T35" fmla="*/ 16176 h 377"/>
                    <a:gd name="T36" fmla="*/ 88598 w 582"/>
                    <a:gd name="T37" fmla="*/ 8753 h 377"/>
                    <a:gd name="T38" fmla="*/ 91318 w 582"/>
                    <a:gd name="T39" fmla="*/ 14588 h 377"/>
                    <a:gd name="T40" fmla="*/ 92851 w 582"/>
                    <a:gd name="T41" fmla="*/ 19085 h 377"/>
                    <a:gd name="T42" fmla="*/ 97205 w 582"/>
                    <a:gd name="T43" fmla="*/ 26427 h 377"/>
                    <a:gd name="T44" fmla="*/ 94318 w 582"/>
                    <a:gd name="T45" fmla="*/ 29488 h 377"/>
                    <a:gd name="T46" fmla="*/ 91318 w 582"/>
                    <a:gd name="T47" fmla="*/ 32360 h 377"/>
                    <a:gd name="T48" fmla="*/ 89989 w 582"/>
                    <a:gd name="T49" fmla="*/ 35292 h 377"/>
                    <a:gd name="T50" fmla="*/ 46379 w 582"/>
                    <a:gd name="T51" fmla="*/ 68927 h 377"/>
                    <a:gd name="T52" fmla="*/ 45035 w 582"/>
                    <a:gd name="T53" fmla="*/ 67564 h 377"/>
                    <a:gd name="T54" fmla="*/ 45035 w 582"/>
                    <a:gd name="T55" fmla="*/ 64585 h 377"/>
                    <a:gd name="T56" fmla="*/ 43467 w 582"/>
                    <a:gd name="T57" fmla="*/ 58735 h 3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377"/>
                    <a:gd name="T89" fmla="*/ 582 w 582"/>
                    <a:gd name="T90" fmla="*/ 377 h 3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377">
                      <a:moveTo>
                        <a:pt x="260" y="320"/>
                      </a:moveTo>
                      <a:lnTo>
                        <a:pt x="243" y="296"/>
                      </a:lnTo>
                      <a:lnTo>
                        <a:pt x="225" y="296"/>
                      </a:lnTo>
                      <a:lnTo>
                        <a:pt x="147" y="336"/>
                      </a:lnTo>
                      <a:lnTo>
                        <a:pt x="17" y="368"/>
                      </a:lnTo>
                      <a:lnTo>
                        <a:pt x="35" y="344"/>
                      </a:lnTo>
                      <a:lnTo>
                        <a:pt x="26" y="304"/>
                      </a:lnTo>
                      <a:lnTo>
                        <a:pt x="0" y="280"/>
                      </a:lnTo>
                      <a:lnTo>
                        <a:pt x="52" y="240"/>
                      </a:lnTo>
                      <a:lnTo>
                        <a:pt x="182" y="208"/>
                      </a:lnTo>
                      <a:lnTo>
                        <a:pt x="260" y="136"/>
                      </a:lnTo>
                      <a:lnTo>
                        <a:pt x="234" y="120"/>
                      </a:lnTo>
                      <a:lnTo>
                        <a:pt x="321" y="48"/>
                      </a:lnTo>
                      <a:lnTo>
                        <a:pt x="382" y="0"/>
                      </a:lnTo>
                      <a:lnTo>
                        <a:pt x="425" y="40"/>
                      </a:lnTo>
                      <a:lnTo>
                        <a:pt x="382" y="80"/>
                      </a:lnTo>
                      <a:lnTo>
                        <a:pt x="390" y="112"/>
                      </a:lnTo>
                      <a:lnTo>
                        <a:pt x="451" y="88"/>
                      </a:lnTo>
                      <a:lnTo>
                        <a:pt x="529" y="48"/>
                      </a:lnTo>
                      <a:lnTo>
                        <a:pt x="546" y="80"/>
                      </a:lnTo>
                      <a:lnTo>
                        <a:pt x="555" y="104"/>
                      </a:lnTo>
                      <a:lnTo>
                        <a:pt x="581" y="144"/>
                      </a:lnTo>
                      <a:lnTo>
                        <a:pt x="564" y="160"/>
                      </a:lnTo>
                      <a:lnTo>
                        <a:pt x="546" y="176"/>
                      </a:lnTo>
                      <a:lnTo>
                        <a:pt x="538" y="192"/>
                      </a:lnTo>
                      <a:lnTo>
                        <a:pt x="277" y="376"/>
                      </a:lnTo>
                      <a:lnTo>
                        <a:pt x="269" y="368"/>
                      </a:lnTo>
                      <a:lnTo>
                        <a:pt x="269" y="352"/>
                      </a:lnTo>
                      <a:lnTo>
                        <a:pt x="260" y="320"/>
                      </a:lnTo>
                    </a:path>
                  </a:pathLst>
                </a:custGeom>
                <a:solidFill>
                  <a:srgbClr val="CBCBCB"/>
                </a:solidFill>
                <a:ln w="12700">
                  <a:solidFill>
                    <a:schemeClr val="bg1">
                      <a:alpha val="81175"/>
                    </a:schemeClr>
                  </a:solidFill>
                  <a:round/>
                  <a:headEnd/>
                  <a:tailEnd/>
                </a:ln>
              </p:spPr>
              <p:txBody>
                <a:bodyPr/>
                <a:lstStyle/>
                <a:p>
                  <a:endParaRPr lang="fr-CH" dirty="0"/>
                </a:p>
              </p:txBody>
            </p:sp>
            <p:sp>
              <p:nvSpPr>
                <p:cNvPr id="150" name="Freeform 101"/>
                <p:cNvSpPr>
                  <a:spLocks/>
                </p:cNvSpPr>
                <p:nvPr/>
              </p:nvSpPr>
              <p:spPr bwMode="auto">
                <a:xfrm>
                  <a:off x="2414" y="1841"/>
                  <a:ext cx="671" cy="822"/>
                </a:xfrm>
                <a:custGeom>
                  <a:avLst/>
                  <a:gdLst>
                    <a:gd name="T0" fmla="*/ 52678 w 513"/>
                    <a:gd name="T1" fmla="*/ 65584 h 625"/>
                    <a:gd name="T2" fmla="*/ 51216 w 513"/>
                    <a:gd name="T3" fmla="*/ 69962 h 625"/>
                    <a:gd name="T4" fmla="*/ 48533 w 513"/>
                    <a:gd name="T5" fmla="*/ 69962 h 625"/>
                    <a:gd name="T6" fmla="*/ 42678 w 513"/>
                    <a:gd name="T7" fmla="*/ 71539 h 625"/>
                    <a:gd name="T8" fmla="*/ 44145 w 513"/>
                    <a:gd name="T9" fmla="*/ 74443 h 625"/>
                    <a:gd name="T10" fmla="*/ 38413 w 513"/>
                    <a:gd name="T11" fmla="*/ 83182 h 625"/>
                    <a:gd name="T12" fmla="*/ 37156 w 513"/>
                    <a:gd name="T13" fmla="*/ 83182 h 625"/>
                    <a:gd name="T14" fmla="*/ 35553 w 513"/>
                    <a:gd name="T15" fmla="*/ 80288 h 625"/>
                    <a:gd name="T16" fmla="*/ 31401 w 513"/>
                    <a:gd name="T17" fmla="*/ 81608 h 625"/>
                    <a:gd name="T18" fmla="*/ 29850 w 513"/>
                    <a:gd name="T19" fmla="*/ 91971 h 625"/>
                    <a:gd name="T20" fmla="*/ 29850 w 513"/>
                    <a:gd name="T21" fmla="*/ 112313 h 625"/>
                    <a:gd name="T22" fmla="*/ 17126 w 513"/>
                    <a:gd name="T23" fmla="*/ 113799 h 625"/>
                    <a:gd name="T24" fmla="*/ 5712 w 513"/>
                    <a:gd name="T25" fmla="*/ 102137 h 625"/>
                    <a:gd name="T26" fmla="*/ 0 w 513"/>
                    <a:gd name="T27" fmla="*/ 90406 h 625"/>
                    <a:gd name="T28" fmla="*/ 2793 w 513"/>
                    <a:gd name="T29" fmla="*/ 81608 h 625"/>
                    <a:gd name="T30" fmla="*/ 8523 w 513"/>
                    <a:gd name="T31" fmla="*/ 80288 h 625"/>
                    <a:gd name="T32" fmla="*/ 14330 w 513"/>
                    <a:gd name="T33" fmla="*/ 67144 h 625"/>
                    <a:gd name="T34" fmla="*/ 8523 w 513"/>
                    <a:gd name="T35" fmla="*/ 65584 h 625"/>
                    <a:gd name="T36" fmla="*/ 1492 w 513"/>
                    <a:gd name="T37" fmla="*/ 53944 h 625"/>
                    <a:gd name="T38" fmla="*/ 5712 w 513"/>
                    <a:gd name="T39" fmla="*/ 43820 h 625"/>
                    <a:gd name="T40" fmla="*/ 6938 w 513"/>
                    <a:gd name="T41" fmla="*/ 35109 h 625"/>
                    <a:gd name="T42" fmla="*/ 0 w 513"/>
                    <a:gd name="T43" fmla="*/ 23371 h 625"/>
                    <a:gd name="T44" fmla="*/ 0 w 513"/>
                    <a:gd name="T45" fmla="*/ 18977 h 625"/>
                    <a:gd name="T46" fmla="*/ 6938 w 513"/>
                    <a:gd name="T47" fmla="*/ 16072 h 625"/>
                    <a:gd name="T48" fmla="*/ 14330 w 513"/>
                    <a:gd name="T49" fmla="*/ 8703 h 625"/>
                    <a:gd name="T50" fmla="*/ 11288 w 513"/>
                    <a:gd name="T51" fmla="*/ 5791 h 625"/>
                    <a:gd name="T52" fmla="*/ 14330 w 513"/>
                    <a:gd name="T53" fmla="*/ 1472 h 625"/>
                    <a:gd name="T54" fmla="*/ 17126 w 513"/>
                    <a:gd name="T55" fmla="*/ 2954 h 625"/>
                    <a:gd name="T56" fmla="*/ 19880 w 513"/>
                    <a:gd name="T57" fmla="*/ 0 h 625"/>
                    <a:gd name="T58" fmla="*/ 22821 w 513"/>
                    <a:gd name="T59" fmla="*/ 4403 h 625"/>
                    <a:gd name="T60" fmla="*/ 24368 w 513"/>
                    <a:gd name="T61" fmla="*/ 11625 h 625"/>
                    <a:gd name="T62" fmla="*/ 31401 w 513"/>
                    <a:gd name="T63" fmla="*/ 4403 h 625"/>
                    <a:gd name="T64" fmla="*/ 34260 w 513"/>
                    <a:gd name="T65" fmla="*/ 5791 h 625"/>
                    <a:gd name="T66" fmla="*/ 37156 w 513"/>
                    <a:gd name="T67" fmla="*/ 10273 h 625"/>
                    <a:gd name="T68" fmla="*/ 41509 w 513"/>
                    <a:gd name="T69" fmla="*/ 8703 h 625"/>
                    <a:gd name="T70" fmla="*/ 45701 w 513"/>
                    <a:gd name="T71" fmla="*/ 8703 h 625"/>
                    <a:gd name="T72" fmla="*/ 48533 w 513"/>
                    <a:gd name="T73" fmla="*/ 10273 h 625"/>
                    <a:gd name="T74" fmla="*/ 52678 w 513"/>
                    <a:gd name="T75" fmla="*/ 1472 h 625"/>
                    <a:gd name="T76" fmla="*/ 61243 w 513"/>
                    <a:gd name="T77" fmla="*/ 0 h 625"/>
                    <a:gd name="T78" fmla="*/ 69781 w 513"/>
                    <a:gd name="T79" fmla="*/ 27711 h 625"/>
                    <a:gd name="T80" fmla="*/ 79857 w 513"/>
                    <a:gd name="T81" fmla="*/ 32047 h 625"/>
                    <a:gd name="T82" fmla="*/ 84123 w 513"/>
                    <a:gd name="T83" fmla="*/ 37915 h 625"/>
                    <a:gd name="T84" fmla="*/ 75525 w 513"/>
                    <a:gd name="T85" fmla="*/ 43820 h 625"/>
                    <a:gd name="T86" fmla="*/ 78324 w 513"/>
                    <a:gd name="T87" fmla="*/ 48089 h 625"/>
                    <a:gd name="T88" fmla="*/ 64119 w 513"/>
                    <a:gd name="T89" fmla="*/ 64169 h 625"/>
                    <a:gd name="T90" fmla="*/ 52678 w 513"/>
                    <a:gd name="T91" fmla="*/ 65584 h 6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3"/>
                    <a:gd name="T139" fmla="*/ 0 h 625"/>
                    <a:gd name="T140" fmla="*/ 513 w 513"/>
                    <a:gd name="T141" fmla="*/ 625 h 6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3" h="625">
                      <a:moveTo>
                        <a:pt x="321" y="360"/>
                      </a:moveTo>
                      <a:lnTo>
                        <a:pt x="312" y="384"/>
                      </a:lnTo>
                      <a:lnTo>
                        <a:pt x="295" y="384"/>
                      </a:lnTo>
                      <a:lnTo>
                        <a:pt x="260" y="392"/>
                      </a:lnTo>
                      <a:lnTo>
                        <a:pt x="269" y="408"/>
                      </a:lnTo>
                      <a:lnTo>
                        <a:pt x="234" y="456"/>
                      </a:lnTo>
                      <a:lnTo>
                        <a:pt x="226" y="456"/>
                      </a:lnTo>
                      <a:lnTo>
                        <a:pt x="217" y="440"/>
                      </a:lnTo>
                      <a:lnTo>
                        <a:pt x="191" y="448"/>
                      </a:lnTo>
                      <a:lnTo>
                        <a:pt x="182" y="504"/>
                      </a:lnTo>
                      <a:lnTo>
                        <a:pt x="182" y="616"/>
                      </a:lnTo>
                      <a:lnTo>
                        <a:pt x="104" y="624"/>
                      </a:lnTo>
                      <a:lnTo>
                        <a:pt x="35" y="560"/>
                      </a:lnTo>
                      <a:lnTo>
                        <a:pt x="0" y="496"/>
                      </a:lnTo>
                      <a:lnTo>
                        <a:pt x="17" y="448"/>
                      </a:lnTo>
                      <a:lnTo>
                        <a:pt x="52" y="440"/>
                      </a:lnTo>
                      <a:lnTo>
                        <a:pt x="87" y="368"/>
                      </a:lnTo>
                      <a:lnTo>
                        <a:pt x="52" y="360"/>
                      </a:lnTo>
                      <a:lnTo>
                        <a:pt x="9" y="296"/>
                      </a:lnTo>
                      <a:lnTo>
                        <a:pt x="35" y="240"/>
                      </a:lnTo>
                      <a:lnTo>
                        <a:pt x="43" y="192"/>
                      </a:lnTo>
                      <a:lnTo>
                        <a:pt x="0" y="128"/>
                      </a:lnTo>
                      <a:lnTo>
                        <a:pt x="0" y="104"/>
                      </a:lnTo>
                      <a:lnTo>
                        <a:pt x="43" y="88"/>
                      </a:lnTo>
                      <a:lnTo>
                        <a:pt x="87" y="48"/>
                      </a:lnTo>
                      <a:lnTo>
                        <a:pt x="69" y="32"/>
                      </a:lnTo>
                      <a:lnTo>
                        <a:pt x="87" y="8"/>
                      </a:lnTo>
                      <a:lnTo>
                        <a:pt x="104" y="16"/>
                      </a:lnTo>
                      <a:lnTo>
                        <a:pt x="121" y="0"/>
                      </a:lnTo>
                      <a:lnTo>
                        <a:pt x="139" y="24"/>
                      </a:lnTo>
                      <a:lnTo>
                        <a:pt x="148" y="64"/>
                      </a:lnTo>
                      <a:lnTo>
                        <a:pt x="191" y="24"/>
                      </a:lnTo>
                      <a:lnTo>
                        <a:pt x="208" y="32"/>
                      </a:lnTo>
                      <a:lnTo>
                        <a:pt x="226" y="56"/>
                      </a:lnTo>
                      <a:lnTo>
                        <a:pt x="252" y="48"/>
                      </a:lnTo>
                      <a:lnTo>
                        <a:pt x="278" y="48"/>
                      </a:lnTo>
                      <a:lnTo>
                        <a:pt x="295" y="56"/>
                      </a:lnTo>
                      <a:lnTo>
                        <a:pt x="321" y="8"/>
                      </a:lnTo>
                      <a:lnTo>
                        <a:pt x="373" y="0"/>
                      </a:lnTo>
                      <a:lnTo>
                        <a:pt x="425" y="152"/>
                      </a:lnTo>
                      <a:lnTo>
                        <a:pt x="486" y="176"/>
                      </a:lnTo>
                      <a:lnTo>
                        <a:pt x="512" y="208"/>
                      </a:lnTo>
                      <a:lnTo>
                        <a:pt x="460" y="240"/>
                      </a:lnTo>
                      <a:lnTo>
                        <a:pt x="477" y="264"/>
                      </a:lnTo>
                      <a:lnTo>
                        <a:pt x="391" y="352"/>
                      </a:lnTo>
                      <a:lnTo>
                        <a:pt x="321" y="36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51" name="Freeform 102"/>
                <p:cNvSpPr>
                  <a:spLocks/>
                </p:cNvSpPr>
                <p:nvPr/>
              </p:nvSpPr>
              <p:spPr bwMode="auto">
                <a:xfrm>
                  <a:off x="1292" y="1514"/>
                  <a:ext cx="783" cy="539"/>
                </a:xfrm>
                <a:custGeom>
                  <a:avLst/>
                  <a:gdLst>
                    <a:gd name="T0" fmla="*/ 64793 w 599"/>
                    <a:gd name="T1" fmla="*/ 19780 h 409"/>
                    <a:gd name="T2" fmla="*/ 56329 w 599"/>
                    <a:gd name="T3" fmla="*/ 19780 h 409"/>
                    <a:gd name="T4" fmla="*/ 44902 w 599"/>
                    <a:gd name="T5" fmla="*/ 10681 h 409"/>
                    <a:gd name="T6" fmla="*/ 49177 w 599"/>
                    <a:gd name="T7" fmla="*/ 3092 h 409"/>
                    <a:gd name="T8" fmla="*/ 39495 w 599"/>
                    <a:gd name="T9" fmla="*/ 1498 h 409"/>
                    <a:gd name="T10" fmla="*/ 29558 w 599"/>
                    <a:gd name="T11" fmla="*/ 1498 h 409"/>
                    <a:gd name="T12" fmla="*/ 23842 w 599"/>
                    <a:gd name="T13" fmla="*/ 0 h 409"/>
                    <a:gd name="T14" fmla="*/ 18290 w 599"/>
                    <a:gd name="T15" fmla="*/ 5954 h 409"/>
                    <a:gd name="T16" fmla="*/ 21064 w 599"/>
                    <a:gd name="T17" fmla="*/ 9043 h 409"/>
                    <a:gd name="T18" fmla="*/ 0 w 599"/>
                    <a:gd name="T19" fmla="*/ 30278 h 409"/>
                    <a:gd name="T20" fmla="*/ 4210 w 599"/>
                    <a:gd name="T21" fmla="*/ 36375 h 409"/>
                    <a:gd name="T22" fmla="*/ 12623 w 599"/>
                    <a:gd name="T23" fmla="*/ 34738 h 409"/>
                    <a:gd name="T24" fmla="*/ 19697 w 599"/>
                    <a:gd name="T25" fmla="*/ 30278 h 409"/>
                    <a:gd name="T26" fmla="*/ 25342 w 599"/>
                    <a:gd name="T27" fmla="*/ 33340 h 409"/>
                    <a:gd name="T28" fmla="*/ 26815 w 599"/>
                    <a:gd name="T29" fmla="*/ 39379 h 409"/>
                    <a:gd name="T30" fmla="*/ 16976 w 599"/>
                    <a:gd name="T31" fmla="*/ 45309 h 409"/>
                    <a:gd name="T32" fmla="*/ 11205 w 599"/>
                    <a:gd name="T33" fmla="*/ 51537 h 409"/>
                    <a:gd name="T34" fmla="*/ 12623 w 599"/>
                    <a:gd name="T35" fmla="*/ 60679 h 409"/>
                    <a:gd name="T36" fmla="*/ 1481 w 599"/>
                    <a:gd name="T37" fmla="*/ 75858 h 409"/>
                    <a:gd name="T38" fmla="*/ 5652 w 599"/>
                    <a:gd name="T39" fmla="*/ 77331 h 409"/>
                    <a:gd name="T40" fmla="*/ 9962 w 599"/>
                    <a:gd name="T41" fmla="*/ 75858 h 409"/>
                    <a:gd name="T42" fmla="*/ 12623 w 599"/>
                    <a:gd name="T43" fmla="*/ 75858 h 409"/>
                    <a:gd name="T44" fmla="*/ 28069 w 599"/>
                    <a:gd name="T45" fmla="*/ 69731 h 409"/>
                    <a:gd name="T46" fmla="*/ 31015 w 599"/>
                    <a:gd name="T47" fmla="*/ 60679 h 409"/>
                    <a:gd name="T48" fmla="*/ 33798 w 599"/>
                    <a:gd name="T49" fmla="*/ 57568 h 409"/>
                    <a:gd name="T50" fmla="*/ 39495 w 599"/>
                    <a:gd name="T51" fmla="*/ 59073 h 409"/>
                    <a:gd name="T52" fmla="*/ 47962 w 599"/>
                    <a:gd name="T53" fmla="*/ 60679 h 409"/>
                    <a:gd name="T54" fmla="*/ 59130 w 599"/>
                    <a:gd name="T55" fmla="*/ 43937 h 409"/>
                    <a:gd name="T56" fmla="*/ 70233 w 599"/>
                    <a:gd name="T57" fmla="*/ 45309 h 409"/>
                    <a:gd name="T58" fmla="*/ 84450 w 599"/>
                    <a:gd name="T59" fmla="*/ 45309 h 409"/>
                    <a:gd name="T60" fmla="*/ 94258 w 599"/>
                    <a:gd name="T61" fmla="*/ 45309 h 409"/>
                    <a:gd name="T62" fmla="*/ 97063 w 599"/>
                    <a:gd name="T63" fmla="*/ 43937 h 409"/>
                    <a:gd name="T64" fmla="*/ 97063 w 599"/>
                    <a:gd name="T65" fmla="*/ 42456 h 409"/>
                    <a:gd name="T66" fmla="*/ 91384 w 599"/>
                    <a:gd name="T67" fmla="*/ 42456 h 409"/>
                    <a:gd name="T68" fmla="*/ 87244 w 599"/>
                    <a:gd name="T69" fmla="*/ 39379 h 409"/>
                    <a:gd name="T70" fmla="*/ 91384 w 599"/>
                    <a:gd name="T71" fmla="*/ 36375 h 409"/>
                    <a:gd name="T72" fmla="*/ 87244 w 599"/>
                    <a:gd name="T73" fmla="*/ 36375 h 409"/>
                    <a:gd name="T74" fmla="*/ 82895 w 599"/>
                    <a:gd name="T75" fmla="*/ 28823 h 409"/>
                    <a:gd name="T76" fmla="*/ 78768 w 599"/>
                    <a:gd name="T77" fmla="*/ 30278 h 409"/>
                    <a:gd name="T78" fmla="*/ 77550 w 599"/>
                    <a:gd name="T79" fmla="*/ 24322 h 409"/>
                    <a:gd name="T80" fmla="*/ 73266 w 599"/>
                    <a:gd name="T81" fmla="*/ 19780 h 409"/>
                    <a:gd name="T82" fmla="*/ 64793 w 599"/>
                    <a:gd name="T83" fmla="*/ 19780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9"/>
                    <a:gd name="T127" fmla="*/ 0 h 409"/>
                    <a:gd name="T128" fmla="*/ 599 w 599"/>
                    <a:gd name="T129" fmla="*/ 409 h 4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9" h="409">
                      <a:moveTo>
                        <a:pt x="399" y="104"/>
                      </a:moveTo>
                      <a:lnTo>
                        <a:pt x="347" y="104"/>
                      </a:lnTo>
                      <a:lnTo>
                        <a:pt x="277" y="56"/>
                      </a:lnTo>
                      <a:lnTo>
                        <a:pt x="303" y="16"/>
                      </a:lnTo>
                      <a:lnTo>
                        <a:pt x="243" y="8"/>
                      </a:lnTo>
                      <a:lnTo>
                        <a:pt x="182" y="8"/>
                      </a:lnTo>
                      <a:lnTo>
                        <a:pt x="147" y="0"/>
                      </a:lnTo>
                      <a:lnTo>
                        <a:pt x="113" y="32"/>
                      </a:lnTo>
                      <a:lnTo>
                        <a:pt x="130" y="48"/>
                      </a:lnTo>
                      <a:lnTo>
                        <a:pt x="0" y="160"/>
                      </a:lnTo>
                      <a:lnTo>
                        <a:pt x="26" y="192"/>
                      </a:lnTo>
                      <a:lnTo>
                        <a:pt x="78" y="184"/>
                      </a:lnTo>
                      <a:lnTo>
                        <a:pt x="121" y="160"/>
                      </a:lnTo>
                      <a:lnTo>
                        <a:pt x="156" y="176"/>
                      </a:lnTo>
                      <a:lnTo>
                        <a:pt x="165" y="208"/>
                      </a:lnTo>
                      <a:lnTo>
                        <a:pt x="104" y="240"/>
                      </a:lnTo>
                      <a:lnTo>
                        <a:pt x="69" y="272"/>
                      </a:lnTo>
                      <a:lnTo>
                        <a:pt x="78" y="320"/>
                      </a:lnTo>
                      <a:lnTo>
                        <a:pt x="9" y="400"/>
                      </a:lnTo>
                      <a:lnTo>
                        <a:pt x="35" y="408"/>
                      </a:lnTo>
                      <a:lnTo>
                        <a:pt x="61" y="400"/>
                      </a:lnTo>
                      <a:lnTo>
                        <a:pt x="78" y="400"/>
                      </a:lnTo>
                      <a:lnTo>
                        <a:pt x="173" y="368"/>
                      </a:lnTo>
                      <a:lnTo>
                        <a:pt x="191" y="320"/>
                      </a:lnTo>
                      <a:lnTo>
                        <a:pt x="208" y="304"/>
                      </a:lnTo>
                      <a:lnTo>
                        <a:pt x="243" y="312"/>
                      </a:lnTo>
                      <a:lnTo>
                        <a:pt x="295" y="320"/>
                      </a:lnTo>
                      <a:lnTo>
                        <a:pt x="364" y="232"/>
                      </a:lnTo>
                      <a:lnTo>
                        <a:pt x="433" y="240"/>
                      </a:lnTo>
                      <a:lnTo>
                        <a:pt x="520" y="240"/>
                      </a:lnTo>
                      <a:lnTo>
                        <a:pt x="581" y="240"/>
                      </a:lnTo>
                      <a:lnTo>
                        <a:pt x="598" y="232"/>
                      </a:lnTo>
                      <a:lnTo>
                        <a:pt x="598" y="224"/>
                      </a:lnTo>
                      <a:lnTo>
                        <a:pt x="563" y="224"/>
                      </a:lnTo>
                      <a:lnTo>
                        <a:pt x="537" y="208"/>
                      </a:lnTo>
                      <a:lnTo>
                        <a:pt x="563" y="192"/>
                      </a:lnTo>
                      <a:lnTo>
                        <a:pt x="537" y="192"/>
                      </a:lnTo>
                      <a:lnTo>
                        <a:pt x="511" y="152"/>
                      </a:lnTo>
                      <a:lnTo>
                        <a:pt x="485" y="160"/>
                      </a:lnTo>
                      <a:lnTo>
                        <a:pt x="477" y="128"/>
                      </a:lnTo>
                      <a:lnTo>
                        <a:pt x="451" y="104"/>
                      </a:lnTo>
                      <a:lnTo>
                        <a:pt x="399" y="104"/>
                      </a:lnTo>
                    </a:path>
                  </a:pathLst>
                </a:custGeom>
                <a:solidFill>
                  <a:srgbClr val="CBCBCB"/>
                </a:solidFill>
                <a:ln w="12700">
                  <a:solidFill>
                    <a:schemeClr val="bg1">
                      <a:alpha val="81175"/>
                    </a:schemeClr>
                  </a:solidFill>
                  <a:round/>
                  <a:headEnd/>
                  <a:tailEnd/>
                </a:ln>
              </p:spPr>
              <p:txBody>
                <a:bodyPr/>
                <a:lstStyle/>
                <a:p>
                  <a:endParaRPr lang="fr-CH" dirty="0"/>
                </a:p>
              </p:txBody>
            </p:sp>
            <p:sp>
              <p:nvSpPr>
                <p:cNvPr id="152" name="Freeform 103"/>
                <p:cNvSpPr>
                  <a:spLocks/>
                </p:cNvSpPr>
                <p:nvPr/>
              </p:nvSpPr>
              <p:spPr bwMode="auto">
                <a:xfrm>
                  <a:off x="3332" y="2188"/>
                  <a:ext cx="2088" cy="1391"/>
                </a:xfrm>
                <a:custGeom>
                  <a:avLst/>
                  <a:gdLst>
                    <a:gd name="T0" fmla="*/ 94354 w 1596"/>
                    <a:gd name="T1" fmla="*/ 154758 h 1057"/>
                    <a:gd name="T2" fmla="*/ 88663 w 1596"/>
                    <a:gd name="T3" fmla="*/ 125420 h 1057"/>
                    <a:gd name="T4" fmla="*/ 105770 w 1596"/>
                    <a:gd name="T5" fmla="*/ 128318 h 1057"/>
                    <a:gd name="T6" fmla="*/ 118518 w 1596"/>
                    <a:gd name="T7" fmla="*/ 119621 h 1057"/>
                    <a:gd name="T8" fmla="*/ 132852 w 1596"/>
                    <a:gd name="T9" fmla="*/ 163822 h 1057"/>
                    <a:gd name="T10" fmla="*/ 154419 w 1596"/>
                    <a:gd name="T11" fmla="*/ 163822 h 1057"/>
                    <a:gd name="T12" fmla="*/ 158698 w 1596"/>
                    <a:gd name="T13" fmla="*/ 151951 h 1057"/>
                    <a:gd name="T14" fmla="*/ 180098 w 1596"/>
                    <a:gd name="T15" fmla="*/ 148998 h 1057"/>
                    <a:gd name="T16" fmla="*/ 208702 w 1596"/>
                    <a:gd name="T17" fmla="*/ 178582 h 1057"/>
                    <a:gd name="T18" fmla="*/ 210073 w 1596"/>
                    <a:gd name="T19" fmla="*/ 151951 h 1057"/>
                    <a:gd name="T20" fmla="*/ 217240 w 1596"/>
                    <a:gd name="T21" fmla="*/ 143168 h 1057"/>
                    <a:gd name="T22" fmla="*/ 200274 w 1596"/>
                    <a:gd name="T23" fmla="*/ 129805 h 1057"/>
                    <a:gd name="T24" fmla="*/ 208702 w 1596"/>
                    <a:gd name="T25" fmla="*/ 94452 h 1057"/>
                    <a:gd name="T26" fmla="*/ 230137 w 1596"/>
                    <a:gd name="T27" fmla="*/ 89920 h 1057"/>
                    <a:gd name="T28" fmla="*/ 230137 w 1596"/>
                    <a:gd name="T29" fmla="*/ 101711 h 1057"/>
                    <a:gd name="T30" fmla="*/ 263100 w 1596"/>
                    <a:gd name="T31" fmla="*/ 97428 h 1057"/>
                    <a:gd name="T32" fmla="*/ 254444 w 1596"/>
                    <a:gd name="T33" fmla="*/ 85625 h 1057"/>
                    <a:gd name="T34" fmla="*/ 253055 w 1596"/>
                    <a:gd name="T35" fmla="*/ 57623 h 1057"/>
                    <a:gd name="T36" fmla="*/ 263100 w 1596"/>
                    <a:gd name="T37" fmla="*/ 22180 h 1057"/>
                    <a:gd name="T38" fmla="*/ 244429 w 1596"/>
                    <a:gd name="T39" fmla="*/ 10337 h 1057"/>
                    <a:gd name="T40" fmla="*/ 233130 w 1596"/>
                    <a:gd name="T41" fmla="*/ 26626 h 1057"/>
                    <a:gd name="T42" fmla="*/ 225857 w 1596"/>
                    <a:gd name="T43" fmla="*/ 26626 h 1057"/>
                    <a:gd name="T44" fmla="*/ 208702 w 1596"/>
                    <a:gd name="T45" fmla="*/ 44316 h 1057"/>
                    <a:gd name="T46" fmla="*/ 172951 w 1596"/>
                    <a:gd name="T47" fmla="*/ 26626 h 1057"/>
                    <a:gd name="T48" fmla="*/ 177194 w 1596"/>
                    <a:gd name="T49" fmla="*/ 11815 h 1057"/>
                    <a:gd name="T50" fmla="*/ 145893 w 1596"/>
                    <a:gd name="T51" fmla="*/ 0 h 1057"/>
                    <a:gd name="T52" fmla="*/ 118518 w 1596"/>
                    <a:gd name="T53" fmla="*/ 2993 h 1057"/>
                    <a:gd name="T54" fmla="*/ 118518 w 1596"/>
                    <a:gd name="T55" fmla="*/ 27990 h 1057"/>
                    <a:gd name="T56" fmla="*/ 84326 w 1596"/>
                    <a:gd name="T57" fmla="*/ 32484 h 1057"/>
                    <a:gd name="T58" fmla="*/ 62822 w 1596"/>
                    <a:gd name="T59" fmla="*/ 41271 h 1057"/>
                    <a:gd name="T60" fmla="*/ 51469 w 1596"/>
                    <a:gd name="T61" fmla="*/ 56047 h 1057"/>
                    <a:gd name="T62" fmla="*/ 34347 w 1596"/>
                    <a:gd name="T63" fmla="*/ 58977 h 1057"/>
                    <a:gd name="T64" fmla="*/ 24128 w 1596"/>
                    <a:gd name="T65" fmla="*/ 60642 h 1057"/>
                    <a:gd name="T66" fmla="*/ 18683 w 1596"/>
                    <a:gd name="T67" fmla="*/ 73757 h 1057"/>
                    <a:gd name="T68" fmla="*/ 2794 w 1596"/>
                    <a:gd name="T69" fmla="*/ 82669 h 1057"/>
                    <a:gd name="T70" fmla="*/ 5729 w 1596"/>
                    <a:gd name="T71" fmla="*/ 106275 h 1057"/>
                    <a:gd name="T72" fmla="*/ 35852 w 1596"/>
                    <a:gd name="T73" fmla="*/ 104704 h 1057"/>
                    <a:gd name="T74" fmla="*/ 42876 w 1596"/>
                    <a:gd name="T75" fmla="*/ 94452 h 1057"/>
                    <a:gd name="T76" fmla="*/ 42876 w 1596"/>
                    <a:gd name="T77" fmla="*/ 101711 h 1057"/>
                    <a:gd name="T78" fmla="*/ 55687 w 1596"/>
                    <a:gd name="T79" fmla="*/ 100355 h 1057"/>
                    <a:gd name="T80" fmla="*/ 52844 w 1596"/>
                    <a:gd name="T81" fmla="*/ 117988 h 1057"/>
                    <a:gd name="T82" fmla="*/ 64316 w 1596"/>
                    <a:gd name="T83" fmla="*/ 128318 h 1057"/>
                    <a:gd name="T84" fmla="*/ 64316 w 1596"/>
                    <a:gd name="T85" fmla="*/ 156422 h 1057"/>
                    <a:gd name="T86" fmla="*/ 62822 w 1596"/>
                    <a:gd name="T87" fmla="*/ 184392 h 1057"/>
                    <a:gd name="T88" fmla="*/ 85710 w 1596"/>
                    <a:gd name="T89" fmla="*/ 181387 h 10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6"/>
                    <a:gd name="T136" fmla="*/ 0 h 1057"/>
                    <a:gd name="T137" fmla="*/ 1596 w 1596"/>
                    <a:gd name="T138" fmla="*/ 1057 h 10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6" h="1057">
                      <a:moveTo>
                        <a:pt x="520" y="984"/>
                      </a:moveTo>
                      <a:lnTo>
                        <a:pt x="572" y="840"/>
                      </a:lnTo>
                      <a:lnTo>
                        <a:pt x="546" y="736"/>
                      </a:lnTo>
                      <a:lnTo>
                        <a:pt x="537" y="680"/>
                      </a:lnTo>
                      <a:lnTo>
                        <a:pt x="555" y="656"/>
                      </a:lnTo>
                      <a:lnTo>
                        <a:pt x="641" y="696"/>
                      </a:lnTo>
                      <a:lnTo>
                        <a:pt x="667" y="640"/>
                      </a:lnTo>
                      <a:lnTo>
                        <a:pt x="719" y="648"/>
                      </a:lnTo>
                      <a:lnTo>
                        <a:pt x="711" y="808"/>
                      </a:lnTo>
                      <a:lnTo>
                        <a:pt x="806" y="888"/>
                      </a:lnTo>
                      <a:lnTo>
                        <a:pt x="867" y="896"/>
                      </a:lnTo>
                      <a:lnTo>
                        <a:pt x="936" y="888"/>
                      </a:lnTo>
                      <a:lnTo>
                        <a:pt x="945" y="840"/>
                      </a:lnTo>
                      <a:lnTo>
                        <a:pt x="962" y="824"/>
                      </a:lnTo>
                      <a:lnTo>
                        <a:pt x="997" y="848"/>
                      </a:lnTo>
                      <a:lnTo>
                        <a:pt x="1092" y="808"/>
                      </a:lnTo>
                      <a:lnTo>
                        <a:pt x="1136" y="800"/>
                      </a:lnTo>
                      <a:lnTo>
                        <a:pt x="1266" y="968"/>
                      </a:lnTo>
                      <a:lnTo>
                        <a:pt x="1361" y="920"/>
                      </a:lnTo>
                      <a:lnTo>
                        <a:pt x="1274" y="824"/>
                      </a:lnTo>
                      <a:lnTo>
                        <a:pt x="1300" y="784"/>
                      </a:lnTo>
                      <a:lnTo>
                        <a:pt x="1318" y="776"/>
                      </a:lnTo>
                      <a:lnTo>
                        <a:pt x="1361" y="728"/>
                      </a:lnTo>
                      <a:lnTo>
                        <a:pt x="1214" y="704"/>
                      </a:lnTo>
                      <a:lnTo>
                        <a:pt x="1214" y="584"/>
                      </a:lnTo>
                      <a:lnTo>
                        <a:pt x="1266" y="512"/>
                      </a:lnTo>
                      <a:lnTo>
                        <a:pt x="1361" y="480"/>
                      </a:lnTo>
                      <a:lnTo>
                        <a:pt x="1396" y="488"/>
                      </a:lnTo>
                      <a:lnTo>
                        <a:pt x="1387" y="512"/>
                      </a:lnTo>
                      <a:lnTo>
                        <a:pt x="1396" y="552"/>
                      </a:lnTo>
                      <a:lnTo>
                        <a:pt x="1586" y="592"/>
                      </a:lnTo>
                      <a:lnTo>
                        <a:pt x="1595" y="528"/>
                      </a:lnTo>
                      <a:lnTo>
                        <a:pt x="1595" y="496"/>
                      </a:lnTo>
                      <a:lnTo>
                        <a:pt x="1543" y="464"/>
                      </a:lnTo>
                      <a:lnTo>
                        <a:pt x="1500" y="432"/>
                      </a:lnTo>
                      <a:lnTo>
                        <a:pt x="1534" y="312"/>
                      </a:lnTo>
                      <a:lnTo>
                        <a:pt x="1578" y="184"/>
                      </a:lnTo>
                      <a:lnTo>
                        <a:pt x="1595" y="120"/>
                      </a:lnTo>
                      <a:lnTo>
                        <a:pt x="1552" y="80"/>
                      </a:lnTo>
                      <a:lnTo>
                        <a:pt x="1482" y="56"/>
                      </a:lnTo>
                      <a:lnTo>
                        <a:pt x="1439" y="112"/>
                      </a:lnTo>
                      <a:lnTo>
                        <a:pt x="1413" y="144"/>
                      </a:lnTo>
                      <a:lnTo>
                        <a:pt x="1378" y="136"/>
                      </a:lnTo>
                      <a:lnTo>
                        <a:pt x="1370" y="144"/>
                      </a:lnTo>
                      <a:lnTo>
                        <a:pt x="1370" y="192"/>
                      </a:lnTo>
                      <a:lnTo>
                        <a:pt x="1266" y="240"/>
                      </a:lnTo>
                      <a:lnTo>
                        <a:pt x="1170" y="184"/>
                      </a:lnTo>
                      <a:lnTo>
                        <a:pt x="1049" y="144"/>
                      </a:lnTo>
                      <a:lnTo>
                        <a:pt x="1049" y="96"/>
                      </a:lnTo>
                      <a:lnTo>
                        <a:pt x="1075" y="64"/>
                      </a:lnTo>
                      <a:lnTo>
                        <a:pt x="971" y="24"/>
                      </a:lnTo>
                      <a:lnTo>
                        <a:pt x="884" y="0"/>
                      </a:lnTo>
                      <a:lnTo>
                        <a:pt x="806" y="8"/>
                      </a:lnTo>
                      <a:lnTo>
                        <a:pt x="719" y="16"/>
                      </a:lnTo>
                      <a:lnTo>
                        <a:pt x="754" y="88"/>
                      </a:lnTo>
                      <a:lnTo>
                        <a:pt x="719" y="152"/>
                      </a:lnTo>
                      <a:lnTo>
                        <a:pt x="693" y="224"/>
                      </a:lnTo>
                      <a:lnTo>
                        <a:pt x="511" y="176"/>
                      </a:lnTo>
                      <a:lnTo>
                        <a:pt x="416" y="248"/>
                      </a:lnTo>
                      <a:lnTo>
                        <a:pt x="381" y="224"/>
                      </a:lnTo>
                      <a:lnTo>
                        <a:pt x="347" y="232"/>
                      </a:lnTo>
                      <a:lnTo>
                        <a:pt x="312" y="304"/>
                      </a:lnTo>
                      <a:lnTo>
                        <a:pt x="243" y="320"/>
                      </a:lnTo>
                      <a:lnTo>
                        <a:pt x="208" y="320"/>
                      </a:lnTo>
                      <a:lnTo>
                        <a:pt x="199" y="288"/>
                      </a:lnTo>
                      <a:lnTo>
                        <a:pt x="147" y="328"/>
                      </a:lnTo>
                      <a:lnTo>
                        <a:pt x="147" y="368"/>
                      </a:lnTo>
                      <a:lnTo>
                        <a:pt x="113" y="400"/>
                      </a:lnTo>
                      <a:lnTo>
                        <a:pt x="78" y="392"/>
                      </a:lnTo>
                      <a:lnTo>
                        <a:pt x="17" y="448"/>
                      </a:lnTo>
                      <a:lnTo>
                        <a:pt x="0" y="512"/>
                      </a:lnTo>
                      <a:lnTo>
                        <a:pt x="35" y="576"/>
                      </a:lnTo>
                      <a:lnTo>
                        <a:pt x="173" y="600"/>
                      </a:lnTo>
                      <a:lnTo>
                        <a:pt x="217" y="568"/>
                      </a:lnTo>
                      <a:lnTo>
                        <a:pt x="217" y="528"/>
                      </a:lnTo>
                      <a:lnTo>
                        <a:pt x="260" y="512"/>
                      </a:lnTo>
                      <a:lnTo>
                        <a:pt x="286" y="528"/>
                      </a:lnTo>
                      <a:lnTo>
                        <a:pt x="260" y="552"/>
                      </a:lnTo>
                      <a:lnTo>
                        <a:pt x="295" y="544"/>
                      </a:lnTo>
                      <a:lnTo>
                        <a:pt x="338" y="544"/>
                      </a:lnTo>
                      <a:lnTo>
                        <a:pt x="347" y="568"/>
                      </a:lnTo>
                      <a:lnTo>
                        <a:pt x="321" y="640"/>
                      </a:lnTo>
                      <a:lnTo>
                        <a:pt x="355" y="696"/>
                      </a:lnTo>
                      <a:lnTo>
                        <a:pt x="390" y="696"/>
                      </a:lnTo>
                      <a:lnTo>
                        <a:pt x="399" y="776"/>
                      </a:lnTo>
                      <a:lnTo>
                        <a:pt x="390" y="848"/>
                      </a:lnTo>
                      <a:lnTo>
                        <a:pt x="355" y="880"/>
                      </a:lnTo>
                      <a:lnTo>
                        <a:pt x="381" y="1000"/>
                      </a:lnTo>
                      <a:lnTo>
                        <a:pt x="451" y="1056"/>
                      </a:lnTo>
                      <a:lnTo>
                        <a:pt x="520" y="984"/>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53" name="Freeform 104"/>
                <p:cNvSpPr>
                  <a:spLocks/>
                </p:cNvSpPr>
                <p:nvPr/>
              </p:nvSpPr>
              <p:spPr bwMode="auto">
                <a:xfrm>
                  <a:off x="3570" y="2030"/>
                  <a:ext cx="433" cy="581"/>
                </a:xfrm>
                <a:custGeom>
                  <a:avLst/>
                  <a:gdLst>
                    <a:gd name="T0" fmla="*/ 38479 w 331"/>
                    <a:gd name="T1" fmla="*/ 69339 h 441"/>
                    <a:gd name="T2" fmla="*/ 33015 w 331"/>
                    <a:gd name="T3" fmla="*/ 64848 h 441"/>
                    <a:gd name="T4" fmla="*/ 27201 w 331"/>
                    <a:gd name="T5" fmla="*/ 66360 h 441"/>
                    <a:gd name="T6" fmla="*/ 21323 w 331"/>
                    <a:gd name="T7" fmla="*/ 79933 h 441"/>
                    <a:gd name="T8" fmla="*/ 10045 w 331"/>
                    <a:gd name="T9" fmla="*/ 82967 h 441"/>
                    <a:gd name="T10" fmla="*/ 4255 w 331"/>
                    <a:gd name="T11" fmla="*/ 82967 h 441"/>
                    <a:gd name="T12" fmla="*/ 2794 w 331"/>
                    <a:gd name="T13" fmla="*/ 76966 h 441"/>
                    <a:gd name="T14" fmla="*/ 0 w 331"/>
                    <a:gd name="T15" fmla="*/ 72418 h 441"/>
                    <a:gd name="T16" fmla="*/ 12809 w 331"/>
                    <a:gd name="T17" fmla="*/ 63363 h 441"/>
                    <a:gd name="T18" fmla="*/ 10045 w 331"/>
                    <a:gd name="T19" fmla="*/ 54140 h 441"/>
                    <a:gd name="T20" fmla="*/ 12809 w 331"/>
                    <a:gd name="T21" fmla="*/ 42186 h 441"/>
                    <a:gd name="T22" fmla="*/ 2794 w 331"/>
                    <a:gd name="T23" fmla="*/ 30159 h 441"/>
                    <a:gd name="T24" fmla="*/ 8542 w 331"/>
                    <a:gd name="T25" fmla="*/ 27046 h 441"/>
                    <a:gd name="T26" fmla="*/ 15895 w 331"/>
                    <a:gd name="T27" fmla="*/ 14982 h 441"/>
                    <a:gd name="T28" fmla="*/ 11319 w 331"/>
                    <a:gd name="T29" fmla="*/ 7511 h 441"/>
                    <a:gd name="T30" fmla="*/ 12809 w 331"/>
                    <a:gd name="T31" fmla="*/ 0 h 441"/>
                    <a:gd name="T32" fmla="*/ 25679 w 331"/>
                    <a:gd name="T33" fmla="*/ 5948 h 441"/>
                    <a:gd name="T34" fmla="*/ 41568 w 331"/>
                    <a:gd name="T35" fmla="*/ 10588 h 441"/>
                    <a:gd name="T36" fmla="*/ 44333 w 331"/>
                    <a:gd name="T37" fmla="*/ 11986 h 441"/>
                    <a:gd name="T38" fmla="*/ 48653 w 331"/>
                    <a:gd name="T39" fmla="*/ 19491 h 441"/>
                    <a:gd name="T40" fmla="*/ 40007 w 331"/>
                    <a:gd name="T41" fmla="*/ 28516 h 441"/>
                    <a:gd name="T42" fmla="*/ 44333 w 331"/>
                    <a:gd name="T43" fmla="*/ 34591 h 441"/>
                    <a:gd name="T44" fmla="*/ 50198 w 331"/>
                    <a:gd name="T45" fmla="*/ 31557 h 441"/>
                    <a:gd name="T46" fmla="*/ 54377 w 331"/>
                    <a:gd name="T47" fmla="*/ 36109 h 441"/>
                    <a:gd name="T48" fmla="*/ 54377 w 331"/>
                    <a:gd name="T49" fmla="*/ 55746 h 441"/>
                    <a:gd name="T50" fmla="*/ 38479 w 331"/>
                    <a:gd name="T51" fmla="*/ 69339 h 4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
                    <a:gd name="T79" fmla="*/ 0 h 441"/>
                    <a:gd name="T80" fmla="*/ 331 w 331"/>
                    <a:gd name="T81" fmla="*/ 441 h 4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 h="441">
                      <a:moveTo>
                        <a:pt x="234" y="368"/>
                      </a:moveTo>
                      <a:lnTo>
                        <a:pt x="200" y="344"/>
                      </a:lnTo>
                      <a:lnTo>
                        <a:pt x="165" y="352"/>
                      </a:lnTo>
                      <a:lnTo>
                        <a:pt x="130" y="424"/>
                      </a:lnTo>
                      <a:lnTo>
                        <a:pt x="61" y="440"/>
                      </a:lnTo>
                      <a:lnTo>
                        <a:pt x="26" y="440"/>
                      </a:lnTo>
                      <a:lnTo>
                        <a:pt x="17" y="408"/>
                      </a:lnTo>
                      <a:lnTo>
                        <a:pt x="0" y="384"/>
                      </a:lnTo>
                      <a:lnTo>
                        <a:pt x="78" y="336"/>
                      </a:lnTo>
                      <a:lnTo>
                        <a:pt x="61" y="288"/>
                      </a:lnTo>
                      <a:lnTo>
                        <a:pt x="78" y="224"/>
                      </a:lnTo>
                      <a:lnTo>
                        <a:pt x="17" y="160"/>
                      </a:lnTo>
                      <a:lnTo>
                        <a:pt x="52" y="144"/>
                      </a:lnTo>
                      <a:lnTo>
                        <a:pt x="96" y="80"/>
                      </a:lnTo>
                      <a:lnTo>
                        <a:pt x="69" y="40"/>
                      </a:lnTo>
                      <a:lnTo>
                        <a:pt x="78" y="0"/>
                      </a:lnTo>
                      <a:lnTo>
                        <a:pt x="156" y="32"/>
                      </a:lnTo>
                      <a:lnTo>
                        <a:pt x="252" y="56"/>
                      </a:lnTo>
                      <a:lnTo>
                        <a:pt x="269" y="64"/>
                      </a:lnTo>
                      <a:lnTo>
                        <a:pt x="295" y="104"/>
                      </a:lnTo>
                      <a:lnTo>
                        <a:pt x="243" y="152"/>
                      </a:lnTo>
                      <a:lnTo>
                        <a:pt x="269" y="184"/>
                      </a:lnTo>
                      <a:lnTo>
                        <a:pt x="304" y="168"/>
                      </a:lnTo>
                      <a:lnTo>
                        <a:pt x="330" y="192"/>
                      </a:lnTo>
                      <a:lnTo>
                        <a:pt x="330" y="296"/>
                      </a:lnTo>
                      <a:lnTo>
                        <a:pt x="234" y="368"/>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54" name="Freeform 105"/>
                <p:cNvSpPr>
                  <a:spLocks/>
                </p:cNvSpPr>
                <p:nvPr/>
              </p:nvSpPr>
              <p:spPr bwMode="auto">
                <a:xfrm>
                  <a:off x="499" y="3283"/>
                  <a:ext cx="69" cy="54"/>
                </a:xfrm>
                <a:custGeom>
                  <a:avLst/>
                  <a:gdLst>
                    <a:gd name="T0" fmla="*/ 0 w 53"/>
                    <a:gd name="T1" fmla="*/ 4508 h 41"/>
                    <a:gd name="T2" fmla="*/ 2578 w 53"/>
                    <a:gd name="T3" fmla="*/ 0 h 41"/>
                    <a:gd name="T4" fmla="*/ 7901 w 53"/>
                    <a:gd name="T5" fmla="*/ 4508 h 41"/>
                    <a:gd name="T6" fmla="*/ 5330 w 53"/>
                    <a:gd name="T7" fmla="*/ 7486 h 41"/>
                    <a:gd name="T8" fmla="*/ 0 w 53"/>
                    <a:gd name="T9" fmla="*/ 4508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24"/>
                      </a:moveTo>
                      <a:lnTo>
                        <a:pt x="17" y="0"/>
                      </a:lnTo>
                      <a:lnTo>
                        <a:pt x="52" y="24"/>
                      </a:lnTo>
                      <a:lnTo>
                        <a:pt x="35" y="40"/>
                      </a:lnTo>
                      <a:lnTo>
                        <a:pt x="0" y="24"/>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55" name="Freeform 106"/>
                <p:cNvSpPr>
                  <a:spLocks/>
                </p:cNvSpPr>
                <p:nvPr/>
              </p:nvSpPr>
              <p:spPr bwMode="auto">
                <a:xfrm>
                  <a:off x="249" y="3336"/>
                  <a:ext cx="421" cy="286"/>
                </a:xfrm>
                <a:custGeom>
                  <a:avLst/>
                  <a:gdLst>
                    <a:gd name="T0" fmla="*/ 42445 w 322"/>
                    <a:gd name="T1" fmla="*/ 13646 h 217"/>
                    <a:gd name="T2" fmla="*/ 52404 w 322"/>
                    <a:gd name="T3" fmla="*/ 18212 h 217"/>
                    <a:gd name="T4" fmla="*/ 45308 w 322"/>
                    <a:gd name="T5" fmla="*/ 24334 h 217"/>
                    <a:gd name="T6" fmla="*/ 29695 w 322"/>
                    <a:gd name="T7" fmla="*/ 39407 h 217"/>
                    <a:gd name="T8" fmla="*/ 22712 w 322"/>
                    <a:gd name="T9" fmla="*/ 39407 h 217"/>
                    <a:gd name="T10" fmla="*/ 9980 w 322"/>
                    <a:gd name="T11" fmla="*/ 39407 h 217"/>
                    <a:gd name="T12" fmla="*/ 1483 w 322"/>
                    <a:gd name="T13" fmla="*/ 39407 h 217"/>
                    <a:gd name="T14" fmla="*/ 1483 w 322"/>
                    <a:gd name="T15" fmla="*/ 41125 h 217"/>
                    <a:gd name="T16" fmla="*/ 1483 w 322"/>
                    <a:gd name="T17" fmla="*/ 39407 h 217"/>
                    <a:gd name="T18" fmla="*/ 1483 w 322"/>
                    <a:gd name="T19" fmla="*/ 34979 h 217"/>
                    <a:gd name="T20" fmla="*/ 0 w 322"/>
                    <a:gd name="T21" fmla="*/ 30299 h 217"/>
                    <a:gd name="T22" fmla="*/ 0 w 322"/>
                    <a:gd name="T23" fmla="*/ 27311 h 217"/>
                    <a:gd name="T24" fmla="*/ 1483 w 322"/>
                    <a:gd name="T25" fmla="*/ 25764 h 217"/>
                    <a:gd name="T26" fmla="*/ 1483 w 322"/>
                    <a:gd name="T27" fmla="*/ 24334 h 217"/>
                    <a:gd name="T28" fmla="*/ 5665 w 322"/>
                    <a:gd name="T29" fmla="*/ 22686 h 217"/>
                    <a:gd name="T30" fmla="*/ 22712 w 322"/>
                    <a:gd name="T31" fmla="*/ 15060 h 217"/>
                    <a:gd name="T32" fmla="*/ 18499 w 322"/>
                    <a:gd name="T33" fmla="*/ 5961 h 217"/>
                    <a:gd name="T34" fmla="*/ 22712 w 322"/>
                    <a:gd name="T35" fmla="*/ 0 h 217"/>
                    <a:gd name="T36" fmla="*/ 31225 w 322"/>
                    <a:gd name="T37" fmla="*/ 7611 h 217"/>
                    <a:gd name="T38" fmla="*/ 40972 w 322"/>
                    <a:gd name="T39" fmla="*/ 7611 h 217"/>
                    <a:gd name="T40" fmla="*/ 42445 w 322"/>
                    <a:gd name="T41" fmla="*/ 13646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2"/>
                    <a:gd name="T64" fmla="*/ 0 h 217"/>
                    <a:gd name="T65" fmla="*/ 322 w 322"/>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2" h="217">
                      <a:moveTo>
                        <a:pt x="260" y="72"/>
                      </a:moveTo>
                      <a:lnTo>
                        <a:pt x="321" y="96"/>
                      </a:lnTo>
                      <a:lnTo>
                        <a:pt x="278" y="128"/>
                      </a:lnTo>
                      <a:lnTo>
                        <a:pt x="182" y="208"/>
                      </a:lnTo>
                      <a:lnTo>
                        <a:pt x="139" y="208"/>
                      </a:lnTo>
                      <a:lnTo>
                        <a:pt x="61" y="208"/>
                      </a:lnTo>
                      <a:lnTo>
                        <a:pt x="9" y="208"/>
                      </a:lnTo>
                      <a:lnTo>
                        <a:pt x="9" y="216"/>
                      </a:lnTo>
                      <a:lnTo>
                        <a:pt x="9" y="208"/>
                      </a:lnTo>
                      <a:lnTo>
                        <a:pt x="9" y="184"/>
                      </a:lnTo>
                      <a:lnTo>
                        <a:pt x="0" y="160"/>
                      </a:lnTo>
                      <a:lnTo>
                        <a:pt x="0" y="144"/>
                      </a:lnTo>
                      <a:lnTo>
                        <a:pt x="9" y="136"/>
                      </a:lnTo>
                      <a:lnTo>
                        <a:pt x="9" y="128"/>
                      </a:lnTo>
                      <a:lnTo>
                        <a:pt x="35" y="120"/>
                      </a:lnTo>
                      <a:lnTo>
                        <a:pt x="139" y="80"/>
                      </a:lnTo>
                      <a:lnTo>
                        <a:pt x="113" y="32"/>
                      </a:lnTo>
                      <a:lnTo>
                        <a:pt x="139" y="0"/>
                      </a:lnTo>
                      <a:lnTo>
                        <a:pt x="191" y="40"/>
                      </a:lnTo>
                      <a:lnTo>
                        <a:pt x="252" y="40"/>
                      </a:lnTo>
                      <a:lnTo>
                        <a:pt x="260" y="72"/>
                      </a:lnTo>
                    </a:path>
                  </a:pathLst>
                </a:custGeom>
                <a:solidFill>
                  <a:srgbClr val="CBCBCB"/>
                </a:solidFill>
                <a:ln w="12700">
                  <a:solidFill>
                    <a:schemeClr val="bg1">
                      <a:alpha val="81175"/>
                    </a:schemeClr>
                  </a:solidFill>
                  <a:round/>
                  <a:headEnd/>
                  <a:tailEnd/>
                </a:ln>
              </p:spPr>
              <p:txBody>
                <a:bodyPr/>
                <a:lstStyle/>
                <a:p>
                  <a:endParaRPr lang="fr-CH" dirty="0"/>
                </a:p>
              </p:txBody>
            </p:sp>
            <p:sp>
              <p:nvSpPr>
                <p:cNvPr id="156" name="Freeform 107"/>
                <p:cNvSpPr>
                  <a:spLocks/>
                </p:cNvSpPr>
                <p:nvPr/>
              </p:nvSpPr>
              <p:spPr bwMode="auto">
                <a:xfrm>
                  <a:off x="1213" y="2652"/>
                  <a:ext cx="80" cy="64"/>
                </a:xfrm>
                <a:custGeom>
                  <a:avLst/>
                  <a:gdLst>
                    <a:gd name="T0" fmla="*/ 10391 w 61"/>
                    <a:gd name="T1" fmla="*/ 2509 h 49"/>
                    <a:gd name="T2" fmla="*/ 7334 w 61"/>
                    <a:gd name="T3" fmla="*/ 7694 h 49"/>
                    <a:gd name="T4" fmla="*/ 0 w 61"/>
                    <a:gd name="T5" fmla="*/ 3763 h 49"/>
                    <a:gd name="T6" fmla="*/ 5892 w 61"/>
                    <a:gd name="T7" fmla="*/ 0 h 49"/>
                    <a:gd name="T8" fmla="*/ 10391 w 61"/>
                    <a:gd name="T9" fmla="*/ 2509 h 49"/>
                    <a:gd name="T10" fmla="*/ 0 60000 65536"/>
                    <a:gd name="T11" fmla="*/ 0 60000 65536"/>
                    <a:gd name="T12" fmla="*/ 0 60000 65536"/>
                    <a:gd name="T13" fmla="*/ 0 60000 65536"/>
                    <a:gd name="T14" fmla="*/ 0 60000 65536"/>
                    <a:gd name="T15" fmla="*/ 0 w 61"/>
                    <a:gd name="T16" fmla="*/ 0 h 49"/>
                    <a:gd name="T17" fmla="*/ 61 w 61"/>
                    <a:gd name="T18" fmla="*/ 49 h 49"/>
                  </a:gdLst>
                  <a:ahLst/>
                  <a:cxnLst>
                    <a:cxn ang="T10">
                      <a:pos x="T0" y="T1"/>
                    </a:cxn>
                    <a:cxn ang="T11">
                      <a:pos x="T2" y="T3"/>
                    </a:cxn>
                    <a:cxn ang="T12">
                      <a:pos x="T4" y="T5"/>
                    </a:cxn>
                    <a:cxn ang="T13">
                      <a:pos x="T6" y="T7"/>
                    </a:cxn>
                    <a:cxn ang="T14">
                      <a:pos x="T8" y="T9"/>
                    </a:cxn>
                  </a:cxnLst>
                  <a:rect l="T15" t="T16" r="T17" b="T18"/>
                  <a:pathLst>
                    <a:path w="61" h="49">
                      <a:moveTo>
                        <a:pt x="60" y="16"/>
                      </a:moveTo>
                      <a:lnTo>
                        <a:pt x="43" y="48"/>
                      </a:lnTo>
                      <a:lnTo>
                        <a:pt x="0" y="24"/>
                      </a:lnTo>
                      <a:lnTo>
                        <a:pt x="34" y="0"/>
                      </a:lnTo>
                      <a:lnTo>
                        <a:pt x="60" y="16"/>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57" name="Freeform 108"/>
                <p:cNvSpPr>
                  <a:spLocks/>
                </p:cNvSpPr>
                <p:nvPr/>
              </p:nvSpPr>
              <p:spPr bwMode="auto">
                <a:xfrm>
                  <a:off x="1145" y="2652"/>
                  <a:ext cx="58" cy="53"/>
                </a:xfrm>
                <a:custGeom>
                  <a:avLst/>
                  <a:gdLst>
                    <a:gd name="T0" fmla="*/ 4926 w 44"/>
                    <a:gd name="T1" fmla="*/ 0 h 41"/>
                    <a:gd name="T2" fmla="*/ 0 w 44"/>
                    <a:gd name="T3" fmla="*/ 1033 h 41"/>
                    <a:gd name="T4" fmla="*/ 3177 w 44"/>
                    <a:gd name="T5" fmla="*/ 5277 h 41"/>
                    <a:gd name="T6" fmla="*/ 8195 w 44"/>
                    <a:gd name="T7" fmla="*/ 1033 h 41"/>
                    <a:gd name="T8" fmla="*/ 4926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8"/>
                      </a:lnTo>
                      <a:lnTo>
                        <a:pt x="17" y="40"/>
                      </a:lnTo>
                      <a:lnTo>
                        <a:pt x="43" y="8"/>
                      </a:lnTo>
                      <a:lnTo>
                        <a:pt x="26"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58" name="Freeform 109"/>
                <p:cNvSpPr>
                  <a:spLocks/>
                </p:cNvSpPr>
                <p:nvPr/>
              </p:nvSpPr>
              <p:spPr bwMode="auto">
                <a:xfrm>
                  <a:off x="1156" y="2462"/>
                  <a:ext cx="205" cy="159"/>
                </a:xfrm>
                <a:custGeom>
                  <a:avLst/>
                  <a:gdLst>
                    <a:gd name="T0" fmla="*/ 4086 w 157"/>
                    <a:gd name="T1" fmla="*/ 20097 h 121"/>
                    <a:gd name="T2" fmla="*/ 10990 w 157"/>
                    <a:gd name="T3" fmla="*/ 21604 h 121"/>
                    <a:gd name="T4" fmla="*/ 22011 w 157"/>
                    <a:gd name="T5" fmla="*/ 21604 h 121"/>
                    <a:gd name="T6" fmla="*/ 24748 w 157"/>
                    <a:gd name="T7" fmla="*/ 18715 h 121"/>
                    <a:gd name="T8" fmla="*/ 24748 w 157"/>
                    <a:gd name="T9" fmla="*/ 11495 h 121"/>
                    <a:gd name="T10" fmla="*/ 22011 w 157"/>
                    <a:gd name="T11" fmla="*/ 10018 h 121"/>
                    <a:gd name="T12" fmla="*/ 22011 w 157"/>
                    <a:gd name="T13" fmla="*/ 5724 h 121"/>
                    <a:gd name="T14" fmla="*/ 24748 w 157"/>
                    <a:gd name="T15" fmla="*/ 4356 h 121"/>
                    <a:gd name="T16" fmla="*/ 23401 w 157"/>
                    <a:gd name="T17" fmla="*/ 0 h 121"/>
                    <a:gd name="T18" fmla="*/ 0 w 157"/>
                    <a:gd name="T19" fmla="*/ 14324 h 121"/>
                    <a:gd name="T20" fmla="*/ 4086 w 157"/>
                    <a:gd name="T21" fmla="*/ 2009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21"/>
                    <a:gd name="T35" fmla="*/ 157 w 157"/>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21">
                      <a:moveTo>
                        <a:pt x="26" y="112"/>
                      </a:moveTo>
                      <a:lnTo>
                        <a:pt x="69" y="120"/>
                      </a:lnTo>
                      <a:lnTo>
                        <a:pt x="139" y="120"/>
                      </a:lnTo>
                      <a:lnTo>
                        <a:pt x="156" y="104"/>
                      </a:lnTo>
                      <a:lnTo>
                        <a:pt x="156" y="64"/>
                      </a:lnTo>
                      <a:lnTo>
                        <a:pt x="139" y="56"/>
                      </a:lnTo>
                      <a:lnTo>
                        <a:pt x="139" y="32"/>
                      </a:lnTo>
                      <a:lnTo>
                        <a:pt x="156" y="24"/>
                      </a:lnTo>
                      <a:lnTo>
                        <a:pt x="147" y="0"/>
                      </a:lnTo>
                      <a:lnTo>
                        <a:pt x="0" y="80"/>
                      </a:lnTo>
                      <a:lnTo>
                        <a:pt x="26" y="112"/>
                      </a:lnTo>
                    </a:path>
                  </a:pathLst>
                </a:custGeom>
                <a:solidFill>
                  <a:srgbClr val="CBCBCB"/>
                </a:solidFill>
                <a:ln w="12700">
                  <a:solidFill>
                    <a:schemeClr val="bg1">
                      <a:alpha val="81175"/>
                    </a:schemeClr>
                  </a:solidFill>
                  <a:round/>
                  <a:headEnd/>
                  <a:tailEnd/>
                </a:ln>
              </p:spPr>
              <p:txBody>
                <a:bodyPr/>
                <a:lstStyle/>
                <a:p>
                  <a:endParaRPr lang="fr-CH" dirty="0"/>
                </a:p>
              </p:txBody>
            </p:sp>
            <p:sp>
              <p:nvSpPr>
                <p:cNvPr id="159" name="Freeform 110"/>
                <p:cNvSpPr>
                  <a:spLocks/>
                </p:cNvSpPr>
                <p:nvPr/>
              </p:nvSpPr>
              <p:spPr bwMode="auto">
                <a:xfrm>
                  <a:off x="1201" y="2294"/>
                  <a:ext cx="658" cy="885"/>
                </a:xfrm>
                <a:custGeom>
                  <a:avLst/>
                  <a:gdLst>
                    <a:gd name="T0" fmla="*/ 25679 w 503"/>
                    <a:gd name="T1" fmla="*/ 27649 h 673"/>
                    <a:gd name="T2" fmla="*/ 28463 w 503"/>
                    <a:gd name="T3" fmla="*/ 36359 h 673"/>
                    <a:gd name="T4" fmla="*/ 22819 w 503"/>
                    <a:gd name="T5" fmla="*/ 46668 h 673"/>
                    <a:gd name="T6" fmla="*/ 17143 w 503"/>
                    <a:gd name="T7" fmla="*/ 53829 h 673"/>
                    <a:gd name="T8" fmla="*/ 21323 w 503"/>
                    <a:gd name="T9" fmla="*/ 58305 h 673"/>
                    <a:gd name="T10" fmla="*/ 14356 w 503"/>
                    <a:gd name="T11" fmla="*/ 68341 h 673"/>
                    <a:gd name="T12" fmla="*/ 6958 w 503"/>
                    <a:gd name="T13" fmla="*/ 74165 h 673"/>
                    <a:gd name="T14" fmla="*/ 0 w 503"/>
                    <a:gd name="T15" fmla="*/ 77155 h 673"/>
                    <a:gd name="T16" fmla="*/ 0 w 503"/>
                    <a:gd name="T17" fmla="*/ 85849 h 673"/>
                    <a:gd name="T18" fmla="*/ 1494 w 503"/>
                    <a:gd name="T19" fmla="*/ 91713 h 673"/>
                    <a:gd name="T20" fmla="*/ 8542 w 503"/>
                    <a:gd name="T21" fmla="*/ 93084 h 673"/>
                    <a:gd name="T22" fmla="*/ 14356 w 503"/>
                    <a:gd name="T23" fmla="*/ 97455 h 673"/>
                    <a:gd name="T24" fmla="*/ 6958 w 503"/>
                    <a:gd name="T25" fmla="*/ 103222 h 673"/>
                    <a:gd name="T26" fmla="*/ 2794 w 503"/>
                    <a:gd name="T27" fmla="*/ 103222 h 673"/>
                    <a:gd name="T28" fmla="*/ 0 w 503"/>
                    <a:gd name="T29" fmla="*/ 104593 h 673"/>
                    <a:gd name="T30" fmla="*/ 6958 w 503"/>
                    <a:gd name="T31" fmla="*/ 111949 h 673"/>
                    <a:gd name="T32" fmla="*/ 14356 w 503"/>
                    <a:gd name="T33" fmla="*/ 106166 h 673"/>
                    <a:gd name="T34" fmla="*/ 21323 w 503"/>
                    <a:gd name="T35" fmla="*/ 109081 h 673"/>
                    <a:gd name="T36" fmla="*/ 24103 w 503"/>
                    <a:gd name="T37" fmla="*/ 114903 h 673"/>
                    <a:gd name="T38" fmla="*/ 24103 w 503"/>
                    <a:gd name="T39" fmla="*/ 120785 h 673"/>
                    <a:gd name="T40" fmla="*/ 28463 w 503"/>
                    <a:gd name="T41" fmla="*/ 122135 h 673"/>
                    <a:gd name="T42" fmla="*/ 37063 w 503"/>
                    <a:gd name="T43" fmla="*/ 113485 h 673"/>
                    <a:gd name="T44" fmla="*/ 42804 w 503"/>
                    <a:gd name="T45" fmla="*/ 111949 h 673"/>
                    <a:gd name="T46" fmla="*/ 49814 w 503"/>
                    <a:gd name="T47" fmla="*/ 104593 h 673"/>
                    <a:gd name="T48" fmla="*/ 64039 w 503"/>
                    <a:gd name="T49" fmla="*/ 97455 h 673"/>
                    <a:gd name="T50" fmla="*/ 74202 w 503"/>
                    <a:gd name="T51" fmla="*/ 90117 h 673"/>
                    <a:gd name="T52" fmla="*/ 75493 w 503"/>
                    <a:gd name="T53" fmla="*/ 78495 h 673"/>
                    <a:gd name="T54" fmla="*/ 82649 w 503"/>
                    <a:gd name="T55" fmla="*/ 75595 h 673"/>
                    <a:gd name="T56" fmla="*/ 82649 w 503"/>
                    <a:gd name="T57" fmla="*/ 69848 h 673"/>
                    <a:gd name="T58" fmla="*/ 75493 w 503"/>
                    <a:gd name="T59" fmla="*/ 62488 h 673"/>
                    <a:gd name="T60" fmla="*/ 72626 w 503"/>
                    <a:gd name="T61" fmla="*/ 59621 h 673"/>
                    <a:gd name="T62" fmla="*/ 74202 w 503"/>
                    <a:gd name="T63" fmla="*/ 47969 h 673"/>
                    <a:gd name="T64" fmla="*/ 76854 w 503"/>
                    <a:gd name="T65" fmla="*/ 37839 h 673"/>
                    <a:gd name="T66" fmla="*/ 74202 w 503"/>
                    <a:gd name="T67" fmla="*/ 33441 h 673"/>
                    <a:gd name="T68" fmla="*/ 82649 w 503"/>
                    <a:gd name="T69" fmla="*/ 29016 h 673"/>
                    <a:gd name="T70" fmla="*/ 79731 w 503"/>
                    <a:gd name="T71" fmla="*/ 24675 h 673"/>
                    <a:gd name="T72" fmla="*/ 66921 w 503"/>
                    <a:gd name="T73" fmla="*/ 23323 h 673"/>
                    <a:gd name="T74" fmla="*/ 61279 w 503"/>
                    <a:gd name="T75" fmla="*/ 21882 h 673"/>
                    <a:gd name="T76" fmla="*/ 58419 w 503"/>
                    <a:gd name="T77" fmla="*/ 11617 h 673"/>
                    <a:gd name="T78" fmla="*/ 64039 w 503"/>
                    <a:gd name="T79" fmla="*/ 7356 h 673"/>
                    <a:gd name="T80" fmla="*/ 61279 w 503"/>
                    <a:gd name="T81" fmla="*/ 0 h 673"/>
                    <a:gd name="T82" fmla="*/ 58419 w 503"/>
                    <a:gd name="T83" fmla="*/ 1465 h 673"/>
                    <a:gd name="T84" fmla="*/ 52724 w 503"/>
                    <a:gd name="T85" fmla="*/ 4380 h 673"/>
                    <a:gd name="T86" fmla="*/ 45614 w 503"/>
                    <a:gd name="T87" fmla="*/ 5760 h 673"/>
                    <a:gd name="T88" fmla="*/ 41246 w 503"/>
                    <a:gd name="T89" fmla="*/ 5760 h 673"/>
                    <a:gd name="T90" fmla="*/ 41246 w 503"/>
                    <a:gd name="T91" fmla="*/ 13097 h 673"/>
                    <a:gd name="T92" fmla="*/ 42804 w 503"/>
                    <a:gd name="T93" fmla="*/ 20275 h 673"/>
                    <a:gd name="T94" fmla="*/ 41246 w 503"/>
                    <a:gd name="T95" fmla="*/ 26124 h 673"/>
                    <a:gd name="T96" fmla="*/ 37063 w 503"/>
                    <a:gd name="T97" fmla="*/ 29016 h 673"/>
                    <a:gd name="T98" fmla="*/ 34309 w 503"/>
                    <a:gd name="T99" fmla="*/ 21882 h 673"/>
                    <a:gd name="T100" fmla="*/ 27046 w 503"/>
                    <a:gd name="T101" fmla="*/ 14497 h 673"/>
                    <a:gd name="T102" fmla="*/ 22819 w 503"/>
                    <a:gd name="T103" fmla="*/ 18957 h 673"/>
                    <a:gd name="T104" fmla="*/ 25679 w 503"/>
                    <a:gd name="T105" fmla="*/ 27649 h 6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3"/>
                    <a:gd name="T160" fmla="*/ 0 h 673"/>
                    <a:gd name="T161" fmla="*/ 503 w 503"/>
                    <a:gd name="T162" fmla="*/ 673 h 6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3" h="673">
                      <a:moveTo>
                        <a:pt x="156" y="152"/>
                      </a:moveTo>
                      <a:lnTo>
                        <a:pt x="173" y="200"/>
                      </a:lnTo>
                      <a:lnTo>
                        <a:pt x="138" y="256"/>
                      </a:lnTo>
                      <a:lnTo>
                        <a:pt x="104" y="296"/>
                      </a:lnTo>
                      <a:lnTo>
                        <a:pt x="130" y="320"/>
                      </a:lnTo>
                      <a:lnTo>
                        <a:pt x="87" y="376"/>
                      </a:lnTo>
                      <a:lnTo>
                        <a:pt x="43" y="408"/>
                      </a:lnTo>
                      <a:lnTo>
                        <a:pt x="0" y="424"/>
                      </a:lnTo>
                      <a:lnTo>
                        <a:pt x="0" y="472"/>
                      </a:lnTo>
                      <a:lnTo>
                        <a:pt x="9" y="504"/>
                      </a:lnTo>
                      <a:lnTo>
                        <a:pt x="52" y="512"/>
                      </a:lnTo>
                      <a:lnTo>
                        <a:pt x="87" y="536"/>
                      </a:lnTo>
                      <a:lnTo>
                        <a:pt x="43" y="568"/>
                      </a:lnTo>
                      <a:lnTo>
                        <a:pt x="17" y="568"/>
                      </a:lnTo>
                      <a:lnTo>
                        <a:pt x="0" y="576"/>
                      </a:lnTo>
                      <a:lnTo>
                        <a:pt x="43" y="616"/>
                      </a:lnTo>
                      <a:lnTo>
                        <a:pt x="87" y="584"/>
                      </a:lnTo>
                      <a:lnTo>
                        <a:pt x="130" y="600"/>
                      </a:lnTo>
                      <a:lnTo>
                        <a:pt x="147" y="632"/>
                      </a:lnTo>
                      <a:lnTo>
                        <a:pt x="147" y="664"/>
                      </a:lnTo>
                      <a:lnTo>
                        <a:pt x="173" y="672"/>
                      </a:lnTo>
                      <a:lnTo>
                        <a:pt x="225" y="624"/>
                      </a:lnTo>
                      <a:lnTo>
                        <a:pt x="260" y="616"/>
                      </a:lnTo>
                      <a:lnTo>
                        <a:pt x="303" y="576"/>
                      </a:lnTo>
                      <a:lnTo>
                        <a:pt x="389" y="536"/>
                      </a:lnTo>
                      <a:lnTo>
                        <a:pt x="450" y="496"/>
                      </a:lnTo>
                      <a:lnTo>
                        <a:pt x="459" y="432"/>
                      </a:lnTo>
                      <a:lnTo>
                        <a:pt x="502" y="416"/>
                      </a:lnTo>
                      <a:lnTo>
                        <a:pt x="502" y="384"/>
                      </a:lnTo>
                      <a:lnTo>
                        <a:pt x="459" y="344"/>
                      </a:lnTo>
                      <a:lnTo>
                        <a:pt x="441" y="328"/>
                      </a:lnTo>
                      <a:lnTo>
                        <a:pt x="450" y="264"/>
                      </a:lnTo>
                      <a:lnTo>
                        <a:pt x="467" y="208"/>
                      </a:lnTo>
                      <a:lnTo>
                        <a:pt x="450" y="184"/>
                      </a:lnTo>
                      <a:lnTo>
                        <a:pt x="502" y="160"/>
                      </a:lnTo>
                      <a:lnTo>
                        <a:pt x="485" y="136"/>
                      </a:lnTo>
                      <a:lnTo>
                        <a:pt x="407" y="128"/>
                      </a:lnTo>
                      <a:lnTo>
                        <a:pt x="372" y="120"/>
                      </a:lnTo>
                      <a:lnTo>
                        <a:pt x="355" y="64"/>
                      </a:lnTo>
                      <a:lnTo>
                        <a:pt x="389" y="40"/>
                      </a:lnTo>
                      <a:lnTo>
                        <a:pt x="372" y="0"/>
                      </a:lnTo>
                      <a:lnTo>
                        <a:pt x="355" y="8"/>
                      </a:lnTo>
                      <a:lnTo>
                        <a:pt x="320" y="24"/>
                      </a:lnTo>
                      <a:lnTo>
                        <a:pt x="277" y="32"/>
                      </a:lnTo>
                      <a:lnTo>
                        <a:pt x="251" y="32"/>
                      </a:lnTo>
                      <a:lnTo>
                        <a:pt x="251" y="72"/>
                      </a:lnTo>
                      <a:lnTo>
                        <a:pt x="260" y="112"/>
                      </a:lnTo>
                      <a:lnTo>
                        <a:pt x="251" y="144"/>
                      </a:lnTo>
                      <a:lnTo>
                        <a:pt x="225" y="160"/>
                      </a:lnTo>
                      <a:lnTo>
                        <a:pt x="208" y="120"/>
                      </a:lnTo>
                      <a:lnTo>
                        <a:pt x="164" y="80"/>
                      </a:lnTo>
                      <a:lnTo>
                        <a:pt x="138" y="104"/>
                      </a:lnTo>
                      <a:lnTo>
                        <a:pt x="156" y="152"/>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60" name="Freeform 111"/>
                <p:cNvSpPr>
                  <a:spLocks/>
                </p:cNvSpPr>
                <p:nvPr/>
              </p:nvSpPr>
              <p:spPr bwMode="auto">
                <a:xfrm>
                  <a:off x="1995" y="1767"/>
                  <a:ext cx="92" cy="43"/>
                </a:xfrm>
                <a:custGeom>
                  <a:avLst/>
                  <a:gdLst>
                    <a:gd name="T0" fmla="*/ 12541 w 70"/>
                    <a:gd name="T1" fmla="*/ 1205 h 33"/>
                    <a:gd name="T2" fmla="*/ 4701 w 70"/>
                    <a:gd name="T3" fmla="*/ 0 h 33"/>
                    <a:gd name="T4" fmla="*/ 0 w 70"/>
                    <a:gd name="T5" fmla="*/ 2438 h 33"/>
                    <a:gd name="T6" fmla="*/ 4701 w 70"/>
                    <a:gd name="T7" fmla="*/ 4970 h 33"/>
                    <a:gd name="T8" fmla="*/ 10870 w 70"/>
                    <a:gd name="T9" fmla="*/ 4970 h 33"/>
                    <a:gd name="T10" fmla="*/ 12541 w 70"/>
                    <a:gd name="T11" fmla="*/ 1205 h 33"/>
                    <a:gd name="T12" fmla="*/ 0 60000 65536"/>
                    <a:gd name="T13" fmla="*/ 0 60000 65536"/>
                    <a:gd name="T14" fmla="*/ 0 60000 65536"/>
                    <a:gd name="T15" fmla="*/ 0 60000 65536"/>
                    <a:gd name="T16" fmla="*/ 0 60000 65536"/>
                    <a:gd name="T17" fmla="*/ 0 60000 65536"/>
                    <a:gd name="T18" fmla="*/ 0 w 70"/>
                    <a:gd name="T19" fmla="*/ 0 h 33"/>
                    <a:gd name="T20" fmla="*/ 70 w 7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0" h="33">
                      <a:moveTo>
                        <a:pt x="69" y="8"/>
                      </a:moveTo>
                      <a:lnTo>
                        <a:pt x="26" y="0"/>
                      </a:lnTo>
                      <a:lnTo>
                        <a:pt x="0" y="16"/>
                      </a:lnTo>
                      <a:lnTo>
                        <a:pt x="26" y="32"/>
                      </a:lnTo>
                      <a:lnTo>
                        <a:pt x="60" y="32"/>
                      </a:lnTo>
                      <a:lnTo>
                        <a:pt x="69" y="8"/>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61" name="Freeform 112"/>
                <p:cNvSpPr>
                  <a:spLocks/>
                </p:cNvSpPr>
                <p:nvPr/>
              </p:nvSpPr>
              <p:spPr bwMode="auto">
                <a:xfrm>
                  <a:off x="1916" y="1420"/>
                  <a:ext cx="613" cy="348"/>
                </a:xfrm>
                <a:custGeom>
                  <a:avLst/>
                  <a:gdLst>
                    <a:gd name="T0" fmla="*/ 2320 w 469"/>
                    <a:gd name="T1" fmla="*/ 20730 h 265"/>
                    <a:gd name="T2" fmla="*/ 2758 w 469"/>
                    <a:gd name="T3" fmla="*/ 25475 h 265"/>
                    <a:gd name="T4" fmla="*/ 1481 w 469"/>
                    <a:gd name="T5" fmla="*/ 26985 h 265"/>
                    <a:gd name="T6" fmla="*/ 2758 w 469"/>
                    <a:gd name="T7" fmla="*/ 31157 h 265"/>
                    <a:gd name="T8" fmla="*/ 5649 w 469"/>
                    <a:gd name="T9" fmla="*/ 31157 h 265"/>
                    <a:gd name="T10" fmla="*/ 1481 w 469"/>
                    <a:gd name="T11" fmla="*/ 34032 h 265"/>
                    <a:gd name="T12" fmla="*/ 0 w 469"/>
                    <a:gd name="T13" fmla="*/ 35437 h 265"/>
                    <a:gd name="T14" fmla="*/ 1481 w 469"/>
                    <a:gd name="T15" fmla="*/ 41240 h 265"/>
                    <a:gd name="T16" fmla="*/ 4210 w 469"/>
                    <a:gd name="T17" fmla="*/ 41240 h 265"/>
                    <a:gd name="T18" fmla="*/ 5649 w 469"/>
                    <a:gd name="T19" fmla="*/ 36900 h 265"/>
                    <a:gd name="T20" fmla="*/ 9950 w 469"/>
                    <a:gd name="T21" fmla="*/ 36900 h 265"/>
                    <a:gd name="T22" fmla="*/ 9950 w 469"/>
                    <a:gd name="T23" fmla="*/ 39702 h 265"/>
                    <a:gd name="T24" fmla="*/ 12613 w 469"/>
                    <a:gd name="T25" fmla="*/ 39702 h 265"/>
                    <a:gd name="T26" fmla="*/ 16957 w 469"/>
                    <a:gd name="T27" fmla="*/ 38281 h 265"/>
                    <a:gd name="T28" fmla="*/ 16957 w 469"/>
                    <a:gd name="T29" fmla="*/ 39702 h 265"/>
                    <a:gd name="T30" fmla="*/ 18278 w 469"/>
                    <a:gd name="T31" fmla="*/ 39702 h 265"/>
                    <a:gd name="T32" fmla="*/ 18278 w 469"/>
                    <a:gd name="T33" fmla="*/ 36900 h 265"/>
                    <a:gd name="T34" fmla="*/ 22545 w 469"/>
                    <a:gd name="T35" fmla="*/ 35437 h 265"/>
                    <a:gd name="T36" fmla="*/ 22545 w 469"/>
                    <a:gd name="T37" fmla="*/ 36900 h 265"/>
                    <a:gd name="T38" fmla="*/ 23793 w 469"/>
                    <a:gd name="T39" fmla="*/ 38281 h 265"/>
                    <a:gd name="T40" fmla="*/ 23793 w 469"/>
                    <a:gd name="T41" fmla="*/ 34032 h 265"/>
                    <a:gd name="T42" fmla="*/ 28041 w 469"/>
                    <a:gd name="T43" fmla="*/ 31157 h 265"/>
                    <a:gd name="T44" fmla="*/ 28041 w 469"/>
                    <a:gd name="T45" fmla="*/ 26985 h 265"/>
                    <a:gd name="T46" fmla="*/ 26746 w 469"/>
                    <a:gd name="T47" fmla="*/ 21286 h 265"/>
                    <a:gd name="T48" fmla="*/ 26746 w 469"/>
                    <a:gd name="T49" fmla="*/ 15648 h 265"/>
                    <a:gd name="T50" fmla="*/ 32200 w 469"/>
                    <a:gd name="T51" fmla="*/ 14206 h 265"/>
                    <a:gd name="T52" fmla="*/ 43611 w 469"/>
                    <a:gd name="T53" fmla="*/ 18440 h 265"/>
                    <a:gd name="T54" fmla="*/ 43611 w 469"/>
                    <a:gd name="T55" fmla="*/ 24170 h 265"/>
                    <a:gd name="T56" fmla="*/ 39444 w 469"/>
                    <a:gd name="T57" fmla="*/ 31157 h 265"/>
                    <a:gd name="T58" fmla="*/ 33753 w 469"/>
                    <a:gd name="T59" fmla="*/ 32732 h 265"/>
                    <a:gd name="T60" fmla="*/ 32200 w 469"/>
                    <a:gd name="T61" fmla="*/ 36900 h 265"/>
                    <a:gd name="T62" fmla="*/ 32200 w 469"/>
                    <a:gd name="T63" fmla="*/ 42560 h 265"/>
                    <a:gd name="T64" fmla="*/ 39444 w 469"/>
                    <a:gd name="T65" fmla="*/ 41240 h 265"/>
                    <a:gd name="T66" fmla="*/ 43611 w 469"/>
                    <a:gd name="T67" fmla="*/ 39702 h 265"/>
                    <a:gd name="T68" fmla="*/ 52041 w 469"/>
                    <a:gd name="T69" fmla="*/ 46868 h 265"/>
                    <a:gd name="T70" fmla="*/ 54790 w 469"/>
                    <a:gd name="T71" fmla="*/ 46868 h 265"/>
                    <a:gd name="T72" fmla="*/ 64681 w 469"/>
                    <a:gd name="T73" fmla="*/ 36900 h 265"/>
                    <a:gd name="T74" fmla="*/ 75880 w 469"/>
                    <a:gd name="T75" fmla="*/ 32732 h 265"/>
                    <a:gd name="T76" fmla="*/ 75880 w 469"/>
                    <a:gd name="T77" fmla="*/ 19777 h 265"/>
                    <a:gd name="T78" fmla="*/ 70129 w 469"/>
                    <a:gd name="T79" fmla="*/ 15648 h 265"/>
                    <a:gd name="T80" fmla="*/ 67384 w 469"/>
                    <a:gd name="T81" fmla="*/ 12781 h 265"/>
                    <a:gd name="T82" fmla="*/ 60526 w 469"/>
                    <a:gd name="T83" fmla="*/ 7220 h 265"/>
                    <a:gd name="T84" fmla="*/ 58958 w 469"/>
                    <a:gd name="T85" fmla="*/ 7220 h 265"/>
                    <a:gd name="T86" fmla="*/ 56239 w 469"/>
                    <a:gd name="T87" fmla="*/ 12781 h 265"/>
                    <a:gd name="T88" fmla="*/ 54790 w 469"/>
                    <a:gd name="T89" fmla="*/ 15648 h 265"/>
                    <a:gd name="T90" fmla="*/ 52041 w 469"/>
                    <a:gd name="T91" fmla="*/ 9934 h 265"/>
                    <a:gd name="T92" fmla="*/ 49132 w 469"/>
                    <a:gd name="T93" fmla="*/ 8517 h 265"/>
                    <a:gd name="T94" fmla="*/ 44847 w 469"/>
                    <a:gd name="T95" fmla="*/ 4298 h 265"/>
                    <a:gd name="T96" fmla="*/ 36404 w 469"/>
                    <a:gd name="T97" fmla="*/ 4298 h 265"/>
                    <a:gd name="T98" fmla="*/ 30981 w 469"/>
                    <a:gd name="T99" fmla="*/ 1445 h 265"/>
                    <a:gd name="T100" fmla="*/ 28041 w 469"/>
                    <a:gd name="T101" fmla="*/ 5644 h 265"/>
                    <a:gd name="T102" fmla="*/ 23793 w 469"/>
                    <a:gd name="T103" fmla="*/ 8517 h 265"/>
                    <a:gd name="T104" fmla="*/ 21033 w 469"/>
                    <a:gd name="T105" fmla="*/ 4298 h 265"/>
                    <a:gd name="T106" fmla="*/ 18278 w 469"/>
                    <a:gd name="T107" fmla="*/ 0 h 265"/>
                    <a:gd name="T108" fmla="*/ 12613 w 469"/>
                    <a:gd name="T109" fmla="*/ 7220 h 265"/>
                    <a:gd name="T110" fmla="*/ 14140 w 469"/>
                    <a:gd name="T111" fmla="*/ 12781 h 265"/>
                    <a:gd name="T112" fmla="*/ 11190 w 469"/>
                    <a:gd name="T113" fmla="*/ 16948 h 265"/>
                    <a:gd name="T114" fmla="*/ 9950 w 469"/>
                    <a:gd name="T115" fmla="*/ 16948 h 265"/>
                    <a:gd name="T116" fmla="*/ 7383 w 469"/>
                    <a:gd name="T117" fmla="*/ 18986 h 265"/>
                    <a:gd name="T118" fmla="*/ 2320 w 469"/>
                    <a:gd name="T119" fmla="*/ 20730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9"/>
                    <a:gd name="T181" fmla="*/ 0 h 265"/>
                    <a:gd name="T182" fmla="*/ 469 w 469"/>
                    <a:gd name="T183" fmla="*/ 265 h 2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9" h="265">
                      <a:moveTo>
                        <a:pt x="14" y="117"/>
                      </a:moveTo>
                      <a:lnTo>
                        <a:pt x="17" y="144"/>
                      </a:lnTo>
                      <a:lnTo>
                        <a:pt x="9" y="152"/>
                      </a:lnTo>
                      <a:lnTo>
                        <a:pt x="17" y="176"/>
                      </a:lnTo>
                      <a:lnTo>
                        <a:pt x="35" y="176"/>
                      </a:lnTo>
                      <a:lnTo>
                        <a:pt x="9" y="192"/>
                      </a:lnTo>
                      <a:lnTo>
                        <a:pt x="0" y="200"/>
                      </a:lnTo>
                      <a:lnTo>
                        <a:pt x="9" y="232"/>
                      </a:lnTo>
                      <a:lnTo>
                        <a:pt x="26" y="232"/>
                      </a:lnTo>
                      <a:lnTo>
                        <a:pt x="35" y="208"/>
                      </a:lnTo>
                      <a:lnTo>
                        <a:pt x="61" y="208"/>
                      </a:lnTo>
                      <a:lnTo>
                        <a:pt x="61" y="224"/>
                      </a:lnTo>
                      <a:lnTo>
                        <a:pt x="78" y="224"/>
                      </a:lnTo>
                      <a:lnTo>
                        <a:pt x="104" y="216"/>
                      </a:lnTo>
                      <a:lnTo>
                        <a:pt x="104" y="224"/>
                      </a:lnTo>
                      <a:lnTo>
                        <a:pt x="113" y="224"/>
                      </a:lnTo>
                      <a:lnTo>
                        <a:pt x="113" y="208"/>
                      </a:lnTo>
                      <a:lnTo>
                        <a:pt x="139" y="200"/>
                      </a:lnTo>
                      <a:lnTo>
                        <a:pt x="139" y="208"/>
                      </a:lnTo>
                      <a:lnTo>
                        <a:pt x="147" y="216"/>
                      </a:lnTo>
                      <a:lnTo>
                        <a:pt x="147" y="192"/>
                      </a:lnTo>
                      <a:lnTo>
                        <a:pt x="173" y="176"/>
                      </a:lnTo>
                      <a:lnTo>
                        <a:pt x="173" y="152"/>
                      </a:lnTo>
                      <a:lnTo>
                        <a:pt x="165" y="120"/>
                      </a:lnTo>
                      <a:lnTo>
                        <a:pt x="165" y="88"/>
                      </a:lnTo>
                      <a:lnTo>
                        <a:pt x="199" y="80"/>
                      </a:lnTo>
                      <a:lnTo>
                        <a:pt x="269" y="104"/>
                      </a:lnTo>
                      <a:lnTo>
                        <a:pt x="269" y="136"/>
                      </a:lnTo>
                      <a:lnTo>
                        <a:pt x="243" y="176"/>
                      </a:lnTo>
                      <a:lnTo>
                        <a:pt x="208" y="184"/>
                      </a:lnTo>
                      <a:lnTo>
                        <a:pt x="199" y="208"/>
                      </a:lnTo>
                      <a:lnTo>
                        <a:pt x="199" y="240"/>
                      </a:lnTo>
                      <a:lnTo>
                        <a:pt x="243" y="232"/>
                      </a:lnTo>
                      <a:lnTo>
                        <a:pt x="269" y="224"/>
                      </a:lnTo>
                      <a:lnTo>
                        <a:pt x="321" y="264"/>
                      </a:lnTo>
                      <a:lnTo>
                        <a:pt x="338" y="264"/>
                      </a:lnTo>
                      <a:lnTo>
                        <a:pt x="399" y="208"/>
                      </a:lnTo>
                      <a:lnTo>
                        <a:pt x="468" y="184"/>
                      </a:lnTo>
                      <a:lnTo>
                        <a:pt x="468" y="112"/>
                      </a:lnTo>
                      <a:lnTo>
                        <a:pt x="433" y="88"/>
                      </a:lnTo>
                      <a:lnTo>
                        <a:pt x="416" y="72"/>
                      </a:lnTo>
                      <a:lnTo>
                        <a:pt x="373" y="40"/>
                      </a:lnTo>
                      <a:lnTo>
                        <a:pt x="364" y="40"/>
                      </a:lnTo>
                      <a:lnTo>
                        <a:pt x="347" y="72"/>
                      </a:lnTo>
                      <a:lnTo>
                        <a:pt x="338" y="88"/>
                      </a:lnTo>
                      <a:lnTo>
                        <a:pt x="321" y="56"/>
                      </a:lnTo>
                      <a:lnTo>
                        <a:pt x="303" y="48"/>
                      </a:lnTo>
                      <a:lnTo>
                        <a:pt x="277" y="24"/>
                      </a:lnTo>
                      <a:lnTo>
                        <a:pt x="225" y="24"/>
                      </a:lnTo>
                      <a:lnTo>
                        <a:pt x="191" y="8"/>
                      </a:lnTo>
                      <a:lnTo>
                        <a:pt x="173" y="32"/>
                      </a:lnTo>
                      <a:lnTo>
                        <a:pt x="147" y="48"/>
                      </a:lnTo>
                      <a:lnTo>
                        <a:pt x="130" y="24"/>
                      </a:lnTo>
                      <a:lnTo>
                        <a:pt x="113" y="0"/>
                      </a:lnTo>
                      <a:lnTo>
                        <a:pt x="78" y="40"/>
                      </a:lnTo>
                      <a:lnTo>
                        <a:pt x="87" y="72"/>
                      </a:lnTo>
                      <a:lnTo>
                        <a:pt x="69" y="96"/>
                      </a:lnTo>
                      <a:lnTo>
                        <a:pt x="61" y="96"/>
                      </a:lnTo>
                      <a:lnTo>
                        <a:pt x="46" y="107"/>
                      </a:lnTo>
                      <a:lnTo>
                        <a:pt x="14" y="117"/>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62" name="Freeform 113"/>
                <p:cNvSpPr>
                  <a:spLocks/>
                </p:cNvSpPr>
                <p:nvPr/>
              </p:nvSpPr>
              <p:spPr bwMode="auto">
                <a:xfrm>
                  <a:off x="2278" y="1314"/>
                  <a:ext cx="807" cy="760"/>
                </a:xfrm>
                <a:custGeom>
                  <a:avLst/>
                  <a:gdLst>
                    <a:gd name="T0" fmla="*/ 85462 w 617"/>
                    <a:gd name="T1" fmla="*/ 13572 h 577"/>
                    <a:gd name="T2" fmla="*/ 81214 w 617"/>
                    <a:gd name="T3" fmla="*/ 1498 h 577"/>
                    <a:gd name="T4" fmla="*/ 72540 w 617"/>
                    <a:gd name="T5" fmla="*/ 1498 h 577"/>
                    <a:gd name="T6" fmla="*/ 66978 w 617"/>
                    <a:gd name="T7" fmla="*/ 0 h 577"/>
                    <a:gd name="T8" fmla="*/ 49957 w 617"/>
                    <a:gd name="T9" fmla="*/ 13572 h 577"/>
                    <a:gd name="T10" fmla="*/ 39935 w 617"/>
                    <a:gd name="T11" fmla="*/ 14948 h 577"/>
                    <a:gd name="T12" fmla="*/ 24075 w 617"/>
                    <a:gd name="T13" fmla="*/ 14948 h 577"/>
                    <a:gd name="T14" fmla="*/ 25561 w 617"/>
                    <a:gd name="T15" fmla="*/ 7488 h 577"/>
                    <a:gd name="T16" fmla="*/ 15512 w 617"/>
                    <a:gd name="T17" fmla="*/ 4509 h 577"/>
                    <a:gd name="T18" fmla="*/ 10033 w 617"/>
                    <a:gd name="T19" fmla="*/ 11965 h 577"/>
                    <a:gd name="T20" fmla="*/ 6933 w 617"/>
                    <a:gd name="T21" fmla="*/ 17909 h 577"/>
                    <a:gd name="T22" fmla="*/ 0 w 617"/>
                    <a:gd name="T23" fmla="*/ 19447 h 577"/>
                    <a:gd name="T24" fmla="*/ 4229 w 617"/>
                    <a:gd name="T25" fmla="*/ 24140 h 577"/>
                    <a:gd name="T26" fmla="*/ 6933 w 617"/>
                    <a:gd name="T27" fmla="*/ 25520 h 577"/>
                    <a:gd name="T28" fmla="*/ 10033 w 617"/>
                    <a:gd name="T29" fmla="*/ 31450 h 577"/>
                    <a:gd name="T30" fmla="*/ 11284 w 617"/>
                    <a:gd name="T31" fmla="*/ 28451 h 577"/>
                    <a:gd name="T32" fmla="*/ 14329 w 617"/>
                    <a:gd name="T33" fmla="*/ 22509 h 577"/>
                    <a:gd name="T34" fmla="*/ 15512 w 617"/>
                    <a:gd name="T35" fmla="*/ 22509 h 577"/>
                    <a:gd name="T36" fmla="*/ 22799 w 617"/>
                    <a:gd name="T37" fmla="*/ 28451 h 577"/>
                    <a:gd name="T38" fmla="*/ 25561 w 617"/>
                    <a:gd name="T39" fmla="*/ 31450 h 577"/>
                    <a:gd name="T40" fmla="*/ 31389 w 617"/>
                    <a:gd name="T41" fmla="*/ 36014 h 577"/>
                    <a:gd name="T42" fmla="*/ 42639 w 617"/>
                    <a:gd name="T43" fmla="*/ 53903 h 577"/>
                    <a:gd name="T44" fmla="*/ 39935 w 617"/>
                    <a:gd name="T45" fmla="*/ 61489 h 577"/>
                    <a:gd name="T46" fmla="*/ 34209 w 617"/>
                    <a:gd name="T47" fmla="*/ 71938 h 577"/>
                    <a:gd name="T48" fmla="*/ 29820 w 617"/>
                    <a:gd name="T49" fmla="*/ 70503 h 577"/>
                    <a:gd name="T50" fmla="*/ 25561 w 617"/>
                    <a:gd name="T51" fmla="*/ 64476 h 577"/>
                    <a:gd name="T52" fmla="*/ 24075 w 617"/>
                    <a:gd name="T53" fmla="*/ 66041 h 577"/>
                    <a:gd name="T54" fmla="*/ 12776 w 617"/>
                    <a:gd name="T55" fmla="*/ 83933 h 577"/>
                    <a:gd name="T56" fmla="*/ 15512 w 617"/>
                    <a:gd name="T57" fmla="*/ 91578 h 577"/>
                    <a:gd name="T58" fmla="*/ 17120 w 617"/>
                    <a:gd name="T59" fmla="*/ 94661 h 577"/>
                    <a:gd name="T60" fmla="*/ 24075 w 617"/>
                    <a:gd name="T61" fmla="*/ 91578 h 577"/>
                    <a:gd name="T62" fmla="*/ 31389 w 617"/>
                    <a:gd name="T63" fmla="*/ 83933 h 577"/>
                    <a:gd name="T64" fmla="*/ 28586 w 617"/>
                    <a:gd name="T65" fmla="*/ 80991 h 577"/>
                    <a:gd name="T66" fmla="*/ 31389 w 617"/>
                    <a:gd name="T67" fmla="*/ 76416 h 577"/>
                    <a:gd name="T68" fmla="*/ 34209 w 617"/>
                    <a:gd name="T69" fmla="*/ 78059 h 577"/>
                    <a:gd name="T70" fmla="*/ 37149 w 617"/>
                    <a:gd name="T71" fmla="*/ 75049 h 577"/>
                    <a:gd name="T72" fmla="*/ 39935 w 617"/>
                    <a:gd name="T73" fmla="*/ 79444 h 577"/>
                    <a:gd name="T74" fmla="*/ 41492 w 617"/>
                    <a:gd name="T75" fmla="*/ 86986 h 577"/>
                    <a:gd name="T76" fmla="*/ 48480 w 617"/>
                    <a:gd name="T77" fmla="*/ 79444 h 577"/>
                    <a:gd name="T78" fmla="*/ 51209 w 617"/>
                    <a:gd name="T79" fmla="*/ 80991 h 577"/>
                    <a:gd name="T80" fmla="*/ 54269 w 617"/>
                    <a:gd name="T81" fmla="*/ 85634 h 577"/>
                    <a:gd name="T82" fmla="*/ 58521 w 617"/>
                    <a:gd name="T83" fmla="*/ 83933 h 577"/>
                    <a:gd name="T84" fmla="*/ 62679 w 617"/>
                    <a:gd name="T85" fmla="*/ 83933 h 577"/>
                    <a:gd name="T86" fmla="*/ 65530 w 617"/>
                    <a:gd name="T87" fmla="*/ 85634 h 577"/>
                    <a:gd name="T88" fmla="*/ 69759 w 617"/>
                    <a:gd name="T89" fmla="*/ 76416 h 577"/>
                    <a:gd name="T90" fmla="*/ 78282 w 617"/>
                    <a:gd name="T91" fmla="*/ 75049 h 577"/>
                    <a:gd name="T92" fmla="*/ 86864 w 617"/>
                    <a:gd name="T93" fmla="*/ 103529 h 577"/>
                    <a:gd name="T94" fmla="*/ 96907 w 617"/>
                    <a:gd name="T95" fmla="*/ 108139 h 577"/>
                    <a:gd name="T96" fmla="*/ 96907 w 617"/>
                    <a:gd name="T97" fmla="*/ 86986 h 577"/>
                    <a:gd name="T98" fmla="*/ 94024 w 617"/>
                    <a:gd name="T99" fmla="*/ 79444 h 577"/>
                    <a:gd name="T100" fmla="*/ 95388 w 617"/>
                    <a:gd name="T101" fmla="*/ 75049 h 577"/>
                    <a:gd name="T102" fmla="*/ 101202 w 617"/>
                    <a:gd name="T103" fmla="*/ 69117 h 577"/>
                    <a:gd name="T104" fmla="*/ 99644 w 617"/>
                    <a:gd name="T105" fmla="*/ 66041 h 577"/>
                    <a:gd name="T106" fmla="*/ 96907 w 617"/>
                    <a:gd name="T107" fmla="*/ 66041 h 577"/>
                    <a:gd name="T108" fmla="*/ 88391 w 617"/>
                    <a:gd name="T109" fmla="*/ 28451 h 577"/>
                    <a:gd name="T110" fmla="*/ 98181 w 617"/>
                    <a:gd name="T111" fmla="*/ 19447 h 577"/>
                    <a:gd name="T112" fmla="*/ 95388 w 617"/>
                    <a:gd name="T113" fmla="*/ 11965 h 577"/>
                    <a:gd name="T114" fmla="*/ 85462 w 617"/>
                    <a:gd name="T115" fmla="*/ 13572 h 5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7"/>
                    <a:gd name="T175" fmla="*/ 0 h 577"/>
                    <a:gd name="T176" fmla="*/ 617 w 617"/>
                    <a:gd name="T177" fmla="*/ 577 h 5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7" h="577">
                      <a:moveTo>
                        <a:pt x="521" y="72"/>
                      </a:moveTo>
                      <a:lnTo>
                        <a:pt x="495" y="8"/>
                      </a:lnTo>
                      <a:lnTo>
                        <a:pt x="442" y="8"/>
                      </a:lnTo>
                      <a:lnTo>
                        <a:pt x="408" y="0"/>
                      </a:lnTo>
                      <a:lnTo>
                        <a:pt x="304" y="72"/>
                      </a:lnTo>
                      <a:lnTo>
                        <a:pt x="243" y="80"/>
                      </a:lnTo>
                      <a:lnTo>
                        <a:pt x="147" y="80"/>
                      </a:lnTo>
                      <a:lnTo>
                        <a:pt x="156" y="40"/>
                      </a:lnTo>
                      <a:lnTo>
                        <a:pt x="95" y="24"/>
                      </a:lnTo>
                      <a:lnTo>
                        <a:pt x="61" y="64"/>
                      </a:lnTo>
                      <a:lnTo>
                        <a:pt x="43" y="96"/>
                      </a:lnTo>
                      <a:lnTo>
                        <a:pt x="0" y="104"/>
                      </a:lnTo>
                      <a:lnTo>
                        <a:pt x="26" y="128"/>
                      </a:lnTo>
                      <a:lnTo>
                        <a:pt x="43" y="136"/>
                      </a:lnTo>
                      <a:lnTo>
                        <a:pt x="61" y="168"/>
                      </a:lnTo>
                      <a:lnTo>
                        <a:pt x="69" y="152"/>
                      </a:lnTo>
                      <a:lnTo>
                        <a:pt x="87" y="120"/>
                      </a:lnTo>
                      <a:lnTo>
                        <a:pt x="95" y="120"/>
                      </a:lnTo>
                      <a:lnTo>
                        <a:pt x="139" y="152"/>
                      </a:lnTo>
                      <a:lnTo>
                        <a:pt x="156" y="168"/>
                      </a:lnTo>
                      <a:lnTo>
                        <a:pt x="191" y="192"/>
                      </a:lnTo>
                      <a:lnTo>
                        <a:pt x="260" y="288"/>
                      </a:lnTo>
                      <a:lnTo>
                        <a:pt x="243" y="328"/>
                      </a:lnTo>
                      <a:lnTo>
                        <a:pt x="208" y="384"/>
                      </a:lnTo>
                      <a:lnTo>
                        <a:pt x="182" y="376"/>
                      </a:lnTo>
                      <a:lnTo>
                        <a:pt x="156" y="344"/>
                      </a:lnTo>
                      <a:lnTo>
                        <a:pt x="147" y="352"/>
                      </a:lnTo>
                      <a:lnTo>
                        <a:pt x="78" y="448"/>
                      </a:lnTo>
                      <a:lnTo>
                        <a:pt x="95" y="488"/>
                      </a:lnTo>
                      <a:lnTo>
                        <a:pt x="104" y="504"/>
                      </a:lnTo>
                      <a:lnTo>
                        <a:pt x="147" y="488"/>
                      </a:lnTo>
                      <a:lnTo>
                        <a:pt x="191" y="448"/>
                      </a:lnTo>
                      <a:lnTo>
                        <a:pt x="174" y="432"/>
                      </a:lnTo>
                      <a:lnTo>
                        <a:pt x="191" y="408"/>
                      </a:lnTo>
                      <a:lnTo>
                        <a:pt x="208" y="416"/>
                      </a:lnTo>
                      <a:lnTo>
                        <a:pt x="226" y="400"/>
                      </a:lnTo>
                      <a:lnTo>
                        <a:pt x="243" y="424"/>
                      </a:lnTo>
                      <a:lnTo>
                        <a:pt x="252" y="464"/>
                      </a:lnTo>
                      <a:lnTo>
                        <a:pt x="295" y="424"/>
                      </a:lnTo>
                      <a:lnTo>
                        <a:pt x="312" y="432"/>
                      </a:lnTo>
                      <a:lnTo>
                        <a:pt x="330" y="456"/>
                      </a:lnTo>
                      <a:lnTo>
                        <a:pt x="356" y="448"/>
                      </a:lnTo>
                      <a:lnTo>
                        <a:pt x="382" y="448"/>
                      </a:lnTo>
                      <a:lnTo>
                        <a:pt x="399" y="456"/>
                      </a:lnTo>
                      <a:lnTo>
                        <a:pt x="425" y="408"/>
                      </a:lnTo>
                      <a:lnTo>
                        <a:pt x="477" y="400"/>
                      </a:lnTo>
                      <a:lnTo>
                        <a:pt x="529" y="552"/>
                      </a:lnTo>
                      <a:lnTo>
                        <a:pt x="590" y="576"/>
                      </a:lnTo>
                      <a:lnTo>
                        <a:pt x="590" y="464"/>
                      </a:lnTo>
                      <a:lnTo>
                        <a:pt x="573" y="424"/>
                      </a:lnTo>
                      <a:lnTo>
                        <a:pt x="581" y="400"/>
                      </a:lnTo>
                      <a:lnTo>
                        <a:pt x="616" y="368"/>
                      </a:lnTo>
                      <a:lnTo>
                        <a:pt x="607" y="352"/>
                      </a:lnTo>
                      <a:lnTo>
                        <a:pt x="590" y="352"/>
                      </a:lnTo>
                      <a:lnTo>
                        <a:pt x="538" y="152"/>
                      </a:lnTo>
                      <a:lnTo>
                        <a:pt x="599" y="104"/>
                      </a:lnTo>
                      <a:lnTo>
                        <a:pt x="581" y="64"/>
                      </a:lnTo>
                      <a:lnTo>
                        <a:pt x="521" y="72"/>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63" name="Freeform 114"/>
                <p:cNvSpPr>
                  <a:spLocks/>
                </p:cNvSpPr>
                <p:nvPr/>
              </p:nvSpPr>
              <p:spPr bwMode="auto">
                <a:xfrm>
                  <a:off x="3978" y="1672"/>
                  <a:ext cx="184" cy="191"/>
                </a:xfrm>
                <a:custGeom>
                  <a:avLst/>
                  <a:gdLst>
                    <a:gd name="T0" fmla="*/ 6293 w 140"/>
                    <a:gd name="T1" fmla="*/ 0 h 145"/>
                    <a:gd name="T2" fmla="*/ 1699 w 140"/>
                    <a:gd name="T3" fmla="*/ 1498 h 145"/>
                    <a:gd name="T4" fmla="*/ 6293 w 140"/>
                    <a:gd name="T5" fmla="*/ 5941 h 145"/>
                    <a:gd name="T6" fmla="*/ 0 w 140"/>
                    <a:gd name="T7" fmla="*/ 10568 h 145"/>
                    <a:gd name="T8" fmla="*/ 0 w 140"/>
                    <a:gd name="T9" fmla="*/ 16568 h 145"/>
                    <a:gd name="T10" fmla="*/ 1699 w 140"/>
                    <a:gd name="T11" fmla="*/ 24154 h 145"/>
                    <a:gd name="T12" fmla="*/ 3022 w 140"/>
                    <a:gd name="T13" fmla="*/ 24154 h 145"/>
                    <a:gd name="T14" fmla="*/ 15576 w 140"/>
                    <a:gd name="T15" fmla="*/ 26982 h 145"/>
                    <a:gd name="T16" fmla="*/ 25129 w 140"/>
                    <a:gd name="T17" fmla="*/ 21165 h 145"/>
                    <a:gd name="T18" fmla="*/ 25129 w 140"/>
                    <a:gd name="T19" fmla="*/ 13579 h 145"/>
                    <a:gd name="T20" fmla="*/ 23468 w 140"/>
                    <a:gd name="T21" fmla="*/ 5941 h 145"/>
                    <a:gd name="T22" fmla="*/ 17307 w 140"/>
                    <a:gd name="T23" fmla="*/ 5941 h 145"/>
                    <a:gd name="T24" fmla="*/ 6293 w 140"/>
                    <a:gd name="T25" fmla="*/ 0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145"/>
                    <a:gd name="T41" fmla="*/ 140 w 14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145">
                      <a:moveTo>
                        <a:pt x="35" y="0"/>
                      </a:moveTo>
                      <a:lnTo>
                        <a:pt x="9" y="8"/>
                      </a:lnTo>
                      <a:lnTo>
                        <a:pt x="35" y="32"/>
                      </a:lnTo>
                      <a:lnTo>
                        <a:pt x="0" y="56"/>
                      </a:lnTo>
                      <a:lnTo>
                        <a:pt x="0" y="88"/>
                      </a:lnTo>
                      <a:lnTo>
                        <a:pt x="9" y="128"/>
                      </a:lnTo>
                      <a:lnTo>
                        <a:pt x="17" y="128"/>
                      </a:lnTo>
                      <a:lnTo>
                        <a:pt x="87" y="144"/>
                      </a:lnTo>
                      <a:lnTo>
                        <a:pt x="139" y="112"/>
                      </a:lnTo>
                      <a:lnTo>
                        <a:pt x="139" y="72"/>
                      </a:lnTo>
                      <a:lnTo>
                        <a:pt x="130" y="32"/>
                      </a:lnTo>
                      <a:lnTo>
                        <a:pt x="96" y="32"/>
                      </a:lnTo>
                      <a:lnTo>
                        <a:pt x="35"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64" name="Freeform 116"/>
                <p:cNvSpPr>
                  <a:spLocks/>
                </p:cNvSpPr>
                <p:nvPr/>
              </p:nvSpPr>
              <p:spPr bwMode="auto">
                <a:xfrm>
                  <a:off x="3815" y="1552"/>
                  <a:ext cx="501" cy="307"/>
                </a:xfrm>
                <a:custGeom>
                  <a:avLst/>
                  <a:gdLst>
                    <a:gd name="T0" fmla="*/ 37203 w 383"/>
                    <a:gd name="T1" fmla="*/ 24223 h 233"/>
                    <a:gd name="T2" fmla="*/ 27187 w 383"/>
                    <a:gd name="T3" fmla="*/ 18108 h 233"/>
                    <a:gd name="T4" fmla="*/ 22847 w 383"/>
                    <a:gd name="T5" fmla="*/ 19647 h 233"/>
                    <a:gd name="T6" fmla="*/ 27187 w 383"/>
                    <a:gd name="T7" fmla="*/ 24223 h 233"/>
                    <a:gd name="T8" fmla="*/ 21317 w 383"/>
                    <a:gd name="T9" fmla="*/ 28743 h 233"/>
                    <a:gd name="T10" fmla="*/ 21317 w 383"/>
                    <a:gd name="T11" fmla="*/ 34663 h 233"/>
                    <a:gd name="T12" fmla="*/ 22847 w 383"/>
                    <a:gd name="T13" fmla="*/ 42352 h 233"/>
                    <a:gd name="T14" fmla="*/ 17140 w 383"/>
                    <a:gd name="T15" fmla="*/ 42352 h 233"/>
                    <a:gd name="T16" fmla="*/ 8531 w 383"/>
                    <a:gd name="T17" fmla="*/ 43825 h 233"/>
                    <a:gd name="T18" fmla="*/ 5719 w 383"/>
                    <a:gd name="T19" fmla="*/ 39241 h 233"/>
                    <a:gd name="T20" fmla="*/ 5719 w 383"/>
                    <a:gd name="T21" fmla="*/ 31599 h 233"/>
                    <a:gd name="T22" fmla="*/ 1493 w 383"/>
                    <a:gd name="T23" fmla="*/ 28743 h 233"/>
                    <a:gd name="T24" fmla="*/ 0 w 383"/>
                    <a:gd name="T25" fmla="*/ 22603 h 233"/>
                    <a:gd name="T26" fmla="*/ 8531 w 383"/>
                    <a:gd name="T27" fmla="*/ 14994 h 233"/>
                    <a:gd name="T28" fmla="*/ 14341 w 383"/>
                    <a:gd name="T29" fmla="*/ 12020 h 233"/>
                    <a:gd name="T30" fmla="*/ 21317 w 383"/>
                    <a:gd name="T31" fmla="*/ 14994 h 233"/>
                    <a:gd name="T32" fmla="*/ 34289 w 383"/>
                    <a:gd name="T33" fmla="*/ 7514 h 233"/>
                    <a:gd name="T34" fmla="*/ 50120 w 383"/>
                    <a:gd name="T35" fmla="*/ 0 h 233"/>
                    <a:gd name="T36" fmla="*/ 57045 w 383"/>
                    <a:gd name="T37" fmla="*/ 0 h 233"/>
                    <a:gd name="T38" fmla="*/ 62786 w 383"/>
                    <a:gd name="T39" fmla="*/ 4515 h 233"/>
                    <a:gd name="T40" fmla="*/ 59958 w 383"/>
                    <a:gd name="T41" fmla="*/ 9004 h 233"/>
                    <a:gd name="T42" fmla="*/ 57045 w 383"/>
                    <a:gd name="T43" fmla="*/ 5949 h 233"/>
                    <a:gd name="T44" fmla="*/ 51453 w 383"/>
                    <a:gd name="T45" fmla="*/ 5949 h 233"/>
                    <a:gd name="T46" fmla="*/ 50120 w 383"/>
                    <a:gd name="T47" fmla="*/ 7514 h 233"/>
                    <a:gd name="T48" fmla="*/ 54346 w 383"/>
                    <a:gd name="T49" fmla="*/ 13607 h 233"/>
                    <a:gd name="T50" fmla="*/ 52735 w 383"/>
                    <a:gd name="T51" fmla="*/ 14994 h 233"/>
                    <a:gd name="T52" fmla="*/ 48626 w 383"/>
                    <a:gd name="T53" fmla="*/ 14994 h 233"/>
                    <a:gd name="T54" fmla="*/ 45760 w 383"/>
                    <a:gd name="T55" fmla="*/ 12020 h 233"/>
                    <a:gd name="T56" fmla="*/ 41546 w 383"/>
                    <a:gd name="T57" fmla="*/ 12020 h 233"/>
                    <a:gd name="T58" fmla="*/ 42738 w 383"/>
                    <a:gd name="T59" fmla="*/ 19647 h 233"/>
                    <a:gd name="T60" fmla="*/ 42738 w 383"/>
                    <a:gd name="T61" fmla="*/ 24223 h 233"/>
                    <a:gd name="T62" fmla="*/ 37203 w 383"/>
                    <a:gd name="T63" fmla="*/ 24223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233"/>
                    <a:gd name="T98" fmla="*/ 383 w 383"/>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233">
                      <a:moveTo>
                        <a:pt x="226" y="128"/>
                      </a:moveTo>
                      <a:lnTo>
                        <a:pt x="165" y="96"/>
                      </a:lnTo>
                      <a:lnTo>
                        <a:pt x="139" y="104"/>
                      </a:lnTo>
                      <a:lnTo>
                        <a:pt x="165" y="128"/>
                      </a:lnTo>
                      <a:lnTo>
                        <a:pt x="130" y="152"/>
                      </a:lnTo>
                      <a:lnTo>
                        <a:pt x="130" y="184"/>
                      </a:lnTo>
                      <a:lnTo>
                        <a:pt x="139" y="224"/>
                      </a:lnTo>
                      <a:lnTo>
                        <a:pt x="104" y="224"/>
                      </a:lnTo>
                      <a:lnTo>
                        <a:pt x="52" y="232"/>
                      </a:lnTo>
                      <a:lnTo>
                        <a:pt x="35" y="208"/>
                      </a:lnTo>
                      <a:lnTo>
                        <a:pt x="35" y="168"/>
                      </a:lnTo>
                      <a:lnTo>
                        <a:pt x="9" y="152"/>
                      </a:lnTo>
                      <a:lnTo>
                        <a:pt x="0" y="120"/>
                      </a:lnTo>
                      <a:lnTo>
                        <a:pt x="52" y="80"/>
                      </a:lnTo>
                      <a:lnTo>
                        <a:pt x="87" y="64"/>
                      </a:lnTo>
                      <a:lnTo>
                        <a:pt x="130" y="80"/>
                      </a:lnTo>
                      <a:lnTo>
                        <a:pt x="208" y="40"/>
                      </a:lnTo>
                      <a:lnTo>
                        <a:pt x="304" y="0"/>
                      </a:lnTo>
                      <a:lnTo>
                        <a:pt x="347" y="0"/>
                      </a:lnTo>
                      <a:lnTo>
                        <a:pt x="382" y="24"/>
                      </a:lnTo>
                      <a:lnTo>
                        <a:pt x="365" y="48"/>
                      </a:lnTo>
                      <a:lnTo>
                        <a:pt x="347" y="32"/>
                      </a:lnTo>
                      <a:lnTo>
                        <a:pt x="313" y="32"/>
                      </a:lnTo>
                      <a:lnTo>
                        <a:pt x="304" y="40"/>
                      </a:lnTo>
                      <a:lnTo>
                        <a:pt x="330" y="72"/>
                      </a:lnTo>
                      <a:lnTo>
                        <a:pt x="321" y="80"/>
                      </a:lnTo>
                      <a:lnTo>
                        <a:pt x="295" y="80"/>
                      </a:lnTo>
                      <a:lnTo>
                        <a:pt x="278" y="64"/>
                      </a:lnTo>
                      <a:lnTo>
                        <a:pt x="252" y="64"/>
                      </a:lnTo>
                      <a:lnTo>
                        <a:pt x="260" y="104"/>
                      </a:lnTo>
                      <a:lnTo>
                        <a:pt x="260" y="128"/>
                      </a:lnTo>
                      <a:lnTo>
                        <a:pt x="226" y="128"/>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65" name="Freeform 115"/>
                <p:cNvSpPr>
                  <a:spLocks/>
                </p:cNvSpPr>
                <p:nvPr/>
              </p:nvSpPr>
              <p:spPr bwMode="auto">
                <a:xfrm>
                  <a:off x="4138" y="1630"/>
                  <a:ext cx="58" cy="54"/>
                </a:xfrm>
                <a:custGeom>
                  <a:avLst/>
                  <a:gdLst>
                    <a:gd name="T0" fmla="*/ 4926 w 44"/>
                    <a:gd name="T1" fmla="*/ 0 h 41"/>
                    <a:gd name="T2" fmla="*/ 0 w 44"/>
                    <a:gd name="T3" fmla="*/ 0 h 41"/>
                    <a:gd name="T4" fmla="*/ 1785 w 44"/>
                    <a:gd name="T5" fmla="*/ 7486 h 41"/>
                    <a:gd name="T6" fmla="*/ 8195 w 44"/>
                    <a:gd name="T7" fmla="*/ 3077 h 41"/>
                    <a:gd name="T8" fmla="*/ 4926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0"/>
                      </a:lnTo>
                      <a:lnTo>
                        <a:pt x="9" y="40"/>
                      </a:lnTo>
                      <a:lnTo>
                        <a:pt x="43" y="16"/>
                      </a:lnTo>
                      <a:lnTo>
                        <a:pt x="26"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66" name="Freeform 117"/>
                <p:cNvSpPr>
                  <a:spLocks/>
                </p:cNvSpPr>
                <p:nvPr/>
              </p:nvSpPr>
              <p:spPr bwMode="auto">
                <a:xfrm>
                  <a:off x="1158" y="3249"/>
                  <a:ext cx="1112" cy="858"/>
                </a:xfrm>
                <a:custGeom>
                  <a:avLst/>
                  <a:gdLst>
                    <a:gd name="T0" fmla="*/ 1 w 1910"/>
                    <a:gd name="T1" fmla="*/ 0 h 1570"/>
                    <a:gd name="T2" fmla="*/ 1 w 1910"/>
                    <a:gd name="T3" fmla="*/ 0 h 1570"/>
                    <a:gd name="T4" fmla="*/ 1 w 1910"/>
                    <a:gd name="T5" fmla="*/ 0 h 1570"/>
                    <a:gd name="T6" fmla="*/ 1 w 1910"/>
                    <a:gd name="T7" fmla="*/ 0 h 1570"/>
                    <a:gd name="T8" fmla="*/ 1 w 1910"/>
                    <a:gd name="T9" fmla="*/ 0 h 1570"/>
                    <a:gd name="T10" fmla="*/ 1 w 1910"/>
                    <a:gd name="T11" fmla="*/ 0 h 1570"/>
                    <a:gd name="T12" fmla="*/ 1 w 1910"/>
                    <a:gd name="T13" fmla="*/ 0 h 1570"/>
                    <a:gd name="T14" fmla="*/ 1 w 1910"/>
                    <a:gd name="T15" fmla="*/ 0 h 1570"/>
                    <a:gd name="T16" fmla="*/ 1 w 1910"/>
                    <a:gd name="T17" fmla="*/ 0 h 1570"/>
                    <a:gd name="T18" fmla="*/ 1 w 1910"/>
                    <a:gd name="T19" fmla="*/ 0 h 1570"/>
                    <a:gd name="T20" fmla="*/ 1 w 1910"/>
                    <a:gd name="T21" fmla="*/ 0 h 1570"/>
                    <a:gd name="T22" fmla="*/ 0 w 1910"/>
                    <a:gd name="T23" fmla="*/ 0 h 1570"/>
                    <a:gd name="T24" fmla="*/ 0 w 1910"/>
                    <a:gd name="T25" fmla="*/ 0 h 1570"/>
                    <a:gd name="T26" fmla="*/ 0 w 1910"/>
                    <a:gd name="T27" fmla="*/ 0 h 1570"/>
                    <a:gd name="T28" fmla="*/ 0 w 1910"/>
                    <a:gd name="T29" fmla="*/ 0 h 1570"/>
                    <a:gd name="T30" fmla="*/ 0 w 1910"/>
                    <a:gd name="T31" fmla="*/ 0 h 1570"/>
                    <a:gd name="T32" fmla="*/ 0 w 1910"/>
                    <a:gd name="T33" fmla="*/ 0 h 1570"/>
                    <a:gd name="T34" fmla="*/ 0 w 1910"/>
                    <a:gd name="T35" fmla="*/ 0 h 1570"/>
                    <a:gd name="T36" fmla="*/ 0 w 1910"/>
                    <a:gd name="T37" fmla="*/ 0 h 1570"/>
                    <a:gd name="T38" fmla="*/ 0 w 1910"/>
                    <a:gd name="T39" fmla="*/ 0 h 1570"/>
                    <a:gd name="T40" fmla="*/ 0 w 1910"/>
                    <a:gd name="T41" fmla="*/ 0 h 1570"/>
                    <a:gd name="T42" fmla="*/ 0 w 1910"/>
                    <a:gd name="T43" fmla="*/ 0 h 1570"/>
                    <a:gd name="T44" fmla="*/ 0 w 1910"/>
                    <a:gd name="T45" fmla="*/ 0 h 1570"/>
                    <a:gd name="T46" fmla="*/ 0 w 1910"/>
                    <a:gd name="T47" fmla="*/ 0 h 1570"/>
                    <a:gd name="T48" fmla="*/ 0 w 1910"/>
                    <a:gd name="T49" fmla="*/ 0 h 1570"/>
                    <a:gd name="T50" fmla="*/ 0 w 1910"/>
                    <a:gd name="T51" fmla="*/ 0 h 1570"/>
                    <a:gd name="T52" fmla="*/ 0 w 1910"/>
                    <a:gd name="T53" fmla="*/ 0 h 1570"/>
                    <a:gd name="T54" fmla="*/ 0 w 1910"/>
                    <a:gd name="T55" fmla="*/ 0 h 1570"/>
                    <a:gd name="T56" fmla="*/ 1 w 1910"/>
                    <a:gd name="T57" fmla="*/ 0 h 1570"/>
                    <a:gd name="T58" fmla="*/ 1 w 1910"/>
                    <a:gd name="T59" fmla="*/ 0 h 1570"/>
                    <a:gd name="T60" fmla="*/ 1 w 1910"/>
                    <a:gd name="T61" fmla="*/ 0 h 1570"/>
                    <a:gd name="T62" fmla="*/ 1 w 1910"/>
                    <a:gd name="T63" fmla="*/ 0 h 1570"/>
                    <a:gd name="T64" fmla="*/ 1 w 1910"/>
                    <a:gd name="T65" fmla="*/ 0 h 1570"/>
                    <a:gd name="T66" fmla="*/ 1 w 1910"/>
                    <a:gd name="T67" fmla="*/ 0 h 1570"/>
                    <a:gd name="T68" fmla="*/ 1 w 1910"/>
                    <a:gd name="T69" fmla="*/ 0 h 15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10"/>
                    <a:gd name="T106" fmla="*/ 0 h 1570"/>
                    <a:gd name="T107" fmla="*/ 1910 w 1910"/>
                    <a:gd name="T108" fmla="*/ 1570 h 15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10" h="1570">
                      <a:moveTo>
                        <a:pt x="1610" y="20"/>
                      </a:moveTo>
                      <a:cubicBezTo>
                        <a:pt x="1666" y="31"/>
                        <a:pt x="1643" y="30"/>
                        <a:pt x="1680" y="30"/>
                      </a:cubicBezTo>
                      <a:lnTo>
                        <a:pt x="1650" y="250"/>
                      </a:lnTo>
                      <a:lnTo>
                        <a:pt x="1760" y="380"/>
                      </a:lnTo>
                      <a:lnTo>
                        <a:pt x="1780" y="640"/>
                      </a:lnTo>
                      <a:lnTo>
                        <a:pt x="1910" y="810"/>
                      </a:lnTo>
                      <a:lnTo>
                        <a:pt x="1810" y="1030"/>
                      </a:lnTo>
                      <a:lnTo>
                        <a:pt x="1680" y="1100"/>
                      </a:lnTo>
                      <a:lnTo>
                        <a:pt x="1590" y="1220"/>
                      </a:lnTo>
                      <a:lnTo>
                        <a:pt x="1250" y="1460"/>
                      </a:lnTo>
                      <a:lnTo>
                        <a:pt x="1090" y="1390"/>
                      </a:lnTo>
                      <a:lnTo>
                        <a:pt x="710" y="1570"/>
                      </a:lnTo>
                      <a:lnTo>
                        <a:pt x="350" y="950"/>
                      </a:lnTo>
                      <a:lnTo>
                        <a:pt x="240" y="1010"/>
                      </a:lnTo>
                      <a:lnTo>
                        <a:pt x="190" y="910"/>
                      </a:lnTo>
                      <a:lnTo>
                        <a:pt x="260" y="740"/>
                      </a:lnTo>
                      <a:lnTo>
                        <a:pt x="90" y="740"/>
                      </a:lnTo>
                      <a:lnTo>
                        <a:pt x="0" y="630"/>
                      </a:lnTo>
                      <a:lnTo>
                        <a:pt x="170" y="270"/>
                      </a:lnTo>
                      <a:lnTo>
                        <a:pt x="30" y="60"/>
                      </a:lnTo>
                      <a:lnTo>
                        <a:pt x="70" y="0"/>
                      </a:lnTo>
                      <a:lnTo>
                        <a:pt x="240" y="20"/>
                      </a:lnTo>
                      <a:lnTo>
                        <a:pt x="300" y="150"/>
                      </a:lnTo>
                      <a:lnTo>
                        <a:pt x="570" y="580"/>
                      </a:lnTo>
                      <a:lnTo>
                        <a:pt x="670" y="550"/>
                      </a:lnTo>
                      <a:lnTo>
                        <a:pt x="850" y="320"/>
                      </a:lnTo>
                      <a:lnTo>
                        <a:pt x="860" y="220"/>
                      </a:lnTo>
                      <a:lnTo>
                        <a:pt x="940" y="190"/>
                      </a:lnTo>
                      <a:lnTo>
                        <a:pt x="1020" y="170"/>
                      </a:lnTo>
                      <a:lnTo>
                        <a:pt x="1080" y="50"/>
                      </a:lnTo>
                      <a:lnTo>
                        <a:pt x="1150" y="80"/>
                      </a:lnTo>
                      <a:lnTo>
                        <a:pt x="1160" y="140"/>
                      </a:lnTo>
                      <a:lnTo>
                        <a:pt x="1450" y="30"/>
                      </a:lnTo>
                      <a:lnTo>
                        <a:pt x="1540" y="80"/>
                      </a:lnTo>
                      <a:lnTo>
                        <a:pt x="1610" y="20"/>
                      </a:lnTo>
                      <a:close/>
                    </a:path>
                  </a:pathLst>
                </a:custGeom>
                <a:solidFill>
                  <a:srgbClr val="CBCBCB"/>
                </a:solidFill>
                <a:ln w="12700">
                  <a:solidFill>
                    <a:schemeClr val="bg1">
                      <a:alpha val="81175"/>
                    </a:schemeClr>
                  </a:solidFill>
                  <a:round/>
                  <a:headEnd/>
                  <a:tailEnd/>
                </a:ln>
              </p:spPr>
              <p:txBody>
                <a:bodyPr/>
                <a:lstStyle/>
                <a:p>
                  <a:endParaRPr lang="fr-CH" dirty="0"/>
                </a:p>
              </p:txBody>
            </p:sp>
            <p:sp>
              <p:nvSpPr>
                <p:cNvPr id="167" name="Freeform 118"/>
                <p:cNvSpPr>
                  <a:spLocks/>
                </p:cNvSpPr>
                <p:nvPr/>
              </p:nvSpPr>
              <p:spPr bwMode="auto">
                <a:xfrm>
                  <a:off x="1286" y="1809"/>
                  <a:ext cx="763" cy="407"/>
                </a:xfrm>
                <a:custGeom>
                  <a:avLst/>
                  <a:gdLst>
                    <a:gd name="T0" fmla="*/ 0 w 1330"/>
                    <a:gd name="T1" fmla="*/ 0 h 720"/>
                    <a:gd name="T2" fmla="*/ 0 w 1330"/>
                    <a:gd name="T3" fmla="*/ 0 h 720"/>
                    <a:gd name="T4" fmla="*/ 0 w 1330"/>
                    <a:gd name="T5" fmla="*/ 0 h 720"/>
                    <a:gd name="T6" fmla="*/ 0 w 1330"/>
                    <a:gd name="T7" fmla="*/ 0 h 720"/>
                    <a:gd name="T8" fmla="*/ 0 w 1330"/>
                    <a:gd name="T9" fmla="*/ 0 h 720"/>
                    <a:gd name="T10" fmla="*/ 0 w 1330"/>
                    <a:gd name="T11" fmla="*/ 0 h 720"/>
                    <a:gd name="T12" fmla="*/ 0 w 1330"/>
                    <a:gd name="T13" fmla="*/ 0 h 720"/>
                    <a:gd name="T14" fmla="*/ 0 w 1330"/>
                    <a:gd name="T15" fmla="*/ 0 h 720"/>
                    <a:gd name="T16" fmla="*/ 0 w 1330"/>
                    <a:gd name="T17" fmla="*/ 0 h 720"/>
                    <a:gd name="T18" fmla="*/ 0 w 1330"/>
                    <a:gd name="T19" fmla="*/ 0 h 720"/>
                    <a:gd name="T20" fmla="*/ 0 w 1330"/>
                    <a:gd name="T21" fmla="*/ 0 h 720"/>
                    <a:gd name="T22" fmla="*/ 0 w 1330"/>
                    <a:gd name="T23" fmla="*/ 0 h 720"/>
                    <a:gd name="T24" fmla="*/ 0 w 1330"/>
                    <a:gd name="T25" fmla="*/ 0 h 720"/>
                    <a:gd name="T26" fmla="*/ 0 w 1330"/>
                    <a:gd name="T27" fmla="*/ 0 h 720"/>
                    <a:gd name="T28" fmla="*/ 0 w 1330"/>
                    <a:gd name="T29" fmla="*/ 0 h 720"/>
                    <a:gd name="T30" fmla="*/ 0 w 1330"/>
                    <a:gd name="T31" fmla="*/ 0 h 720"/>
                    <a:gd name="T32" fmla="*/ 0 w 1330"/>
                    <a:gd name="T33" fmla="*/ 0 h 720"/>
                    <a:gd name="T34" fmla="*/ 1 w 1330"/>
                    <a:gd name="T35" fmla="*/ 0 h 720"/>
                    <a:gd name="T36" fmla="*/ 1 w 1330"/>
                    <a:gd name="T37" fmla="*/ 0 h 720"/>
                    <a:gd name="T38" fmla="*/ 1 w 1330"/>
                    <a:gd name="T39" fmla="*/ 0 h 720"/>
                    <a:gd name="T40" fmla="*/ 0 w 1330"/>
                    <a:gd name="T41" fmla="*/ 0 h 720"/>
                    <a:gd name="T42" fmla="*/ 0 w 1330"/>
                    <a:gd name="T43" fmla="*/ 0 h 720"/>
                    <a:gd name="T44" fmla="*/ 0 w 1330"/>
                    <a:gd name="T45" fmla="*/ 0 h 7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0"/>
                    <a:gd name="T70" fmla="*/ 0 h 720"/>
                    <a:gd name="T71" fmla="*/ 1330 w 1330"/>
                    <a:gd name="T72" fmla="*/ 720 h 7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0" h="720">
                      <a:moveTo>
                        <a:pt x="1040" y="420"/>
                      </a:moveTo>
                      <a:cubicBezTo>
                        <a:pt x="1034" y="421"/>
                        <a:pt x="978" y="434"/>
                        <a:pt x="970" y="440"/>
                      </a:cubicBezTo>
                      <a:cubicBezTo>
                        <a:pt x="903" y="484"/>
                        <a:pt x="975" y="457"/>
                        <a:pt x="910" y="490"/>
                      </a:cubicBezTo>
                      <a:cubicBezTo>
                        <a:pt x="864" y="512"/>
                        <a:pt x="892" y="487"/>
                        <a:pt x="870" y="510"/>
                      </a:cubicBezTo>
                      <a:lnTo>
                        <a:pt x="530" y="610"/>
                      </a:lnTo>
                      <a:lnTo>
                        <a:pt x="520" y="700"/>
                      </a:lnTo>
                      <a:lnTo>
                        <a:pt x="440" y="720"/>
                      </a:lnTo>
                      <a:lnTo>
                        <a:pt x="350" y="520"/>
                      </a:lnTo>
                      <a:lnTo>
                        <a:pt x="40" y="700"/>
                      </a:lnTo>
                      <a:lnTo>
                        <a:pt x="0" y="620"/>
                      </a:lnTo>
                      <a:lnTo>
                        <a:pt x="100" y="510"/>
                      </a:lnTo>
                      <a:lnTo>
                        <a:pt x="10" y="420"/>
                      </a:lnTo>
                      <a:lnTo>
                        <a:pt x="160" y="420"/>
                      </a:lnTo>
                      <a:lnTo>
                        <a:pt x="400" y="340"/>
                      </a:lnTo>
                      <a:lnTo>
                        <a:pt x="470" y="160"/>
                      </a:lnTo>
                      <a:lnTo>
                        <a:pt x="690" y="210"/>
                      </a:lnTo>
                      <a:lnTo>
                        <a:pt x="820" y="0"/>
                      </a:lnTo>
                      <a:lnTo>
                        <a:pt x="1330" y="10"/>
                      </a:lnTo>
                      <a:lnTo>
                        <a:pt x="1250" y="60"/>
                      </a:lnTo>
                      <a:lnTo>
                        <a:pt x="1160" y="190"/>
                      </a:lnTo>
                      <a:lnTo>
                        <a:pt x="1060" y="210"/>
                      </a:lnTo>
                      <a:lnTo>
                        <a:pt x="1000" y="300"/>
                      </a:lnTo>
                      <a:lnTo>
                        <a:pt x="1040" y="420"/>
                      </a:lnTo>
                      <a:close/>
                    </a:path>
                  </a:pathLst>
                </a:custGeom>
                <a:solidFill>
                  <a:srgbClr val="CBCBCB"/>
                </a:solidFill>
                <a:ln w="12700">
                  <a:solidFill>
                    <a:schemeClr val="bg1">
                      <a:alpha val="81175"/>
                    </a:schemeClr>
                  </a:solidFill>
                  <a:round/>
                  <a:headEnd/>
                  <a:tailEnd/>
                </a:ln>
              </p:spPr>
              <p:txBody>
                <a:bodyPr/>
                <a:lstStyle/>
                <a:p>
                  <a:endParaRPr lang="fr-CH" dirty="0"/>
                </a:p>
              </p:txBody>
            </p:sp>
            <p:sp>
              <p:nvSpPr>
                <p:cNvPr id="168" name="Freeform 119"/>
                <p:cNvSpPr>
                  <a:spLocks/>
                </p:cNvSpPr>
                <p:nvPr/>
              </p:nvSpPr>
              <p:spPr bwMode="auto">
                <a:xfrm rot="-139736">
                  <a:off x="1152" y="2342"/>
                  <a:ext cx="622" cy="836"/>
                </a:xfrm>
                <a:custGeom>
                  <a:avLst/>
                  <a:gdLst>
                    <a:gd name="T0" fmla="*/ 1 w 970"/>
                    <a:gd name="T1" fmla="*/ 0 h 1590"/>
                    <a:gd name="T2" fmla="*/ 1 w 970"/>
                    <a:gd name="T3" fmla="*/ 0 h 1590"/>
                    <a:gd name="T4" fmla="*/ 1 w 970"/>
                    <a:gd name="T5" fmla="*/ 0 h 1590"/>
                    <a:gd name="T6" fmla="*/ 1 w 970"/>
                    <a:gd name="T7" fmla="*/ 0 h 1590"/>
                    <a:gd name="T8" fmla="*/ 1 w 970"/>
                    <a:gd name="T9" fmla="*/ 0 h 1590"/>
                    <a:gd name="T10" fmla="*/ 1 w 970"/>
                    <a:gd name="T11" fmla="*/ 0 h 1590"/>
                    <a:gd name="T12" fmla="*/ 1 w 970"/>
                    <a:gd name="T13" fmla="*/ 0 h 1590"/>
                    <a:gd name="T14" fmla="*/ 1 w 970"/>
                    <a:gd name="T15" fmla="*/ 0 h 1590"/>
                    <a:gd name="T16" fmla="*/ 1 w 970"/>
                    <a:gd name="T17" fmla="*/ 0 h 1590"/>
                    <a:gd name="T18" fmla="*/ 1 w 970"/>
                    <a:gd name="T19" fmla="*/ 0 h 1590"/>
                    <a:gd name="T20" fmla="*/ 1 w 970"/>
                    <a:gd name="T21" fmla="*/ 0 h 1590"/>
                    <a:gd name="T22" fmla="*/ 1 w 970"/>
                    <a:gd name="T23" fmla="*/ 0 h 1590"/>
                    <a:gd name="T24" fmla="*/ 1 w 970"/>
                    <a:gd name="T25" fmla="*/ 0 h 1590"/>
                    <a:gd name="T26" fmla="*/ 0 w 970"/>
                    <a:gd name="T27" fmla="*/ 0 h 1590"/>
                    <a:gd name="T28" fmla="*/ 0 w 970"/>
                    <a:gd name="T29" fmla="*/ 0 h 1590"/>
                    <a:gd name="T30" fmla="*/ 0 w 970"/>
                    <a:gd name="T31" fmla="*/ 0 h 1590"/>
                    <a:gd name="T32" fmla="*/ 0 w 970"/>
                    <a:gd name="T33" fmla="*/ 0 h 1590"/>
                    <a:gd name="T34" fmla="*/ 0 w 970"/>
                    <a:gd name="T35" fmla="*/ 0 h 1590"/>
                    <a:gd name="T36" fmla="*/ 0 w 970"/>
                    <a:gd name="T37" fmla="*/ 0 h 1590"/>
                    <a:gd name="T38" fmla="*/ 0 w 970"/>
                    <a:gd name="T39" fmla="*/ 0 h 1590"/>
                    <a:gd name="T40" fmla="*/ 0 w 970"/>
                    <a:gd name="T41" fmla="*/ 0 h 1590"/>
                    <a:gd name="T42" fmla="*/ 0 w 970"/>
                    <a:gd name="T43" fmla="*/ 0 h 1590"/>
                    <a:gd name="T44" fmla="*/ 0 w 970"/>
                    <a:gd name="T45" fmla="*/ 0 h 1590"/>
                    <a:gd name="T46" fmla="*/ 0 w 970"/>
                    <a:gd name="T47" fmla="*/ 0 h 1590"/>
                    <a:gd name="T48" fmla="*/ 0 w 970"/>
                    <a:gd name="T49" fmla="*/ 0 h 1590"/>
                    <a:gd name="T50" fmla="*/ 0 w 970"/>
                    <a:gd name="T51" fmla="*/ 0 h 1590"/>
                    <a:gd name="T52" fmla="*/ 0 w 970"/>
                    <a:gd name="T53" fmla="*/ 0 h 1590"/>
                    <a:gd name="T54" fmla="*/ 0 w 970"/>
                    <a:gd name="T55" fmla="*/ 0 h 1590"/>
                    <a:gd name="T56" fmla="*/ 0 w 970"/>
                    <a:gd name="T57" fmla="*/ 0 h 1590"/>
                    <a:gd name="T58" fmla="*/ 0 w 970"/>
                    <a:gd name="T59" fmla="*/ 0 h 1590"/>
                    <a:gd name="T60" fmla="*/ 0 w 970"/>
                    <a:gd name="T61" fmla="*/ 0 h 1590"/>
                    <a:gd name="T62" fmla="*/ 0 w 970"/>
                    <a:gd name="T63" fmla="*/ 0 h 1590"/>
                    <a:gd name="T64" fmla="*/ 1 w 970"/>
                    <a:gd name="T65" fmla="*/ 0 h 1590"/>
                    <a:gd name="T66" fmla="*/ 1 w 970"/>
                    <a:gd name="T67" fmla="*/ 0 h 1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0"/>
                    <a:gd name="T103" fmla="*/ 0 h 1590"/>
                    <a:gd name="T104" fmla="*/ 970 w 970"/>
                    <a:gd name="T105" fmla="*/ 1590 h 15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0" h="1590">
                      <a:moveTo>
                        <a:pt x="648" y="88"/>
                      </a:moveTo>
                      <a:lnTo>
                        <a:pt x="760" y="300"/>
                      </a:lnTo>
                      <a:lnTo>
                        <a:pt x="840" y="280"/>
                      </a:lnTo>
                      <a:lnTo>
                        <a:pt x="730" y="400"/>
                      </a:lnTo>
                      <a:lnTo>
                        <a:pt x="870" y="810"/>
                      </a:lnTo>
                      <a:lnTo>
                        <a:pt x="810" y="860"/>
                      </a:lnTo>
                      <a:lnTo>
                        <a:pt x="890" y="860"/>
                      </a:lnTo>
                      <a:lnTo>
                        <a:pt x="970" y="1040"/>
                      </a:lnTo>
                      <a:lnTo>
                        <a:pt x="850" y="1120"/>
                      </a:lnTo>
                      <a:lnTo>
                        <a:pt x="940" y="1250"/>
                      </a:lnTo>
                      <a:lnTo>
                        <a:pt x="680" y="1380"/>
                      </a:lnTo>
                      <a:lnTo>
                        <a:pt x="630" y="1460"/>
                      </a:lnTo>
                      <a:lnTo>
                        <a:pt x="560" y="1470"/>
                      </a:lnTo>
                      <a:lnTo>
                        <a:pt x="410" y="1590"/>
                      </a:lnTo>
                      <a:lnTo>
                        <a:pt x="350" y="1590"/>
                      </a:lnTo>
                      <a:lnTo>
                        <a:pt x="360" y="1480"/>
                      </a:lnTo>
                      <a:lnTo>
                        <a:pt x="310" y="1390"/>
                      </a:lnTo>
                      <a:lnTo>
                        <a:pt x="220" y="1380"/>
                      </a:lnTo>
                      <a:lnTo>
                        <a:pt x="120" y="1450"/>
                      </a:lnTo>
                      <a:lnTo>
                        <a:pt x="0" y="1340"/>
                      </a:lnTo>
                      <a:lnTo>
                        <a:pt x="140" y="1320"/>
                      </a:lnTo>
                      <a:lnTo>
                        <a:pt x="220" y="1270"/>
                      </a:lnTo>
                      <a:lnTo>
                        <a:pt x="120" y="1180"/>
                      </a:lnTo>
                      <a:lnTo>
                        <a:pt x="20" y="1150"/>
                      </a:lnTo>
                      <a:lnTo>
                        <a:pt x="0" y="970"/>
                      </a:lnTo>
                      <a:lnTo>
                        <a:pt x="190" y="910"/>
                      </a:lnTo>
                      <a:lnTo>
                        <a:pt x="310" y="710"/>
                      </a:lnTo>
                      <a:lnTo>
                        <a:pt x="260" y="650"/>
                      </a:lnTo>
                      <a:lnTo>
                        <a:pt x="410" y="400"/>
                      </a:lnTo>
                      <a:lnTo>
                        <a:pt x="330" y="170"/>
                      </a:lnTo>
                      <a:lnTo>
                        <a:pt x="420" y="100"/>
                      </a:lnTo>
                      <a:lnTo>
                        <a:pt x="530" y="20"/>
                      </a:lnTo>
                      <a:lnTo>
                        <a:pt x="630" y="0"/>
                      </a:lnTo>
                      <a:lnTo>
                        <a:pt x="648" y="88"/>
                      </a:lnTo>
                      <a:close/>
                    </a:path>
                  </a:pathLst>
                </a:custGeom>
                <a:solidFill>
                  <a:srgbClr val="CBCBCB"/>
                </a:solidFill>
                <a:ln w="12700">
                  <a:solidFill>
                    <a:schemeClr val="bg1">
                      <a:alpha val="81175"/>
                    </a:schemeClr>
                  </a:solidFill>
                  <a:round/>
                  <a:headEnd/>
                  <a:tailEnd/>
                </a:ln>
              </p:spPr>
              <p:txBody>
                <a:bodyPr/>
                <a:lstStyle/>
                <a:p>
                  <a:endParaRPr lang="fr-CH" dirty="0"/>
                </a:p>
              </p:txBody>
            </p:sp>
            <p:sp>
              <p:nvSpPr>
                <p:cNvPr id="169" name="Freeform 135"/>
                <p:cNvSpPr>
                  <a:spLocks/>
                </p:cNvSpPr>
                <p:nvPr/>
              </p:nvSpPr>
              <p:spPr bwMode="auto">
                <a:xfrm>
                  <a:off x="3026" y="2538"/>
                  <a:ext cx="152" cy="132"/>
                </a:xfrm>
                <a:custGeom>
                  <a:avLst/>
                  <a:gdLst>
                    <a:gd name="T0" fmla="*/ 14377 w 114"/>
                    <a:gd name="T1" fmla="*/ 5666 h 97"/>
                    <a:gd name="T2" fmla="*/ 10496 w 114"/>
                    <a:gd name="T3" fmla="*/ 0 h 97"/>
                    <a:gd name="T4" fmla="*/ 0 w 114"/>
                    <a:gd name="T5" fmla="*/ 11526 h 97"/>
                    <a:gd name="T6" fmla="*/ 10496 w 114"/>
                    <a:gd name="T7" fmla="*/ 28724 h 97"/>
                    <a:gd name="T8" fmla="*/ 6271 w 114"/>
                    <a:gd name="T9" fmla="*/ 39825 h 97"/>
                    <a:gd name="T10" fmla="*/ 14377 w 114"/>
                    <a:gd name="T11" fmla="*/ 43831 h 97"/>
                    <a:gd name="T12" fmla="*/ 27001 w 114"/>
                    <a:gd name="T13" fmla="*/ 39825 h 97"/>
                    <a:gd name="T14" fmla="*/ 31045 w 114"/>
                    <a:gd name="T15" fmla="*/ 14278 h 97"/>
                    <a:gd name="T16" fmla="*/ 27001 w 114"/>
                    <a:gd name="T17" fmla="*/ 2765 h 97"/>
                    <a:gd name="T18" fmla="*/ 14377 w 114"/>
                    <a:gd name="T19" fmla="*/ 566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7"/>
                    <a:gd name="T32" fmla="*/ 114 w 11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7">
                      <a:moveTo>
                        <a:pt x="52" y="16"/>
                      </a:moveTo>
                      <a:lnTo>
                        <a:pt x="35" y="0"/>
                      </a:lnTo>
                      <a:lnTo>
                        <a:pt x="0" y="24"/>
                      </a:lnTo>
                      <a:lnTo>
                        <a:pt x="35" y="64"/>
                      </a:lnTo>
                      <a:lnTo>
                        <a:pt x="26" y="88"/>
                      </a:lnTo>
                      <a:lnTo>
                        <a:pt x="52" y="96"/>
                      </a:lnTo>
                      <a:lnTo>
                        <a:pt x="96" y="88"/>
                      </a:lnTo>
                      <a:lnTo>
                        <a:pt x="113" y="32"/>
                      </a:lnTo>
                      <a:lnTo>
                        <a:pt x="96" y="8"/>
                      </a:lnTo>
                      <a:lnTo>
                        <a:pt x="52" y="16"/>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70" name="Freeform 84"/>
                <p:cNvSpPr>
                  <a:spLocks/>
                </p:cNvSpPr>
                <p:nvPr/>
              </p:nvSpPr>
              <p:spPr bwMode="auto">
                <a:xfrm>
                  <a:off x="2982" y="1198"/>
                  <a:ext cx="692" cy="844"/>
                </a:xfrm>
                <a:custGeom>
                  <a:avLst/>
                  <a:gdLst>
                    <a:gd name="T0" fmla="*/ 32698 w 529"/>
                    <a:gd name="T1" fmla="*/ 11900 h 641"/>
                    <a:gd name="T2" fmla="*/ 32698 w 529"/>
                    <a:gd name="T3" fmla="*/ 16457 h 641"/>
                    <a:gd name="T4" fmla="*/ 27044 w 529"/>
                    <a:gd name="T5" fmla="*/ 16457 h 641"/>
                    <a:gd name="T6" fmla="*/ 24102 w 529"/>
                    <a:gd name="T7" fmla="*/ 14887 h 641"/>
                    <a:gd name="T8" fmla="*/ 17143 w 529"/>
                    <a:gd name="T9" fmla="*/ 17835 h 641"/>
                    <a:gd name="T10" fmla="*/ 12808 w 529"/>
                    <a:gd name="T11" fmla="*/ 24028 h 641"/>
                    <a:gd name="T12" fmla="*/ 15576 w 529"/>
                    <a:gd name="T13" fmla="*/ 28242 h 641"/>
                    <a:gd name="T14" fmla="*/ 6958 w 529"/>
                    <a:gd name="T15" fmla="*/ 28242 h 641"/>
                    <a:gd name="T16" fmla="*/ 10041 w 529"/>
                    <a:gd name="T17" fmla="*/ 35768 h 641"/>
                    <a:gd name="T18" fmla="*/ 0 w 529"/>
                    <a:gd name="T19" fmla="*/ 44746 h 641"/>
                    <a:gd name="T20" fmla="*/ 8536 w 529"/>
                    <a:gd name="T21" fmla="*/ 81856 h 641"/>
                    <a:gd name="T22" fmla="*/ 11297 w 529"/>
                    <a:gd name="T23" fmla="*/ 81856 h 641"/>
                    <a:gd name="T24" fmla="*/ 12808 w 529"/>
                    <a:gd name="T25" fmla="*/ 84886 h 641"/>
                    <a:gd name="T26" fmla="*/ 6958 w 529"/>
                    <a:gd name="T27" fmla="*/ 90974 h 641"/>
                    <a:gd name="T28" fmla="*/ 5722 w 529"/>
                    <a:gd name="T29" fmla="*/ 95313 h 641"/>
                    <a:gd name="T30" fmla="*/ 8536 w 529"/>
                    <a:gd name="T31" fmla="*/ 102815 h 641"/>
                    <a:gd name="T32" fmla="*/ 8536 w 529"/>
                    <a:gd name="T33" fmla="*/ 104186 h 641"/>
                    <a:gd name="T34" fmla="*/ 14341 w 529"/>
                    <a:gd name="T35" fmla="*/ 105879 h 641"/>
                    <a:gd name="T36" fmla="*/ 19949 w 529"/>
                    <a:gd name="T37" fmla="*/ 108818 h 641"/>
                    <a:gd name="T38" fmla="*/ 27044 w 529"/>
                    <a:gd name="T39" fmla="*/ 104186 h 641"/>
                    <a:gd name="T40" fmla="*/ 34298 w 529"/>
                    <a:gd name="T41" fmla="*/ 110270 h 641"/>
                    <a:gd name="T42" fmla="*/ 37059 w 529"/>
                    <a:gd name="T43" fmla="*/ 114731 h 641"/>
                    <a:gd name="T44" fmla="*/ 39906 w 529"/>
                    <a:gd name="T45" fmla="*/ 119342 h 641"/>
                    <a:gd name="T46" fmla="*/ 47031 w 529"/>
                    <a:gd name="T47" fmla="*/ 113355 h 641"/>
                    <a:gd name="T48" fmla="*/ 49808 w 529"/>
                    <a:gd name="T49" fmla="*/ 108818 h 641"/>
                    <a:gd name="T50" fmla="*/ 64182 w 529"/>
                    <a:gd name="T51" fmla="*/ 104186 h 641"/>
                    <a:gd name="T52" fmla="*/ 72623 w 529"/>
                    <a:gd name="T53" fmla="*/ 96945 h 641"/>
                    <a:gd name="T54" fmla="*/ 81148 w 529"/>
                    <a:gd name="T55" fmla="*/ 95313 h 641"/>
                    <a:gd name="T56" fmla="*/ 85406 w 529"/>
                    <a:gd name="T57" fmla="*/ 87864 h 641"/>
                    <a:gd name="T58" fmla="*/ 87004 w 529"/>
                    <a:gd name="T59" fmla="*/ 80443 h 641"/>
                    <a:gd name="T60" fmla="*/ 84086 w 529"/>
                    <a:gd name="T61" fmla="*/ 71604 h 641"/>
                    <a:gd name="T62" fmla="*/ 78366 w 529"/>
                    <a:gd name="T63" fmla="*/ 65516 h 641"/>
                    <a:gd name="T64" fmla="*/ 72623 w 529"/>
                    <a:gd name="T65" fmla="*/ 52281 h 641"/>
                    <a:gd name="T66" fmla="*/ 72623 w 529"/>
                    <a:gd name="T67" fmla="*/ 43224 h 641"/>
                    <a:gd name="T68" fmla="*/ 74051 w 529"/>
                    <a:gd name="T69" fmla="*/ 37186 h 641"/>
                    <a:gd name="T70" fmla="*/ 72623 w 529"/>
                    <a:gd name="T71" fmla="*/ 32828 h 641"/>
                    <a:gd name="T72" fmla="*/ 68287 w 529"/>
                    <a:gd name="T73" fmla="*/ 35768 h 641"/>
                    <a:gd name="T74" fmla="*/ 66903 w 529"/>
                    <a:gd name="T75" fmla="*/ 31262 h 641"/>
                    <a:gd name="T76" fmla="*/ 64182 w 529"/>
                    <a:gd name="T77" fmla="*/ 26847 h 641"/>
                    <a:gd name="T78" fmla="*/ 55628 w 529"/>
                    <a:gd name="T79" fmla="*/ 22344 h 641"/>
                    <a:gd name="T80" fmla="*/ 52714 w 529"/>
                    <a:gd name="T81" fmla="*/ 16457 h 641"/>
                    <a:gd name="T82" fmla="*/ 55628 w 529"/>
                    <a:gd name="T83" fmla="*/ 14887 h 641"/>
                    <a:gd name="T84" fmla="*/ 61273 w 529"/>
                    <a:gd name="T85" fmla="*/ 16457 h 641"/>
                    <a:gd name="T86" fmla="*/ 64182 w 529"/>
                    <a:gd name="T87" fmla="*/ 11900 h 641"/>
                    <a:gd name="T88" fmla="*/ 59907 w 529"/>
                    <a:gd name="T89" fmla="*/ 8932 h 641"/>
                    <a:gd name="T90" fmla="*/ 55628 w 529"/>
                    <a:gd name="T91" fmla="*/ 10526 h 641"/>
                    <a:gd name="T92" fmla="*/ 49808 w 529"/>
                    <a:gd name="T93" fmla="*/ 10526 h 641"/>
                    <a:gd name="T94" fmla="*/ 42773 w 529"/>
                    <a:gd name="T95" fmla="*/ 0 h 641"/>
                    <a:gd name="T96" fmla="*/ 32698 w 529"/>
                    <a:gd name="T97" fmla="*/ 7472 h 641"/>
                    <a:gd name="T98" fmla="*/ 34298 w 529"/>
                    <a:gd name="T99" fmla="*/ 7472 h 641"/>
                    <a:gd name="T100" fmla="*/ 32698 w 529"/>
                    <a:gd name="T101" fmla="*/ 11900 h 6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9"/>
                    <a:gd name="T154" fmla="*/ 0 h 641"/>
                    <a:gd name="T155" fmla="*/ 529 w 529"/>
                    <a:gd name="T156" fmla="*/ 641 h 6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9" h="641">
                      <a:moveTo>
                        <a:pt x="199" y="64"/>
                      </a:moveTo>
                      <a:lnTo>
                        <a:pt x="199" y="88"/>
                      </a:lnTo>
                      <a:lnTo>
                        <a:pt x="164" y="88"/>
                      </a:lnTo>
                      <a:lnTo>
                        <a:pt x="147" y="80"/>
                      </a:lnTo>
                      <a:lnTo>
                        <a:pt x="104" y="96"/>
                      </a:lnTo>
                      <a:lnTo>
                        <a:pt x="78" y="128"/>
                      </a:lnTo>
                      <a:lnTo>
                        <a:pt x="95" y="152"/>
                      </a:lnTo>
                      <a:lnTo>
                        <a:pt x="43" y="152"/>
                      </a:lnTo>
                      <a:lnTo>
                        <a:pt x="61" y="192"/>
                      </a:lnTo>
                      <a:lnTo>
                        <a:pt x="0" y="240"/>
                      </a:lnTo>
                      <a:lnTo>
                        <a:pt x="52" y="440"/>
                      </a:lnTo>
                      <a:lnTo>
                        <a:pt x="69" y="440"/>
                      </a:lnTo>
                      <a:lnTo>
                        <a:pt x="78" y="456"/>
                      </a:lnTo>
                      <a:lnTo>
                        <a:pt x="43" y="488"/>
                      </a:lnTo>
                      <a:lnTo>
                        <a:pt x="35" y="512"/>
                      </a:lnTo>
                      <a:lnTo>
                        <a:pt x="52" y="552"/>
                      </a:lnTo>
                      <a:lnTo>
                        <a:pt x="52" y="560"/>
                      </a:lnTo>
                      <a:lnTo>
                        <a:pt x="87" y="568"/>
                      </a:lnTo>
                      <a:lnTo>
                        <a:pt x="121" y="584"/>
                      </a:lnTo>
                      <a:lnTo>
                        <a:pt x="164" y="560"/>
                      </a:lnTo>
                      <a:lnTo>
                        <a:pt x="208" y="592"/>
                      </a:lnTo>
                      <a:lnTo>
                        <a:pt x="225" y="616"/>
                      </a:lnTo>
                      <a:lnTo>
                        <a:pt x="242" y="640"/>
                      </a:lnTo>
                      <a:lnTo>
                        <a:pt x="286" y="608"/>
                      </a:lnTo>
                      <a:lnTo>
                        <a:pt x="303" y="584"/>
                      </a:lnTo>
                      <a:lnTo>
                        <a:pt x="390" y="560"/>
                      </a:lnTo>
                      <a:lnTo>
                        <a:pt x="441" y="520"/>
                      </a:lnTo>
                      <a:lnTo>
                        <a:pt x="493" y="512"/>
                      </a:lnTo>
                      <a:lnTo>
                        <a:pt x="519" y="472"/>
                      </a:lnTo>
                      <a:lnTo>
                        <a:pt x="528" y="432"/>
                      </a:lnTo>
                      <a:lnTo>
                        <a:pt x="511" y="384"/>
                      </a:lnTo>
                      <a:lnTo>
                        <a:pt x="476" y="352"/>
                      </a:lnTo>
                      <a:lnTo>
                        <a:pt x="441" y="280"/>
                      </a:lnTo>
                      <a:lnTo>
                        <a:pt x="441" y="232"/>
                      </a:lnTo>
                      <a:lnTo>
                        <a:pt x="450" y="200"/>
                      </a:lnTo>
                      <a:lnTo>
                        <a:pt x="441" y="176"/>
                      </a:lnTo>
                      <a:lnTo>
                        <a:pt x="415" y="192"/>
                      </a:lnTo>
                      <a:lnTo>
                        <a:pt x="407" y="168"/>
                      </a:lnTo>
                      <a:lnTo>
                        <a:pt x="390" y="144"/>
                      </a:lnTo>
                      <a:lnTo>
                        <a:pt x="338" y="120"/>
                      </a:lnTo>
                      <a:lnTo>
                        <a:pt x="320" y="88"/>
                      </a:lnTo>
                      <a:lnTo>
                        <a:pt x="338" y="80"/>
                      </a:lnTo>
                      <a:lnTo>
                        <a:pt x="372" y="88"/>
                      </a:lnTo>
                      <a:lnTo>
                        <a:pt x="390" y="64"/>
                      </a:lnTo>
                      <a:lnTo>
                        <a:pt x="364" y="48"/>
                      </a:lnTo>
                      <a:lnTo>
                        <a:pt x="338" y="56"/>
                      </a:lnTo>
                      <a:lnTo>
                        <a:pt x="303" y="56"/>
                      </a:lnTo>
                      <a:lnTo>
                        <a:pt x="260" y="0"/>
                      </a:lnTo>
                      <a:lnTo>
                        <a:pt x="199" y="40"/>
                      </a:lnTo>
                      <a:lnTo>
                        <a:pt x="208" y="40"/>
                      </a:lnTo>
                      <a:lnTo>
                        <a:pt x="199" y="64"/>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71" name="Freeform 85"/>
                <p:cNvSpPr>
                  <a:spLocks/>
                </p:cNvSpPr>
                <p:nvPr/>
              </p:nvSpPr>
              <p:spPr bwMode="auto">
                <a:xfrm>
                  <a:off x="385" y="2430"/>
                  <a:ext cx="1340" cy="1139"/>
                </a:xfrm>
                <a:custGeom>
                  <a:avLst/>
                  <a:gdLst>
                    <a:gd name="T0" fmla="*/ 12845 w 1024"/>
                    <a:gd name="T1" fmla="*/ 119408 h 865"/>
                    <a:gd name="T2" fmla="*/ 11366 w 1024"/>
                    <a:gd name="T3" fmla="*/ 80517 h 865"/>
                    <a:gd name="T4" fmla="*/ 34458 w 1024"/>
                    <a:gd name="T5" fmla="*/ 47756 h 865"/>
                    <a:gd name="T6" fmla="*/ 53211 w 1024"/>
                    <a:gd name="T7" fmla="*/ 24044 h 865"/>
                    <a:gd name="T8" fmla="*/ 76123 w 1024"/>
                    <a:gd name="T9" fmla="*/ 7473 h 865"/>
                    <a:gd name="T10" fmla="*/ 91926 w 1024"/>
                    <a:gd name="T11" fmla="*/ 0 h 865"/>
                    <a:gd name="T12" fmla="*/ 96269 w 1024"/>
                    <a:gd name="T13" fmla="*/ 13476 h 865"/>
                    <a:gd name="T14" fmla="*/ 102125 w 1024"/>
                    <a:gd name="T15" fmla="*/ 25421 h 865"/>
                    <a:gd name="T16" fmla="*/ 120706 w 1024"/>
                    <a:gd name="T17" fmla="*/ 26855 h 865"/>
                    <a:gd name="T18" fmla="*/ 123572 w 1024"/>
                    <a:gd name="T19" fmla="*/ 16469 h 865"/>
                    <a:gd name="T20" fmla="*/ 120706 w 1024"/>
                    <a:gd name="T21" fmla="*/ 10531 h 865"/>
                    <a:gd name="T22" fmla="*/ 121995 w 1024"/>
                    <a:gd name="T23" fmla="*/ 4482 h 865"/>
                    <a:gd name="T24" fmla="*/ 127891 w 1024"/>
                    <a:gd name="T25" fmla="*/ 0 h 865"/>
                    <a:gd name="T26" fmla="*/ 133640 w 1024"/>
                    <a:gd name="T27" fmla="*/ 17854 h 865"/>
                    <a:gd name="T28" fmla="*/ 121995 w 1024"/>
                    <a:gd name="T29" fmla="*/ 35808 h 865"/>
                    <a:gd name="T30" fmla="*/ 119239 w 1024"/>
                    <a:gd name="T31" fmla="*/ 50603 h 865"/>
                    <a:gd name="T32" fmla="*/ 104913 w 1024"/>
                    <a:gd name="T33" fmla="*/ 59522 h 865"/>
                    <a:gd name="T34" fmla="*/ 106359 w 1024"/>
                    <a:gd name="T35" fmla="*/ 74646 h 865"/>
                    <a:gd name="T36" fmla="*/ 119239 w 1024"/>
                    <a:gd name="T37" fmla="*/ 80517 h 865"/>
                    <a:gd name="T38" fmla="*/ 107832 w 1024"/>
                    <a:gd name="T39" fmla="*/ 86590 h 865"/>
                    <a:gd name="T40" fmla="*/ 112046 w 1024"/>
                    <a:gd name="T41" fmla="*/ 95378 h 865"/>
                    <a:gd name="T42" fmla="*/ 126337 w 1024"/>
                    <a:gd name="T43" fmla="*/ 92495 h 865"/>
                    <a:gd name="T44" fmla="*/ 129260 w 1024"/>
                    <a:gd name="T45" fmla="*/ 104372 h 865"/>
                    <a:gd name="T46" fmla="*/ 142281 w 1024"/>
                    <a:gd name="T47" fmla="*/ 97005 h 865"/>
                    <a:gd name="T48" fmla="*/ 155076 w 1024"/>
                    <a:gd name="T49" fmla="*/ 87999 h 865"/>
                    <a:gd name="T50" fmla="*/ 166596 w 1024"/>
                    <a:gd name="T51" fmla="*/ 87999 h 865"/>
                    <a:gd name="T52" fmla="*/ 166596 w 1024"/>
                    <a:gd name="T53" fmla="*/ 104372 h 865"/>
                    <a:gd name="T54" fmla="*/ 163698 w 1024"/>
                    <a:gd name="T55" fmla="*/ 119408 h 865"/>
                    <a:gd name="T56" fmla="*/ 160895 w 1024"/>
                    <a:gd name="T57" fmla="*/ 135886 h 865"/>
                    <a:gd name="T58" fmla="*/ 148054 w 1024"/>
                    <a:gd name="T59" fmla="*/ 158239 h 865"/>
                    <a:gd name="T60" fmla="*/ 129260 w 1024"/>
                    <a:gd name="T61" fmla="*/ 144704 h 865"/>
                    <a:gd name="T62" fmla="*/ 116426 w 1024"/>
                    <a:gd name="T63" fmla="*/ 119408 h 865"/>
                    <a:gd name="T64" fmla="*/ 30071 w 1024"/>
                    <a:gd name="T65" fmla="*/ 120771 h 865"/>
                    <a:gd name="T66" fmla="*/ 5860 w 1024"/>
                    <a:gd name="T67" fmla="*/ 128332 h 8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4"/>
                    <a:gd name="T103" fmla="*/ 0 h 865"/>
                    <a:gd name="T104" fmla="*/ 1024 w 1024"/>
                    <a:gd name="T105" fmla="*/ 865 h 8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4" h="865">
                      <a:moveTo>
                        <a:pt x="43" y="688"/>
                      </a:moveTo>
                      <a:lnTo>
                        <a:pt x="78" y="640"/>
                      </a:lnTo>
                      <a:lnTo>
                        <a:pt x="0" y="568"/>
                      </a:lnTo>
                      <a:lnTo>
                        <a:pt x="69" y="432"/>
                      </a:lnTo>
                      <a:lnTo>
                        <a:pt x="35" y="392"/>
                      </a:lnTo>
                      <a:lnTo>
                        <a:pt x="208" y="256"/>
                      </a:lnTo>
                      <a:lnTo>
                        <a:pt x="338" y="152"/>
                      </a:lnTo>
                      <a:lnTo>
                        <a:pt x="321" y="128"/>
                      </a:lnTo>
                      <a:lnTo>
                        <a:pt x="329" y="72"/>
                      </a:lnTo>
                      <a:lnTo>
                        <a:pt x="459" y="40"/>
                      </a:lnTo>
                      <a:lnTo>
                        <a:pt x="538" y="0"/>
                      </a:lnTo>
                      <a:lnTo>
                        <a:pt x="555" y="0"/>
                      </a:lnTo>
                      <a:lnTo>
                        <a:pt x="572" y="24"/>
                      </a:lnTo>
                      <a:lnTo>
                        <a:pt x="581" y="72"/>
                      </a:lnTo>
                      <a:lnTo>
                        <a:pt x="598" y="112"/>
                      </a:lnTo>
                      <a:lnTo>
                        <a:pt x="616" y="136"/>
                      </a:lnTo>
                      <a:lnTo>
                        <a:pt x="659" y="144"/>
                      </a:lnTo>
                      <a:lnTo>
                        <a:pt x="728" y="144"/>
                      </a:lnTo>
                      <a:lnTo>
                        <a:pt x="746" y="128"/>
                      </a:lnTo>
                      <a:lnTo>
                        <a:pt x="746" y="88"/>
                      </a:lnTo>
                      <a:lnTo>
                        <a:pt x="728" y="80"/>
                      </a:lnTo>
                      <a:lnTo>
                        <a:pt x="728" y="56"/>
                      </a:lnTo>
                      <a:lnTo>
                        <a:pt x="746" y="48"/>
                      </a:lnTo>
                      <a:lnTo>
                        <a:pt x="737" y="24"/>
                      </a:lnTo>
                      <a:lnTo>
                        <a:pt x="746" y="8"/>
                      </a:lnTo>
                      <a:lnTo>
                        <a:pt x="772" y="0"/>
                      </a:lnTo>
                      <a:lnTo>
                        <a:pt x="789" y="48"/>
                      </a:lnTo>
                      <a:lnTo>
                        <a:pt x="806" y="96"/>
                      </a:lnTo>
                      <a:lnTo>
                        <a:pt x="772" y="152"/>
                      </a:lnTo>
                      <a:lnTo>
                        <a:pt x="737" y="192"/>
                      </a:lnTo>
                      <a:lnTo>
                        <a:pt x="763" y="216"/>
                      </a:lnTo>
                      <a:lnTo>
                        <a:pt x="720" y="272"/>
                      </a:lnTo>
                      <a:lnTo>
                        <a:pt x="676" y="304"/>
                      </a:lnTo>
                      <a:lnTo>
                        <a:pt x="633" y="320"/>
                      </a:lnTo>
                      <a:lnTo>
                        <a:pt x="633" y="368"/>
                      </a:lnTo>
                      <a:lnTo>
                        <a:pt x="642" y="400"/>
                      </a:lnTo>
                      <a:lnTo>
                        <a:pt x="685" y="408"/>
                      </a:lnTo>
                      <a:lnTo>
                        <a:pt x="720" y="432"/>
                      </a:lnTo>
                      <a:lnTo>
                        <a:pt x="676" y="464"/>
                      </a:lnTo>
                      <a:lnTo>
                        <a:pt x="650" y="464"/>
                      </a:lnTo>
                      <a:lnTo>
                        <a:pt x="633" y="472"/>
                      </a:lnTo>
                      <a:lnTo>
                        <a:pt x="676" y="512"/>
                      </a:lnTo>
                      <a:lnTo>
                        <a:pt x="720" y="480"/>
                      </a:lnTo>
                      <a:lnTo>
                        <a:pt x="763" y="496"/>
                      </a:lnTo>
                      <a:lnTo>
                        <a:pt x="780" y="528"/>
                      </a:lnTo>
                      <a:lnTo>
                        <a:pt x="780" y="560"/>
                      </a:lnTo>
                      <a:lnTo>
                        <a:pt x="806" y="568"/>
                      </a:lnTo>
                      <a:lnTo>
                        <a:pt x="858" y="520"/>
                      </a:lnTo>
                      <a:lnTo>
                        <a:pt x="893" y="512"/>
                      </a:lnTo>
                      <a:lnTo>
                        <a:pt x="936" y="472"/>
                      </a:lnTo>
                      <a:lnTo>
                        <a:pt x="1023" y="432"/>
                      </a:lnTo>
                      <a:lnTo>
                        <a:pt x="1006" y="472"/>
                      </a:lnTo>
                      <a:lnTo>
                        <a:pt x="1014" y="520"/>
                      </a:lnTo>
                      <a:lnTo>
                        <a:pt x="1006" y="560"/>
                      </a:lnTo>
                      <a:lnTo>
                        <a:pt x="962" y="600"/>
                      </a:lnTo>
                      <a:lnTo>
                        <a:pt x="988" y="640"/>
                      </a:lnTo>
                      <a:lnTo>
                        <a:pt x="1006" y="704"/>
                      </a:lnTo>
                      <a:lnTo>
                        <a:pt x="971" y="728"/>
                      </a:lnTo>
                      <a:lnTo>
                        <a:pt x="962" y="768"/>
                      </a:lnTo>
                      <a:lnTo>
                        <a:pt x="893" y="848"/>
                      </a:lnTo>
                      <a:lnTo>
                        <a:pt x="850" y="864"/>
                      </a:lnTo>
                      <a:lnTo>
                        <a:pt x="780" y="776"/>
                      </a:lnTo>
                      <a:lnTo>
                        <a:pt x="720" y="680"/>
                      </a:lnTo>
                      <a:lnTo>
                        <a:pt x="702" y="640"/>
                      </a:lnTo>
                      <a:lnTo>
                        <a:pt x="468" y="552"/>
                      </a:lnTo>
                      <a:lnTo>
                        <a:pt x="182" y="648"/>
                      </a:lnTo>
                      <a:lnTo>
                        <a:pt x="87" y="728"/>
                      </a:lnTo>
                      <a:lnTo>
                        <a:pt x="35" y="688"/>
                      </a:lnTo>
                      <a:lnTo>
                        <a:pt x="43" y="688"/>
                      </a:lnTo>
                    </a:path>
                  </a:pathLst>
                </a:custGeom>
                <a:solidFill>
                  <a:srgbClr val="CBCBCB"/>
                </a:solidFill>
                <a:ln w="12700">
                  <a:solidFill>
                    <a:schemeClr val="bg1">
                      <a:alpha val="81175"/>
                    </a:schemeClr>
                  </a:solidFill>
                  <a:round/>
                  <a:headEnd/>
                  <a:tailEnd/>
                </a:ln>
              </p:spPr>
              <p:txBody>
                <a:bodyPr/>
                <a:lstStyle/>
                <a:p>
                  <a:endParaRPr lang="fr-CH" dirty="0"/>
                </a:p>
              </p:txBody>
            </p:sp>
            <p:sp>
              <p:nvSpPr>
                <p:cNvPr id="172" name="Freeform 86"/>
                <p:cNvSpPr>
                  <a:spLocks/>
                </p:cNvSpPr>
                <p:nvPr/>
              </p:nvSpPr>
              <p:spPr bwMode="auto">
                <a:xfrm>
                  <a:off x="1428" y="2325"/>
                  <a:ext cx="127" cy="180"/>
                </a:xfrm>
                <a:custGeom>
                  <a:avLst/>
                  <a:gdLst>
                    <a:gd name="T0" fmla="*/ 11732 w 97"/>
                    <a:gd name="T1" fmla="*/ 1452 h 137"/>
                    <a:gd name="T2" fmla="*/ 14516 w 97"/>
                    <a:gd name="T3" fmla="*/ 1452 h 137"/>
                    <a:gd name="T4" fmla="*/ 14516 w 97"/>
                    <a:gd name="T5" fmla="*/ 8593 h 137"/>
                    <a:gd name="T6" fmla="*/ 16145 w 97"/>
                    <a:gd name="T7" fmla="*/ 15833 h 137"/>
                    <a:gd name="T8" fmla="*/ 14516 w 97"/>
                    <a:gd name="T9" fmla="*/ 21570 h 137"/>
                    <a:gd name="T10" fmla="*/ 10165 w 97"/>
                    <a:gd name="T11" fmla="*/ 24337 h 137"/>
                    <a:gd name="T12" fmla="*/ 7472 w 97"/>
                    <a:gd name="T13" fmla="*/ 17178 h 137"/>
                    <a:gd name="T14" fmla="*/ 0 w 97"/>
                    <a:gd name="T15" fmla="*/ 10014 h 137"/>
                    <a:gd name="T16" fmla="*/ 10165 w 97"/>
                    <a:gd name="T17" fmla="*/ 0 h 137"/>
                    <a:gd name="T18" fmla="*/ 11732 w 97"/>
                    <a:gd name="T19" fmla="*/ 1452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37"/>
                    <a:gd name="T32" fmla="*/ 97 w 97"/>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37">
                      <a:moveTo>
                        <a:pt x="70" y="8"/>
                      </a:moveTo>
                      <a:lnTo>
                        <a:pt x="87" y="8"/>
                      </a:lnTo>
                      <a:lnTo>
                        <a:pt x="87" y="48"/>
                      </a:lnTo>
                      <a:lnTo>
                        <a:pt x="96" y="88"/>
                      </a:lnTo>
                      <a:lnTo>
                        <a:pt x="87" y="120"/>
                      </a:lnTo>
                      <a:lnTo>
                        <a:pt x="61" y="136"/>
                      </a:lnTo>
                      <a:lnTo>
                        <a:pt x="44" y="96"/>
                      </a:lnTo>
                      <a:lnTo>
                        <a:pt x="0" y="56"/>
                      </a:lnTo>
                      <a:lnTo>
                        <a:pt x="61" y="0"/>
                      </a:lnTo>
                      <a:lnTo>
                        <a:pt x="70" y="8"/>
                      </a:lnTo>
                    </a:path>
                  </a:pathLst>
                </a:custGeom>
                <a:solidFill>
                  <a:srgbClr val="C0C0C0"/>
                </a:solidFill>
                <a:ln w="12700" cap="rnd">
                  <a:solidFill>
                    <a:srgbClr val="969696">
                      <a:alpha val="81175"/>
                    </a:srgbClr>
                  </a:solidFill>
                  <a:round/>
                  <a:headEnd/>
                  <a:tailEnd/>
                </a:ln>
              </p:spPr>
              <p:txBody>
                <a:bodyPr/>
                <a:lstStyle/>
                <a:p>
                  <a:endParaRPr lang="fr-CH" dirty="0"/>
                </a:p>
              </p:txBody>
            </p:sp>
            <p:sp>
              <p:nvSpPr>
                <p:cNvPr id="173" name="Freeform 88"/>
                <p:cNvSpPr>
                  <a:spLocks/>
                </p:cNvSpPr>
                <p:nvPr/>
              </p:nvSpPr>
              <p:spPr bwMode="auto">
                <a:xfrm>
                  <a:off x="3038" y="2304"/>
                  <a:ext cx="636" cy="717"/>
                </a:xfrm>
                <a:custGeom>
                  <a:avLst/>
                  <a:gdLst>
                    <a:gd name="T0" fmla="*/ 67581 w 486"/>
                    <a:gd name="T1" fmla="*/ 32295 h 545"/>
                    <a:gd name="T2" fmla="*/ 80406 w 486"/>
                    <a:gd name="T3" fmla="*/ 23428 h 545"/>
                    <a:gd name="T4" fmla="*/ 77508 w 486"/>
                    <a:gd name="T5" fmla="*/ 14587 h 545"/>
                    <a:gd name="T6" fmla="*/ 65967 w 486"/>
                    <a:gd name="T7" fmla="*/ 19052 h 545"/>
                    <a:gd name="T8" fmla="*/ 60324 w 486"/>
                    <a:gd name="T9" fmla="*/ 14587 h 545"/>
                    <a:gd name="T10" fmla="*/ 57449 w 486"/>
                    <a:gd name="T11" fmla="*/ 11776 h 545"/>
                    <a:gd name="T12" fmla="*/ 45809 w 486"/>
                    <a:gd name="T13" fmla="*/ 16171 h 545"/>
                    <a:gd name="T14" fmla="*/ 40290 w 486"/>
                    <a:gd name="T15" fmla="*/ 10289 h 545"/>
                    <a:gd name="T16" fmla="*/ 32924 w 486"/>
                    <a:gd name="T17" fmla="*/ 10289 h 545"/>
                    <a:gd name="T18" fmla="*/ 31651 w 486"/>
                    <a:gd name="T19" fmla="*/ 8753 h 545"/>
                    <a:gd name="T20" fmla="*/ 28593 w 486"/>
                    <a:gd name="T21" fmla="*/ 0 h 545"/>
                    <a:gd name="T22" fmla="*/ 27348 w 486"/>
                    <a:gd name="T23" fmla="*/ 2988 h 545"/>
                    <a:gd name="T24" fmla="*/ 23043 w 486"/>
                    <a:gd name="T25" fmla="*/ 10289 h 545"/>
                    <a:gd name="T26" fmla="*/ 14436 w 486"/>
                    <a:gd name="T27" fmla="*/ 20439 h 545"/>
                    <a:gd name="T28" fmla="*/ 8578 w 486"/>
                    <a:gd name="T29" fmla="*/ 27862 h 545"/>
                    <a:gd name="T30" fmla="*/ 12847 w 486"/>
                    <a:gd name="T31" fmla="*/ 29284 h 545"/>
                    <a:gd name="T32" fmla="*/ 17245 w 486"/>
                    <a:gd name="T33" fmla="*/ 32295 h 545"/>
                    <a:gd name="T34" fmla="*/ 14436 w 486"/>
                    <a:gd name="T35" fmla="*/ 35275 h 545"/>
                    <a:gd name="T36" fmla="*/ 17245 w 486"/>
                    <a:gd name="T37" fmla="*/ 39611 h 545"/>
                    <a:gd name="T38" fmla="*/ 14436 w 486"/>
                    <a:gd name="T39" fmla="*/ 49987 h 545"/>
                    <a:gd name="T40" fmla="*/ 7126 w 486"/>
                    <a:gd name="T41" fmla="*/ 51287 h 545"/>
                    <a:gd name="T42" fmla="*/ 8578 w 486"/>
                    <a:gd name="T43" fmla="*/ 58707 h 545"/>
                    <a:gd name="T44" fmla="*/ 7126 w 486"/>
                    <a:gd name="T45" fmla="*/ 67473 h 545"/>
                    <a:gd name="T46" fmla="*/ 2810 w 486"/>
                    <a:gd name="T47" fmla="*/ 66102 h 545"/>
                    <a:gd name="T48" fmla="*/ 0 w 486"/>
                    <a:gd name="T49" fmla="*/ 67473 h 545"/>
                    <a:gd name="T50" fmla="*/ 1527 w 486"/>
                    <a:gd name="T51" fmla="*/ 76232 h 545"/>
                    <a:gd name="T52" fmla="*/ 4294 w 486"/>
                    <a:gd name="T53" fmla="*/ 79133 h 545"/>
                    <a:gd name="T54" fmla="*/ 1527 w 486"/>
                    <a:gd name="T55" fmla="*/ 87988 h 545"/>
                    <a:gd name="T56" fmla="*/ 5860 w 486"/>
                    <a:gd name="T57" fmla="*/ 96745 h 545"/>
                    <a:gd name="T58" fmla="*/ 12847 w 486"/>
                    <a:gd name="T59" fmla="*/ 99762 h 545"/>
                    <a:gd name="T60" fmla="*/ 18744 w 486"/>
                    <a:gd name="T61" fmla="*/ 90988 h 545"/>
                    <a:gd name="T62" fmla="*/ 21564 w 486"/>
                    <a:gd name="T63" fmla="*/ 87988 h 545"/>
                    <a:gd name="T64" fmla="*/ 30155 w 486"/>
                    <a:gd name="T65" fmla="*/ 95382 h 545"/>
                    <a:gd name="T66" fmla="*/ 43086 w 486"/>
                    <a:gd name="T67" fmla="*/ 89588 h 545"/>
                    <a:gd name="T68" fmla="*/ 37336 w 486"/>
                    <a:gd name="T69" fmla="*/ 77787 h 545"/>
                    <a:gd name="T70" fmla="*/ 40290 w 486"/>
                    <a:gd name="T71" fmla="*/ 66102 h 545"/>
                    <a:gd name="T72" fmla="*/ 50354 w 486"/>
                    <a:gd name="T73" fmla="*/ 55698 h 545"/>
                    <a:gd name="T74" fmla="*/ 55899 w 486"/>
                    <a:gd name="T75" fmla="*/ 57073 h 545"/>
                    <a:gd name="T76" fmla="*/ 61706 w 486"/>
                    <a:gd name="T77" fmla="*/ 51287 h 545"/>
                    <a:gd name="T78" fmla="*/ 61706 w 486"/>
                    <a:gd name="T79" fmla="*/ 44045 h 545"/>
                    <a:gd name="T80" fmla="*/ 70281 w 486"/>
                    <a:gd name="T81" fmla="*/ 36655 h 545"/>
                    <a:gd name="T82" fmla="*/ 67581 w 486"/>
                    <a:gd name="T83" fmla="*/ 32295 h 5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6"/>
                    <a:gd name="T127" fmla="*/ 0 h 545"/>
                    <a:gd name="T128" fmla="*/ 486 w 486"/>
                    <a:gd name="T129" fmla="*/ 545 h 5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6" h="545">
                      <a:moveTo>
                        <a:pt x="407" y="176"/>
                      </a:moveTo>
                      <a:lnTo>
                        <a:pt x="485" y="128"/>
                      </a:lnTo>
                      <a:lnTo>
                        <a:pt x="468" y="80"/>
                      </a:lnTo>
                      <a:lnTo>
                        <a:pt x="398" y="104"/>
                      </a:lnTo>
                      <a:lnTo>
                        <a:pt x="364" y="80"/>
                      </a:lnTo>
                      <a:lnTo>
                        <a:pt x="346" y="64"/>
                      </a:lnTo>
                      <a:lnTo>
                        <a:pt x="277" y="88"/>
                      </a:lnTo>
                      <a:lnTo>
                        <a:pt x="243" y="56"/>
                      </a:lnTo>
                      <a:lnTo>
                        <a:pt x="199" y="56"/>
                      </a:lnTo>
                      <a:lnTo>
                        <a:pt x="191" y="48"/>
                      </a:lnTo>
                      <a:lnTo>
                        <a:pt x="173" y="0"/>
                      </a:lnTo>
                      <a:lnTo>
                        <a:pt x="165" y="16"/>
                      </a:lnTo>
                      <a:lnTo>
                        <a:pt x="139" y="56"/>
                      </a:lnTo>
                      <a:lnTo>
                        <a:pt x="87" y="112"/>
                      </a:lnTo>
                      <a:lnTo>
                        <a:pt x="52" y="152"/>
                      </a:lnTo>
                      <a:lnTo>
                        <a:pt x="78" y="160"/>
                      </a:lnTo>
                      <a:lnTo>
                        <a:pt x="104" y="176"/>
                      </a:lnTo>
                      <a:lnTo>
                        <a:pt x="87" y="192"/>
                      </a:lnTo>
                      <a:lnTo>
                        <a:pt x="104" y="216"/>
                      </a:lnTo>
                      <a:lnTo>
                        <a:pt x="87" y="272"/>
                      </a:lnTo>
                      <a:lnTo>
                        <a:pt x="43" y="280"/>
                      </a:lnTo>
                      <a:lnTo>
                        <a:pt x="52" y="320"/>
                      </a:lnTo>
                      <a:lnTo>
                        <a:pt x="43" y="368"/>
                      </a:lnTo>
                      <a:lnTo>
                        <a:pt x="17" y="360"/>
                      </a:lnTo>
                      <a:lnTo>
                        <a:pt x="0" y="368"/>
                      </a:lnTo>
                      <a:lnTo>
                        <a:pt x="9" y="416"/>
                      </a:lnTo>
                      <a:lnTo>
                        <a:pt x="26" y="432"/>
                      </a:lnTo>
                      <a:lnTo>
                        <a:pt x="9" y="480"/>
                      </a:lnTo>
                      <a:lnTo>
                        <a:pt x="35" y="528"/>
                      </a:lnTo>
                      <a:lnTo>
                        <a:pt x="78" y="544"/>
                      </a:lnTo>
                      <a:lnTo>
                        <a:pt x="113" y="496"/>
                      </a:lnTo>
                      <a:lnTo>
                        <a:pt x="130" y="480"/>
                      </a:lnTo>
                      <a:lnTo>
                        <a:pt x="182" y="520"/>
                      </a:lnTo>
                      <a:lnTo>
                        <a:pt x="260" y="488"/>
                      </a:lnTo>
                      <a:lnTo>
                        <a:pt x="225" y="424"/>
                      </a:lnTo>
                      <a:lnTo>
                        <a:pt x="243" y="360"/>
                      </a:lnTo>
                      <a:lnTo>
                        <a:pt x="303" y="304"/>
                      </a:lnTo>
                      <a:lnTo>
                        <a:pt x="338" y="312"/>
                      </a:lnTo>
                      <a:lnTo>
                        <a:pt x="372" y="280"/>
                      </a:lnTo>
                      <a:lnTo>
                        <a:pt x="372" y="240"/>
                      </a:lnTo>
                      <a:lnTo>
                        <a:pt x="424" y="200"/>
                      </a:lnTo>
                      <a:lnTo>
                        <a:pt x="407" y="176"/>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74" name="Freeform 89"/>
                <p:cNvSpPr>
                  <a:spLocks/>
                </p:cNvSpPr>
                <p:nvPr/>
              </p:nvSpPr>
              <p:spPr bwMode="auto">
                <a:xfrm>
                  <a:off x="3322" y="1177"/>
                  <a:ext cx="817" cy="528"/>
                </a:xfrm>
                <a:custGeom>
                  <a:avLst/>
                  <a:gdLst>
                    <a:gd name="T0" fmla="*/ 63370 w 625"/>
                    <a:gd name="T1" fmla="*/ 7472 h 401"/>
                    <a:gd name="T2" fmla="*/ 46433 w 625"/>
                    <a:gd name="T3" fmla="*/ 4482 h 401"/>
                    <a:gd name="T4" fmla="*/ 29577 w 625"/>
                    <a:gd name="T5" fmla="*/ 11900 h 401"/>
                    <a:gd name="T6" fmla="*/ 26816 w 625"/>
                    <a:gd name="T7" fmla="*/ 11900 h 401"/>
                    <a:gd name="T8" fmla="*/ 21064 w 625"/>
                    <a:gd name="T9" fmla="*/ 10526 h 401"/>
                    <a:gd name="T10" fmla="*/ 16986 w 625"/>
                    <a:gd name="T11" fmla="*/ 4482 h 401"/>
                    <a:gd name="T12" fmla="*/ 14179 w 625"/>
                    <a:gd name="T13" fmla="*/ 7472 h 401"/>
                    <a:gd name="T14" fmla="*/ 8448 w 625"/>
                    <a:gd name="T15" fmla="*/ 1491 h 401"/>
                    <a:gd name="T16" fmla="*/ 8448 w 625"/>
                    <a:gd name="T17" fmla="*/ 0 h 401"/>
                    <a:gd name="T18" fmla="*/ 6885 w 625"/>
                    <a:gd name="T19" fmla="*/ 3076 h 401"/>
                    <a:gd name="T20" fmla="*/ 0 w 625"/>
                    <a:gd name="T21" fmla="*/ 3076 h 401"/>
                    <a:gd name="T22" fmla="*/ 6885 w 625"/>
                    <a:gd name="T23" fmla="*/ 13471 h 401"/>
                    <a:gd name="T24" fmla="*/ 12631 w 625"/>
                    <a:gd name="T25" fmla="*/ 13471 h 401"/>
                    <a:gd name="T26" fmla="*/ 16986 w 625"/>
                    <a:gd name="T27" fmla="*/ 11900 h 401"/>
                    <a:gd name="T28" fmla="*/ 21064 w 625"/>
                    <a:gd name="T29" fmla="*/ 14897 h 401"/>
                    <a:gd name="T30" fmla="*/ 18299 w 625"/>
                    <a:gd name="T31" fmla="*/ 19333 h 401"/>
                    <a:gd name="T32" fmla="*/ 12631 w 625"/>
                    <a:gd name="T33" fmla="*/ 17835 h 401"/>
                    <a:gd name="T34" fmla="*/ 9962 w 625"/>
                    <a:gd name="T35" fmla="*/ 19333 h 401"/>
                    <a:gd name="T36" fmla="*/ 12631 w 625"/>
                    <a:gd name="T37" fmla="*/ 25389 h 401"/>
                    <a:gd name="T38" fmla="*/ 21064 w 625"/>
                    <a:gd name="T39" fmla="*/ 29904 h 401"/>
                    <a:gd name="T40" fmla="*/ 23845 w 625"/>
                    <a:gd name="T41" fmla="*/ 34311 h 401"/>
                    <a:gd name="T42" fmla="*/ 25357 w 625"/>
                    <a:gd name="T43" fmla="*/ 38763 h 401"/>
                    <a:gd name="T44" fmla="*/ 29577 w 625"/>
                    <a:gd name="T45" fmla="*/ 35770 h 401"/>
                    <a:gd name="T46" fmla="*/ 31021 w 625"/>
                    <a:gd name="T47" fmla="*/ 40164 h 401"/>
                    <a:gd name="T48" fmla="*/ 29577 w 625"/>
                    <a:gd name="T49" fmla="*/ 46384 h 401"/>
                    <a:gd name="T50" fmla="*/ 29577 w 625"/>
                    <a:gd name="T51" fmla="*/ 55207 h 401"/>
                    <a:gd name="T52" fmla="*/ 35272 w 625"/>
                    <a:gd name="T53" fmla="*/ 68657 h 401"/>
                    <a:gd name="T54" fmla="*/ 40745 w 625"/>
                    <a:gd name="T55" fmla="*/ 74601 h 401"/>
                    <a:gd name="T56" fmla="*/ 44905 w 625"/>
                    <a:gd name="T57" fmla="*/ 65577 h 401"/>
                    <a:gd name="T58" fmla="*/ 50653 w 625"/>
                    <a:gd name="T59" fmla="*/ 62574 h 401"/>
                    <a:gd name="T60" fmla="*/ 56343 w 625"/>
                    <a:gd name="T61" fmla="*/ 59499 h 401"/>
                    <a:gd name="T62" fmla="*/ 49187 w 625"/>
                    <a:gd name="T63" fmla="*/ 50585 h 401"/>
                    <a:gd name="T64" fmla="*/ 53430 w 625"/>
                    <a:gd name="T65" fmla="*/ 46384 h 401"/>
                    <a:gd name="T66" fmla="*/ 60615 w 625"/>
                    <a:gd name="T67" fmla="*/ 49209 h 401"/>
                    <a:gd name="T68" fmla="*/ 67516 w 625"/>
                    <a:gd name="T69" fmla="*/ 43226 h 401"/>
                    <a:gd name="T70" fmla="*/ 71854 w 625"/>
                    <a:gd name="T71" fmla="*/ 44777 h 401"/>
                    <a:gd name="T72" fmla="*/ 78788 w 625"/>
                    <a:gd name="T73" fmla="*/ 52285 h 401"/>
                    <a:gd name="T74" fmla="*/ 84454 w 625"/>
                    <a:gd name="T75" fmla="*/ 46384 h 401"/>
                    <a:gd name="T76" fmla="*/ 80174 w 625"/>
                    <a:gd name="T77" fmla="*/ 41741 h 401"/>
                    <a:gd name="T78" fmla="*/ 82948 w 625"/>
                    <a:gd name="T79" fmla="*/ 38763 h 401"/>
                    <a:gd name="T80" fmla="*/ 90118 w 625"/>
                    <a:gd name="T81" fmla="*/ 47736 h 401"/>
                    <a:gd name="T82" fmla="*/ 95645 w 625"/>
                    <a:gd name="T83" fmla="*/ 47736 h 401"/>
                    <a:gd name="T84" fmla="*/ 101398 w 625"/>
                    <a:gd name="T85" fmla="*/ 40164 h 401"/>
                    <a:gd name="T86" fmla="*/ 101398 w 625"/>
                    <a:gd name="T87" fmla="*/ 26850 h 401"/>
                    <a:gd name="T88" fmla="*/ 63370 w 625"/>
                    <a:gd name="T89" fmla="*/ 7472 h 4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5"/>
                    <a:gd name="T136" fmla="*/ 0 h 401"/>
                    <a:gd name="T137" fmla="*/ 625 w 625"/>
                    <a:gd name="T138" fmla="*/ 401 h 4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5" h="401">
                      <a:moveTo>
                        <a:pt x="390" y="40"/>
                      </a:moveTo>
                      <a:lnTo>
                        <a:pt x="286" y="24"/>
                      </a:lnTo>
                      <a:lnTo>
                        <a:pt x="182" y="64"/>
                      </a:lnTo>
                      <a:lnTo>
                        <a:pt x="165" y="64"/>
                      </a:lnTo>
                      <a:lnTo>
                        <a:pt x="130" y="56"/>
                      </a:lnTo>
                      <a:lnTo>
                        <a:pt x="104" y="24"/>
                      </a:lnTo>
                      <a:lnTo>
                        <a:pt x="87" y="40"/>
                      </a:lnTo>
                      <a:lnTo>
                        <a:pt x="52" y="8"/>
                      </a:lnTo>
                      <a:lnTo>
                        <a:pt x="52" y="0"/>
                      </a:lnTo>
                      <a:lnTo>
                        <a:pt x="43" y="16"/>
                      </a:lnTo>
                      <a:lnTo>
                        <a:pt x="0" y="16"/>
                      </a:lnTo>
                      <a:lnTo>
                        <a:pt x="43" y="72"/>
                      </a:lnTo>
                      <a:lnTo>
                        <a:pt x="78" y="72"/>
                      </a:lnTo>
                      <a:lnTo>
                        <a:pt x="104" y="64"/>
                      </a:lnTo>
                      <a:lnTo>
                        <a:pt x="130" y="80"/>
                      </a:lnTo>
                      <a:lnTo>
                        <a:pt x="113" y="104"/>
                      </a:lnTo>
                      <a:lnTo>
                        <a:pt x="78" y="96"/>
                      </a:lnTo>
                      <a:lnTo>
                        <a:pt x="61" y="104"/>
                      </a:lnTo>
                      <a:lnTo>
                        <a:pt x="78" y="136"/>
                      </a:lnTo>
                      <a:lnTo>
                        <a:pt x="130" y="160"/>
                      </a:lnTo>
                      <a:lnTo>
                        <a:pt x="147" y="184"/>
                      </a:lnTo>
                      <a:lnTo>
                        <a:pt x="156" y="208"/>
                      </a:lnTo>
                      <a:lnTo>
                        <a:pt x="182" y="192"/>
                      </a:lnTo>
                      <a:lnTo>
                        <a:pt x="191" y="216"/>
                      </a:lnTo>
                      <a:lnTo>
                        <a:pt x="182" y="248"/>
                      </a:lnTo>
                      <a:lnTo>
                        <a:pt x="182" y="296"/>
                      </a:lnTo>
                      <a:lnTo>
                        <a:pt x="217" y="368"/>
                      </a:lnTo>
                      <a:lnTo>
                        <a:pt x="251" y="400"/>
                      </a:lnTo>
                      <a:lnTo>
                        <a:pt x="277" y="352"/>
                      </a:lnTo>
                      <a:lnTo>
                        <a:pt x="312" y="336"/>
                      </a:lnTo>
                      <a:lnTo>
                        <a:pt x="347" y="320"/>
                      </a:lnTo>
                      <a:lnTo>
                        <a:pt x="303" y="272"/>
                      </a:lnTo>
                      <a:lnTo>
                        <a:pt x="329" y="248"/>
                      </a:lnTo>
                      <a:lnTo>
                        <a:pt x="373" y="264"/>
                      </a:lnTo>
                      <a:lnTo>
                        <a:pt x="416" y="232"/>
                      </a:lnTo>
                      <a:lnTo>
                        <a:pt x="442" y="240"/>
                      </a:lnTo>
                      <a:lnTo>
                        <a:pt x="485" y="280"/>
                      </a:lnTo>
                      <a:lnTo>
                        <a:pt x="520" y="248"/>
                      </a:lnTo>
                      <a:lnTo>
                        <a:pt x="494" y="224"/>
                      </a:lnTo>
                      <a:lnTo>
                        <a:pt x="511" y="208"/>
                      </a:lnTo>
                      <a:lnTo>
                        <a:pt x="555" y="256"/>
                      </a:lnTo>
                      <a:lnTo>
                        <a:pt x="589" y="256"/>
                      </a:lnTo>
                      <a:lnTo>
                        <a:pt x="624" y="216"/>
                      </a:lnTo>
                      <a:lnTo>
                        <a:pt x="624" y="144"/>
                      </a:lnTo>
                      <a:lnTo>
                        <a:pt x="390" y="40"/>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75" name="Freeform 90"/>
                <p:cNvSpPr>
                  <a:spLocks/>
                </p:cNvSpPr>
                <p:nvPr/>
              </p:nvSpPr>
              <p:spPr bwMode="auto">
                <a:xfrm>
                  <a:off x="3050" y="2862"/>
                  <a:ext cx="874" cy="1276"/>
                </a:xfrm>
                <a:custGeom>
                  <a:avLst/>
                  <a:gdLst>
                    <a:gd name="T0" fmla="*/ 93014 w 668"/>
                    <a:gd name="T1" fmla="*/ 130048 h 969"/>
                    <a:gd name="T2" fmla="*/ 101617 w 668"/>
                    <a:gd name="T3" fmla="*/ 122503 h 969"/>
                    <a:gd name="T4" fmla="*/ 101617 w 668"/>
                    <a:gd name="T5" fmla="*/ 111886 h 969"/>
                    <a:gd name="T6" fmla="*/ 110206 w 668"/>
                    <a:gd name="T7" fmla="*/ 101483 h 969"/>
                    <a:gd name="T8" fmla="*/ 98732 w 668"/>
                    <a:gd name="T9" fmla="*/ 91099 h 969"/>
                    <a:gd name="T10" fmla="*/ 94484 w 668"/>
                    <a:gd name="T11" fmla="*/ 68722 h 969"/>
                    <a:gd name="T12" fmla="*/ 100162 w 668"/>
                    <a:gd name="T13" fmla="*/ 62636 h 969"/>
                    <a:gd name="T14" fmla="*/ 101617 w 668"/>
                    <a:gd name="T15" fmla="*/ 49275 h 969"/>
                    <a:gd name="T16" fmla="*/ 100162 w 668"/>
                    <a:gd name="T17" fmla="*/ 34330 h 969"/>
                    <a:gd name="T18" fmla="*/ 94484 w 668"/>
                    <a:gd name="T19" fmla="*/ 34330 h 969"/>
                    <a:gd name="T20" fmla="*/ 88803 w 668"/>
                    <a:gd name="T21" fmla="*/ 24049 h 969"/>
                    <a:gd name="T22" fmla="*/ 93014 w 668"/>
                    <a:gd name="T23" fmla="*/ 10532 h 969"/>
                    <a:gd name="T24" fmla="*/ 91622 w 668"/>
                    <a:gd name="T25" fmla="*/ 5902 h 969"/>
                    <a:gd name="T26" fmla="*/ 84442 w 668"/>
                    <a:gd name="T27" fmla="*/ 5902 h 969"/>
                    <a:gd name="T28" fmla="*/ 78605 w 668"/>
                    <a:gd name="T29" fmla="*/ 7476 h 969"/>
                    <a:gd name="T30" fmla="*/ 82979 w 668"/>
                    <a:gd name="T31" fmla="*/ 3076 h 969"/>
                    <a:gd name="T32" fmla="*/ 78605 w 668"/>
                    <a:gd name="T33" fmla="*/ 0 h 969"/>
                    <a:gd name="T34" fmla="*/ 71622 w 668"/>
                    <a:gd name="T35" fmla="*/ 3076 h 969"/>
                    <a:gd name="T36" fmla="*/ 71622 w 668"/>
                    <a:gd name="T37" fmla="*/ 10532 h 969"/>
                    <a:gd name="T38" fmla="*/ 64378 w 668"/>
                    <a:gd name="T39" fmla="*/ 16473 h 969"/>
                    <a:gd name="T40" fmla="*/ 41354 w 668"/>
                    <a:gd name="T41" fmla="*/ 11926 h 969"/>
                    <a:gd name="T42" fmla="*/ 28506 w 668"/>
                    <a:gd name="T43" fmla="*/ 17859 h 969"/>
                    <a:gd name="T44" fmla="*/ 19972 w 668"/>
                    <a:gd name="T45" fmla="*/ 10532 h 969"/>
                    <a:gd name="T46" fmla="*/ 17199 w 668"/>
                    <a:gd name="T47" fmla="*/ 13476 h 969"/>
                    <a:gd name="T48" fmla="*/ 11337 w 668"/>
                    <a:gd name="T49" fmla="*/ 22369 h 969"/>
                    <a:gd name="T50" fmla="*/ 0 w 668"/>
                    <a:gd name="T51" fmla="*/ 32921 h 969"/>
                    <a:gd name="T52" fmla="*/ 0 w 668"/>
                    <a:gd name="T53" fmla="*/ 38788 h 969"/>
                    <a:gd name="T54" fmla="*/ 4261 w 668"/>
                    <a:gd name="T55" fmla="*/ 38788 h 969"/>
                    <a:gd name="T56" fmla="*/ 11337 w 668"/>
                    <a:gd name="T57" fmla="*/ 38788 h 969"/>
                    <a:gd name="T58" fmla="*/ 10054 w 668"/>
                    <a:gd name="T59" fmla="*/ 49275 h 969"/>
                    <a:gd name="T60" fmla="*/ 11337 w 668"/>
                    <a:gd name="T61" fmla="*/ 67157 h 969"/>
                    <a:gd name="T62" fmla="*/ 5855 w 668"/>
                    <a:gd name="T63" fmla="*/ 74713 h 969"/>
                    <a:gd name="T64" fmla="*/ 5855 w 668"/>
                    <a:gd name="T65" fmla="*/ 84967 h 969"/>
                    <a:gd name="T66" fmla="*/ 11337 w 668"/>
                    <a:gd name="T67" fmla="*/ 91099 h 969"/>
                    <a:gd name="T68" fmla="*/ 18690 w 668"/>
                    <a:gd name="T69" fmla="*/ 91099 h 969"/>
                    <a:gd name="T70" fmla="*/ 31579 w 668"/>
                    <a:gd name="T71" fmla="*/ 113515 h 969"/>
                    <a:gd name="T72" fmla="*/ 47180 w 668"/>
                    <a:gd name="T73" fmla="*/ 117960 h 969"/>
                    <a:gd name="T74" fmla="*/ 55745 w 668"/>
                    <a:gd name="T75" fmla="*/ 120922 h 969"/>
                    <a:gd name="T76" fmla="*/ 64378 w 668"/>
                    <a:gd name="T77" fmla="*/ 125389 h 969"/>
                    <a:gd name="T78" fmla="*/ 61433 w 668"/>
                    <a:gd name="T79" fmla="*/ 130048 h 969"/>
                    <a:gd name="T80" fmla="*/ 55745 w 668"/>
                    <a:gd name="T81" fmla="*/ 143271 h 969"/>
                    <a:gd name="T82" fmla="*/ 68729 w 668"/>
                    <a:gd name="T83" fmla="*/ 149283 h 969"/>
                    <a:gd name="T84" fmla="*/ 71622 w 668"/>
                    <a:gd name="T85" fmla="*/ 152459 h 969"/>
                    <a:gd name="T86" fmla="*/ 74409 w 668"/>
                    <a:gd name="T87" fmla="*/ 162782 h 969"/>
                    <a:gd name="T88" fmla="*/ 80196 w 668"/>
                    <a:gd name="T89" fmla="*/ 170261 h 969"/>
                    <a:gd name="T90" fmla="*/ 75833 w 668"/>
                    <a:gd name="T91" fmla="*/ 176175 h 969"/>
                    <a:gd name="T92" fmla="*/ 82979 w 668"/>
                    <a:gd name="T93" fmla="*/ 179086 h 969"/>
                    <a:gd name="T94" fmla="*/ 94484 w 668"/>
                    <a:gd name="T95" fmla="*/ 180671 h 969"/>
                    <a:gd name="T96" fmla="*/ 101617 w 668"/>
                    <a:gd name="T97" fmla="*/ 161315 h 969"/>
                    <a:gd name="T98" fmla="*/ 94484 w 668"/>
                    <a:gd name="T99" fmla="*/ 152459 h 969"/>
                    <a:gd name="T100" fmla="*/ 93014 w 668"/>
                    <a:gd name="T101" fmla="*/ 140317 h 969"/>
                    <a:gd name="T102" fmla="*/ 90112 w 668"/>
                    <a:gd name="T103" fmla="*/ 135926 h 969"/>
                    <a:gd name="T104" fmla="*/ 93014 w 668"/>
                    <a:gd name="T105" fmla="*/ 130048 h 9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8"/>
                    <a:gd name="T160" fmla="*/ 0 h 969"/>
                    <a:gd name="T161" fmla="*/ 668 w 668"/>
                    <a:gd name="T162" fmla="*/ 969 h 9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8" h="969">
                      <a:moveTo>
                        <a:pt x="563" y="696"/>
                      </a:moveTo>
                      <a:lnTo>
                        <a:pt x="615" y="656"/>
                      </a:lnTo>
                      <a:lnTo>
                        <a:pt x="615" y="600"/>
                      </a:lnTo>
                      <a:lnTo>
                        <a:pt x="667" y="544"/>
                      </a:lnTo>
                      <a:lnTo>
                        <a:pt x="598" y="488"/>
                      </a:lnTo>
                      <a:lnTo>
                        <a:pt x="572" y="368"/>
                      </a:lnTo>
                      <a:lnTo>
                        <a:pt x="606" y="336"/>
                      </a:lnTo>
                      <a:lnTo>
                        <a:pt x="615" y="264"/>
                      </a:lnTo>
                      <a:lnTo>
                        <a:pt x="606" y="184"/>
                      </a:lnTo>
                      <a:lnTo>
                        <a:pt x="572" y="184"/>
                      </a:lnTo>
                      <a:lnTo>
                        <a:pt x="537" y="128"/>
                      </a:lnTo>
                      <a:lnTo>
                        <a:pt x="563" y="56"/>
                      </a:lnTo>
                      <a:lnTo>
                        <a:pt x="554" y="32"/>
                      </a:lnTo>
                      <a:lnTo>
                        <a:pt x="511" y="32"/>
                      </a:lnTo>
                      <a:lnTo>
                        <a:pt x="476" y="40"/>
                      </a:lnTo>
                      <a:lnTo>
                        <a:pt x="502" y="16"/>
                      </a:lnTo>
                      <a:lnTo>
                        <a:pt x="476" y="0"/>
                      </a:lnTo>
                      <a:lnTo>
                        <a:pt x="433" y="16"/>
                      </a:lnTo>
                      <a:lnTo>
                        <a:pt x="433" y="56"/>
                      </a:lnTo>
                      <a:lnTo>
                        <a:pt x="390" y="88"/>
                      </a:lnTo>
                      <a:lnTo>
                        <a:pt x="251" y="64"/>
                      </a:lnTo>
                      <a:lnTo>
                        <a:pt x="173" y="96"/>
                      </a:lnTo>
                      <a:lnTo>
                        <a:pt x="121" y="56"/>
                      </a:lnTo>
                      <a:lnTo>
                        <a:pt x="104" y="72"/>
                      </a:lnTo>
                      <a:lnTo>
                        <a:pt x="69" y="120"/>
                      </a:lnTo>
                      <a:lnTo>
                        <a:pt x="0" y="176"/>
                      </a:lnTo>
                      <a:lnTo>
                        <a:pt x="0" y="208"/>
                      </a:lnTo>
                      <a:lnTo>
                        <a:pt x="26" y="208"/>
                      </a:lnTo>
                      <a:lnTo>
                        <a:pt x="69" y="208"/>
                      </a:lnTo>
                      <a:lnTo>
                        <a:pt x="61" y="264"/>
                      </a:lnTo>
                      <a:lnTo>
                        <a:pt x="69" y="360"/>
                      </a:lnTo>
                      <a:lnTo>
                        <a:pt x="35" y="400"/>
                      </a:lnTo>
                      <a:lnTo>
                        <a:pt x="35" y="456"/>
                      </a:lnTo>
                      <a:lnTo>
                        <a:pt x="69" y="488"/>
                      </a:lnTo>
                      <a:lnTo>
                        <a:pt x="113" y="488"/>
                      </a:lnTo>
                      <a:lnTo>
                        <a:pt x="191" y="608"/>
                      </a:lnTo>
                      <a:lnTo>
                        <a:pt x="286" y="632"/>
                      </a:lnTo>
                      <a:lnTo>
                        <a:pt x="338" y="648"/>
                      </a:lnTo>
                      <a:lnTo>
                        <a:pt x="390" y="672"/>
                      </a:lnTo>
                      <a:lnTo>
                        <a:pt x="372" y="696"/>
                      </a:lnTo>
                      <a:lnTo>
                        <a:pt x="338" y="768"/>
                      </a:lnTo>
                      <a:lnTo>
                        <a:pt x="416" y="800"/>
                      </a:lnTo>
                      <a:lnTo>
                        <a:pt x="433" y="816"/>
                      </a:lnTo>
                      <a:lnTo>
                        <a:pt x="450" y="872"/>
                      </a:lnTo>
                      <a:lnTo>
                        <a:pt x="485" y="912"/>
                      </a:lnTo>
                      <a:lnTo>
                        <a:pt x="459" y="944"/>
                      </a:lnTo>
                      <a:lnTo>
                        <a:pt x="502" y="960"/>
                      </a:lnTo>
                      <a:lnTo>
                        <a:pt x="572" y="968"/>
                      </a:lnTo>
                      <a:lnTo>
                        <a:pt x="615" y="864"/>
                      </a:lnTo>
                      <a:lnTo>
                        <a:pt x="572" y="816"/>
                      </a:lnTo>
                      <a:lnTo>
                        <a:pt x="563" y="752"/>
                      </a:lnTo>
                      <a:lnTo>
                        <a:pt x="546" y="728"/>
                      </a:lnTo>
                      <a:lnTo>
                        <a:pt x="563" y="696"/>
                      </a:lnTo>
                    </a:path>
                  </a:pathLst>
                </a:custGeom>
                <a:solidFill>
                  <a:srgbClr val="A7A7A7"/>
                </a:solidFill>
                <a:ln w="12700" cap="rnd">
                  <a:solidFill>
                    <a:schemeClr val="bg1">
                      <a:alpha val="81175"/>
                    </a:schemeClr>
                  </a:solidFill>
                  <a:round/>
                  <a:headEnd/>
                  <a:tailEnd/>
                </a:ln>
              </p:spPr>
              <p:txBody>
                <a:bodyPr/>
                <a:lstStyle/>
                <a:p>
                  <a:endParaRPr lang="fr-CH" dirty="0"/>
                </a:p>
              </p:txBody>
            </p:sp>
            <p:sp>
              <p:nvSpPr>
                <p:cNvPr id="176" name="Freeform 91"/>
                <p:cNvSpPr>
                  <a:spLocks/>
                </p:cNvSpPr>
                <p:nvPr/>
              </p:nvSpPr>
              <p:spPr bwMode="auto">
                <a:xfrm>
                  <a:off x="1882" y="1620"/>
                  <a:ext cx="81" cy="64"/>
                </a:xfrm>
                <a:custGeom>
                  <a:avLst/>
                  <a:gdLst>
                    <a:gd name="T0" fmla="*/ 5618 w 62"/>
                    <a:gd name="T1" fmla="*/ 0 h 49"/>
                    <a:gd name="T2" fmla="*/ 7029 w 62"/>
                    <a:gd name="T3" fmla="*/ 3763 h 49"/>
                    <a:gd name="T4" fmla="*/ 9886 w 62"/>
                    <a:gd name="T5" fmla="*/ 3763 h 49"/>
                    <a:gd name="T6" fmla="*/ 5618 w 62"/>
                    <a:gd name="T7" fmla="*/ 6420 h 49"/>
                    <a:gd name="T8" fmla="*/ 4118 w 62"/>
                    <a:gd name="T9" fmla="*/ 7694 h 49"/>
                    <a:gd name="T10" fmla="*/ 0 w 62"/>
                    <a:gd name="T11" fmla="*/ 3763 h 49"/>
                    <a:gd name="T12" fmla="*/ 5618 w 62"/>
                    <a:gd name="T13" fmla="*/ 0 h 49"/>
                    <a:gd name="T14" fmla="*/ 0 60000 65536"/>
                    <a:gd name="T15" fmla="*/ 0 60000 65536"/>
                    <a:gd name="T16" fmla="*/ 0 60000 65536"/>
                    <a:gd name="T17" fmla="*/ 0 60000 65536"/>
                    <a:gd name="T18" fmla="*/ 0 60000 65536"/>
                    <a:gd name="T19" fmla="*/ 0 60000 65536"/>
                    <a:gd name="T20" fmla="*/ 0 60000 65536"/>
                    <a:gd name="T21" fmla="*/ 0 w 62"/>
                    <a:gd name="T22" fmla="*/ 0 h 49"/>
                    <a:gd name="T23" fmla="*/ 62 w 6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9">
                      <a:moveTo>
                        <a:pt x="35" y="0"/>
                      </a:moveTo>
                      <a:lnTo>
                        <a:pt x="44" y="24"/>
                      </a:lnTo>
                      <a:lnTo>
                        <a:pt x="61" y="24"/>
                      </a:lnTo>
                      <a:lnTo>
                        <a:pt x="35" y="40"/>
                      </a:lnTo>
                      <a:lnTo>
                        <a:pt x="26" y="48"/>
                      </a:lnTo>
                      <a:lnTo>
                        <a:pt x="0" y="24"/>
                      </a:lnTo>
                      <a:lnTo>
                        <a:pt x="35"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77" name="Freeform 83"/>
                <p:cNvSpPr>
                  <a:spLocks/>
                </p:cNvSpPr>
                <p:nvPr/>
              </p:nvSpPr>
              <p:spPr bwMode="auto">
                <a:xfrm>
                  <a:off x="1229" y="1725"/>
                  <a:ext cx="2110" cy="1770"/>
                </a:xfrm>
                <a:custGeom>
                  <a:avLst/>
                  <a:gdLst>
                    <a:gd name="T0" fmla="*/ 8534 w 1613"/>
                    <a:gd name="T1" fmla="*/ 53188 h 1345"/>
                    <a:gd name="T2" fmla="*/ 42762 w 1613"/>
                    <a:gd name="T3" fmla="*/ 17651 h 1345"/>
                    <a:gd name="T4" fmla="*/ 85575 w 1613"/>
                    <a:gd name="T5" fmla="*/ 0 h 1345"/>
                    <a:gd name="T6" fmla="*/ 171088 w 1613"/>
                    <a:gd name="T7" fmla="*/ 8768 h 1345"/>
                    <a:gd name="T8" fmla="*/ 162530 w 1613"/>
                    <a:gd name="T9" fmla="*/ 114978 h 1345"/>
                    <a:gd name="T10" fmla="*/ 265312 w 1613"/>
                    <a:gd name="T11" fmla="*/ 123780 h 1345"/>
                    <a:gd name="T12" fmla="*/ 231044 w 1613"/>
                    <a:gd name="T13" fmla="*/ 185953 h 1345"/>
                    <a:gd name="T14" fmla="*/ 42762 w 1613"/>
                    <a:gd name="T15" fmla="*/ 247929 h 1345"/>
                    <a:gd name="T16" fmla="*/ 59907 w 1613"/>
                    <a:gd name="T17" fmla="*/ 114978 h 1345"/>
                    <a:gd name="T18" fmla="*/ 25675 w 1613"/>
                    <a:gd name="T19" fmla="*/ 114978 h 1345"/>
                    <a:gd name="T20" fmla="*/ 0 w 1613"/>
                    <a:gd name="T21" fmla="*/ 70796 h 1345"/>
                    <a:gd name="T22" fmla="*/ 8534 w 1613"/>
                    <a:gd name="T23" fmla="*/ 53188 h 1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3"/>
                    <a:gd name="T37" fmla="*/ 0 h 1345"/>
                    <a:gd name="T38" fmla="*/ 1613 w 1613"/>
                    <a:gd name="T39" fmla="*/ 1345 h 1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3" h="1345">
                      <a:moveTo>
                        <a:pt x="52" y="288"/>
                      </a:moveTo>
                      <a:lnTo>
                        <a:pt x="260" y="96"/>
                      </a:lnTo>
                      <a:lnTo>
                        <a:pt x="520" y="0"/>
                      </a:lnTo>
                      <a:lnTo>
                        <a:pt x="1040" y="48"/>
                      </a:lnTo>
                      <a:lnTo>
                        <a:pt x="988" y="624"/>
                      </a:lnTo>
                      <a:lnTo>
                        <a:pt x="1612" y="672"/>
                      </a:lnTo>
                      <a:lnTo>
                        <a:pt x="1404" y="1008"/>
                      </a:lnTo>
                      <a:lnTo>
                        <a:pt x="260" y="1344"/>
                      </a:lnTo>
                      <a:lnTo>
                        <a:pt x="364" y="624"/>
                      </a:lnTo>
                      <a:lnTo>
                        <a:pt x="156" y="624"/>
                      </a:lnTo>
                      <a:lnTo>
                        <a:pt x="0" y="384"/>
                      </a:lnTo>
                      <a:lnTo>
                        <a:pt x="52" y="288"/>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78" name="Freeform 87"/>
                <p:cNvSpPr>
                  <a:spLocks/>
                </p:cNvSpPr>
                <p:nvPr/>
              </p:nvSpPr>
              <p:spPr bwMode="auto">
                <a:xfrm>
                  <a:off x="1179" y="2852"/>
                  <a:ext cx="1962" cy="1233"/>
                </a:xfrm>
                <a:custGeom>
                  <a:avLst/>
                  <a:gdLst>
                    <a:gd name="T0" fmla="*/ 11288 w 1500"/>
                    <a:gd name="T1" fmla="*/ 78122 h 937"/>
                    <a:gd name="T2" fmla="*/ 5712 w 1500"/>
                    <a:gd name="T3" fmla="*/ 112048 h 937"/>
                    <a:gd name="T4" fmla="*/ 12782 w 1500"/>
                    <a:gd name="T5" fmla="*/ 123661 h 937"/>
                    <a:gd name="T6" fmla="*/ 24087 w 1500"/>
                    <a:gd name="T7" fmla="*/ 128162 h 937"/>
                    <a:gd name="T8" fmla="*/ 76770 w 1500"/>
                    <a:gd name="T9" fmla="*/ 159149 h 937"/>
                    <a:gd name="T10" fmla="*/ 112546 w 1500"/>
                    <a:gd name="T11" fmla="*/ 145835 h 937"/>
                    <a:gd name="T12" fmla="*/ 160901 w 1500"/>
                    <a:gd name="T13" fmla="*/ 156307 h 937"/>
                    <a:gd name="T14" fmla="*/ 166506 w 1500"/>
                    <a:gd name="T15" fmla="*/ 142994 h 937"/>
                    <a:gd name="T16" fmla="*/ 179301 w 1500"/>
                    <a:gd name="T17" fmla="*/ 129697 h 937"/>
                    <a:gd name="T18" fmla="*/ 184992 w 1500"/>
                    <a:gd name="T19" fmla="*/ 117889 h 937"/>
                    <a:gd name="T20" fmla="*/ 200692 w 1500"/>
                    <a:gd name="T21" fmla="*/ 97269 h 937"/>
                    <a:gd name="T22" fmla="*/ 196405 w 1500"/>
                    <a:gd name="T23" fmla="*/ 73662 h 937"/>
                    <a:gd name="T24" fmla="*/ 223434 w 1500"/>
                    <a:gd name="T25" fmla="*/ 54553 h 937"/>
                    <a:gd name="T26" fmla="*/ 234827 w 1500"/>
                    <a:gd name="T27" fmla="*/ 39735 h 937"/>
                    <a:gd name="T28" fmla="*/ 246274 w 1500"/>
                    <a:gd name="T29" fmla="*/ 23491 h 937"/>
                    <a:gd name="T30" fmla="*/ 234827 w 1500"/>
                    <a:gd name="T31" fmla="*/ 11789 h 937"/>
                    <a:gd name="T32" fmla="*/ 234827 w 1500"/>
                    <a:gd name="T33" fmla="*/ 0 h 937"/>
                    <a:gd name="T34" fmla="*/ 230526 w 1500"/>
                    <a:gd name="T35" fmla="*/ 14713 h 937"/>
                    <a:gd name="T36" fmla="*/ 183570 w 1500"/>
                    <a:gd name="T37" fmla="*/ 20549 h 937"/>
                    <a:gd name="T38" fmla="*/ 172135 w 1500"/>
                    <a:gd name="T39" fmla="*/ 26515 h 937"/>
                    <a:gd name="T40" fmla="*/ 165102 w 1500"/>
                    <a:gd name="T41" fmla="*/ 41242 h 937"/>
                    <a:gd name="T42" fmla="*/ 143646 w 1500"/>
                    <a:gd name="T43" fmla="*/ 48619 h 937"/>
                    <a:gd name="T44" fmla="*/ 129516 w 1500"/>
                    <a:gd name="T45" fmla="*/ 48619 h 937"/>
                    <a:gd name="T46" fmla="*/ 113744 w 1500"/>
                    <a:gd name="T47" fmla="*/ 58941 h 937"/>
                    <a:gd name="T48" fmla="*/ 102462 w 1500"/>
                    <a:gd name="T49" fmla="*/ 58941 h 937"/>
                    <a:gd name="T50" fmla="*/ 81089 w 1500"/>
                    <a:gd name="T51" fmla="*/ 67716 h 937"/>
                    <a:gd name="T52" fmla="*/ 75389 w 1500"/>
                    <a:gd name="T53" fmla="*/ 60417 h 937"/>
                    <a:gd name="T54" fmla="*/ 65570 w 1500"/>
                    <a:gd name="T55" fmla="*/ 70742 h 937"/>
                    <a:gd name="T56" fmla="*/ 58334 w 1500"/>
                    <a:gd name="T57" fmla="*/ 82579 h 937"/>
                    <a:gd name="T58" fmla="*/ 39962 w 1500"/>
                    <a:gd name="T59" fmla="*/ 100285 h 937"/>
                    <a:gd name="T60" fmla="*/ 18630 w 1500"/>
                    <a:gd name="T61" fmla="*/ 66336 h 937"/>
                    <a:gd name="T62" fmla="*/ 4229 w 1500"/>
                    <a:gd name="T63" fmla="*/ 57594 h 9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0"/>
                    <a:gd name="T97" fmla="*/ 0 h 937"/>
                    <a:gd name="T98" fmla="*/ 1500 w 1500"/>
                    <a:gd name="T99" fmla="*/ 937 h 9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0" h="937">
                      <a:moveTo>
                        <a:pt x="9" y="336"/>
                      </a:moveTo>
                      <a:lnTo>
                        <a:pt x="69" y="424"/>
                      </a:lnTo>
                      <a:lnTo>
                        <a:pt x="0" y="568"/>
                      </a:lnTo>
                      <a:lnTo>
                        <a:pt x="35" y="608"/>
                      </a:lnTo>
                      <a:lnTo>
                        <a:pt x="104" y="608"/>
                      </a:lnTo>
                      <a:lnTo>
                        <a:pt x="78" y="672"/>
                      </a:lnTo>
                      <a:lnTo>
                        <a:pt x="95" y="712"/>
                      </a:lnTo>
                      <a:lnTo>
                        <a:pt x="147" y="696"/>
                      </a:lnTo>
                      <a:lnTo>
                        <a:pt x="303" y="936"/>
                      </a:lnTo>
                      <a:lnTo>
                        <a:pt x="468" y="864"/>
                      </a:lnTo>
                      <a:lnTo>
                        <a:pt x="537" y="896"/>
                      </a:lnTo>
                      <a:lnTo>
                        <a:pt x="685" y="792"/>
                      </a:lnTo>
                      <a:lnTo>
                        <a:pt x="953" y="872"/>
                      </a:lnTo>
                      <a:lnTo>
                        <a:pt x="979" y="848"/>
                      </a:lnTo>
                      <a:lnTo>
                        <a:pt x="970" y="792"/>
                      </a:lnTo>
                      <a:lnTo>
                        <a:pt x="1014" y="776"/>
                      </a:lnTo>
                      <a:lnTo>
                        <a:pt x="1074" y="776"/>
                      </a:lnTo>
                      <a:lnTo>
                        <a:pt x="1092" y="704"/>
                      </a:lnTo>
                      <a:lnTo>
                        <a:pt x="1109" y="664"/>
                      </a:lnTo>
                      <a:lnTo>
                        <a:pt x="1126" y="640"/>
                      </a:lnTo>
                      <a:lnTo>
                        <a:pt x="1196" y="624"/>
                      </a:lnTo>
                      <a:lnTo>
                        <a:pt x="1222" y="528"/>
                      </a:lnTo>
                      <a:lnTo>
                        <a:pt x="1161" y="464"/>
                      </a:lnTo>
                      <a:lnTo>
                        <a:pt x="1196" y="400"/>
                      </a:lnTo>
                      <a:lnTo>
                        <a:pt x="1239" y="408"/>
                      </a:lnTo>
                      <a:lnTo>
                        <a:pt x="1360" y="296"/>
                      </a:lnTo>
                      <a:lnTo>
                        <a:pt x="1334" y="264"/>
                      </a:lnTo>
                      <a:lnTo>
                        <a:pt x="1430" y="216"/>
                      </a:lnTo>
                      <a:lnTo>
                        <a:pt x="1430" y="184"/>
                      </a:lnTo>
                      <a:lnTo>
                        <a:pt x="1499" y="128"/>
                      </a:lnTo>
                      <a:lnTo>
                        <a:pt x="1456" y="112"/>
                      </a:lnTo>
                      <a:lnTo>
                        <a:pt x="1430" y="64"/>
                      </a:lnTo>
                      <a:lnTo>
                        <a:pt x="1447" y="16"/>
                      </a:lnTo>
                      <a:lnTo>
                        <a:pt x="1430" y="0"/>
                      </a:lnTo>
                      <a:lnTo>
                        <a:pt x="1404" y="24"/>
                      </a:lnTo>
                      <a:lnTo>
                        <a:pt x="1404" y="80"/>
                      </a:lnTo>
                      <a:lnTo>
                        <a:pt x="1239" y="168"/>
                      </a:lnTo>
                      <a:lnTo>
                        <a:pt x="1118" y="112"/>
                      </a:lnTo>
                      <a:lnTo>
                        <a:pt x="1083" y="120"/>
                      </a:lnTo>
                      <a:lnTo>
                        <a:pt x="1048" y="144"/>
                      </a:lnTo>
                      <a:lnTo>
                        <a:pt x="1048" y="160"/>
                      </a:lnTo>
                      <a:lnTo>
                        <a:pt x="1005" y="224"/>
                      </a:lnTo>
                      <a:lnTo>
                        <a:pt x="944" y="216"/>
                      </a:lnTo>
                      <a:lnTo>
                        <a:pt x="875" y="264"/>
                      </a:lnTo>
                      <a:lnTo>
                        <a:pt x="840" y="296"/>
                      </a:lnTo>
                      <a:lnTo>
                        <a:pt x="788" y="264"/>
                      </a:lnTo>
                      <a:lnTo>
                        <a:pt x="667" y="288"/>
                      </a:lnTo>
                      <a:lnTo>
                        <a:pt x="693" y="320"/>
                      </a:lnTo>
                      <a:lnTo>
                        <a:pt x="659" y="344"/>
                      </a:lnTo>
                      <a:lnTo>
                        <a:pt x="624" y="320"/>
                      </a:lnTo>
                      <a:lnTo>
                        <a:pt x="581" y="336"/>
                      </a:lnTo>
                      <a:lnTo>
                        <a:pt x="494" y="368"/>
                      </a:lnTo>
                      <a:lnTo>
                        <a:pt x="485" y="336"/>
                      </a:lnTo>
                      <a:lnTo>
                        <a:pt x="459" y="328"/>
                      </a:lnTo>
                      <a:lnTo>
                        <a:pt x="433" y="376"/>
                      </a:lnTo>
                      <a:lnTo>
                        <a:pt x="399" y="384"/>
                      </a:lnTo>
                      <a:lnTo>
                        <a:pt x="364" y="408"/>
                      </a:lnTo>
                      <a:lnTo>
                        <a:pt x="355" y="448"/>
                      </a:lnTo>
                      <a:lnTo>
                        <a:pt x="286" y="528"/>
                      </a:lnTo>
                      <a:lnTo>
                        <a:pt x="243" y="544"/>
                      </a:lnTo>
                      <a:lnTo>
                        <a:pt x="173" y="456"/>
                      </a:lnTo>
                      <a:lnTo>
                        <a:pt x="113" y="360"/>
                      </a:lnTo>
                      <a:lnTo>
                        <a:pt x="95" y="320"/>
                      </a:lnTo>
                      <a:lnTo>
                        <a:pt x="26" y="312"/>
                      </a:lnTo>
                      <a:lnTo>
                        <a:pt x="9" y="336"/>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79" name="Freeform 92"/>
                <p:cNvSpPr>
                  <a:spLocks/>
                </p:cNvSpPr>
                <p:nvPr/>
              </p:nvSpPr>
              <p:spPr bwMode="auto">
                <a:xfrm>
                  <a:off x="1859" y="1525"/>
                  <a:ext cx="760" cy="686"/>
                </a:xfrm>
                <a:custGeom>
                  <a:avLst/>
                  <a:gdLst>
                    <a:gd name="T0" fmla="*/ 28437 w 581"/>
                    <a:gd name="T1" fmla="*/ 35768 h 521"/>
                    <a:gd name="T2" fmla="*/ 17140 w 581"/>
                    <a:gd name="T3" fmla="*/ 34303 h 521"/>
                    <a:gd name="T4" fmla="*/ 11290 w 581"/>
                    <a:gd name="T5" fmla="*/ 28246 h 521"/>
                    <a:gd name="T6" fmla="*/ 17140 w 581"/>
                    <a:gd name="T7" fmla="*/ 24028 h 521"/>
                    <a:gd name="T8" fmla="*/ 19892 w 581"/>
                    <a:gd name="T9" fmla="*/ 26847 h 521"/>
                    <a:gd name="T10" fmla="*/ 24098 w 581"/>
                    <a:gd name="T11" fmla="*/ 26847 h 521"/>
                    <a:gd name="T12" fmla="*/ 25659 w 581"/>
                    <a:gd name="T13" fmla="*/ 24028 h 521"/>
                    <a:gd name="T14" fmla="*/ 29886 w 581"/>
                    <a:gd name="T15" fmla="*/ 24028 h 521"/>
                    <a:gd name="T16" fmla="*/ 31313 w 581"/>
                    <a:gd name="T17" fmla="*/ 20817 h 521"/>
                    <a:gd name="T18" fmla="*/ 35563 w 581"/>
                    <a:gd name="T19" fmla="*/ 13471 h 521"/>
                    <a:gd name="T20" fmla="*/ 34289 w 581"/>
                    <a:gd name="T21" fmla="*/ 1491 h 521"/>
                    <a:gd name="T22" fmla="*/ 51329 w 581"/>
                    <a:gd name="T23" fmla="*/ 4482 h 521"/>
                    <a:gd name="T24" fmla="*/ 47013 w 581"/>
                    <a:gd name="T25" fmla="*/ 17835 h 521"/>
                    <a:gd name="T26" fmla="*/ 39901 w 581"/>
                    <a:gd name="T27" fmla="*/ 24028 h 521"/>
                    <a:gd name="T28" fmla="*/ 47013 w 581"/>
                    <a:gd name="T29" fmla="*/ 28246 h 521"/>
                    <a:gd name="T30" fmla="*/ 59858 w 581"/>
                    <a:gd name="T31" fmla="*/ 34303 h 521"/>
                    <a:gd name="T32" fmla="*/ 72599 w 581"/>
                    <a:gd name="T33" fmla="*/ 24028 h 521"/>
                    <a:gd name="T34" fmla="*/ 83999 w 581"/>
                    <a:gd name="T35" fmla="*/ 5901 h 521"/>
                    <a:gd name="T36" fmla="*/ 92598 w 581"/>
                    <a:gd name="T37" fmla="*/ 31262 h 521"/>
                    <a:gd name="T38" fmla="*/ 82590 w 581"/>
                    <a:gd name="T39" fmla="*/ 40163 h 521"/>
                    <a:gd name="T40" fmla="*/ 76799 w 581"/>
                    <a:gd name="T41" fmla="*/ 35768 h 521"/>
                    <a:gd name="T42" fmla="*/ 53950 w 581"/>
                    <a:gd name="T43" fmla="*/ 55207 h 521"/>
                    <a:gd name="T44" fmla="*/ 41234 w 581"/>
                    <a:gd name="T45" fmla="*/ 49209 h 521"/>
                    <a:gd name="T46" fmla="*/ 32672 w 581"/>
                    <a:gd name="T47" fmla="*/ 52281 h 521"/>
                    <a:gd name="T48" fmla="*/ 47013 w 581"/>
                    <a:gd name="T49" fmla="*/ 67070 h 521"/>
                    <a:gd name="T50" fmla="*/ 39901 w 581"/>
                    <a:gd name="T51" fmla="*/ 79041 h 521"/>
                    <a:gd name="T52" fmla="*/ 25659 w 581"/>
                    <a:gd name="T53" fmla="*/ 80446 h 521"/>
                    <a:gd name="T54" fmla="*/ 22847 w 581"/>
                    <a:gd name="T55" fmla="*/ 95318 h 521"/>
                    <a:gd name="T56" fmla="*/ 15564 w 581"/>
                    <a:gd name="T57" fmla="*/ 96946 h 521"/>
                    <a:gd name="T58" fmla="*/ 8531 w 581"/>
                    <a:gd name="T59" fmla="*/ 93965 h 521"/>
                    <a:gd name="T60" fmla="*/ 1493 w 581"/>
                    <a:gd name="T61" fmla="*/ 87866 h 521"/>
                    <a:gd name="T62" fmla="*/ 15564 w 581"/>
                    <a:gd name="T63" fmla="*/ 79041 h 521"/>
                    <a:gd name="T64" fmla="*/ 15564 w 581"/>
                    <a:gd name="T65" fmla="*/ 68657 h 521"/>
                    <a:gd name="T66" fmla="*/ 1493 w 581"/>
                    <a:gd name="T67" fmla="*/ 71609 h 521"/>
                    <a:gd name="T68" fmla="*/ 5719 w 581"/>
                    <a:gd name="T69" fmla="*/ 58110 h 521"/>
                    <a:gd name="T70" fmla="*/ 18648 w 581"/>
                    <a:gd name="T71" fmla="*/ 46303 h 521"/>
                    <a:gd name="T72" fmla="*/ 27038 w 581"/>
                    <a:gd name="T73" fmla="*/ 41734 h 5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521"/>
                    <a:gd name="T113" fmla="*/ 581 w 581"/>
                    <a:gd name="T114" fmla="*/ 521 h 5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521">
                      <a:moveTo>
                        <a:pt x="164" y="216"/>
                      </a:moveTo>
                      <a:lnTo>
                        <a:pt x="173" y="192"/>
                      </a:lnTo>
                      <a:lnTo>
                        <a:pt x="130" y="184"/>
                      </a:lnTo>
                      <a:lnTo>
                        <a:pt x="104" y="184"/>
                      </a:lnTo>
                      <a:lnTo>
                        <a:pt x="78" y="144"/>
                      </a:lnTo>
                      <a:lnTo>
                        <a:pt x="69" y="152"/>
                      </a:lnTo>
                      <a:lnTo>
                        <a:pt x="78" y="128"/>
                      </a:lnTo>
                      <a:lnTo>
                        <a:pt x="104" y="128"/>
                      </a:lnTo>
                      <a:lnTo>
                        <a:pt x="104" y="144"/>
                      </a:lnTo>
                      <a:lnTo>
                        <a:pt x="121" y="144"/>
                      </a:lnTo>
                      <a:lnTo>
                        <a:pt x="147" y="136"/>
                      </a:lnTo>
                      <a:lnTo>
                        <a:pt x="147" y="144"/>
                      </a:lnTo>
                      <a:lnTo>
                        <a:pt x="156" y="144"/>
                      </a:lnTo>
                      <a:lnTo>
                        <a:pt x="156" y="128"/>
                      </a:lnTo>
                      <a:lnTo>
                        <a:pt x="182" y="120"/>
                      </a:lnTo>
                      <a:lnTo>
                        <a:pt x="182" y="128"/>
                      </a:lnTo>
                      <a:lnTo>
                        <a:pt x="190" y="136"/>
                      </a:lnTo>
                      <a:lnTo>
                        <a:pt x="190" y="112"/>
                      </a:lnTo>
                      <a:lnTo>
                        <a:pt x="216" y="96"/>
                      </a:lnTo>
                      <a:lnTo>
                        <a:pt x="216" y="72"/>
                      </a:lnTo>
                      <a:lnTo>
                        <a:pt x="208" y="40"/>
                      </a:lnTo>
                      <a:lnTo>
                        <a:pt x="208" y="8"/>
                      </a:lnTo>
                      <a:lnTo>
                        <a:pt x="242" y="0"/>
                      </a:lnTo>
                      <a:lnTo>
                        <a:pt x="312" y="24"/>
                      </a:lnTo>
                      <a:lnTo>
                        <a:pt x="312" y="56"/>
                      </a:lnTo>
                      <a:lnTo>
                        <a:pt x="286" y="96"/>
                      </a:lnTo>
                      <a:lnTo>
                        <a:pt x="251" y="104"/>
                      </a:lnTo>
                      <a:lnTo>
                        <a:pt x="242" y="128"/>
                      </a:lnTo>
                      <a:lnTo>
                        <a:pt x="242" y="160"/>
                      </a:lnTo>
                      <a:lnTo>
                        <a:pt x="286" y="152"/>
                      </a:lnTo>
                      <a:lnTo>
                        <a:pt x="312" y="144"/>
                      </a:lnTo>
                      <a:lnTo>
                        <a:pt x="364" y="184"/>
                      </a:lnTo>
                      <a:lnTo>
                        <a:pt x="381" y="184"/>
                      </a:lnTo>
                      <a:lnTo>
                        <a:pt x="441" y="128"/>
                      </a:lnTo>
                      <a:lnTo>
                        <a:pt x="511" y="104"/>
                      </a:lnTo>
                      <a:lnTo>
                        <a:pt x="511" y="32"/>
                      </a:lnTo>
                      <a:lnTo>
                        <a:pt x="580" y="128"/>
                      </a:lnTo>
                      <a:lnTo>
                        <a:pt x="563" y="168"/>
                      </a:lnTo>
                      <a:lnTo>
                        <a:pt x="528" y="224"/>
                      </a:lnTo>
                      <a:lnTo>
                        <a:pt x="502" y="216"/>
                      </a:lnTo>
                      <a:lnTo>
                        <a:pt x="476" y="184"/>
                      </a:lnTo>
                      <a:lnTo>
                        <a:pt x="467" y="192"/>
                      </a:lnTo>
                      <a:lnTo>
                        <a:pt x="398" y="288"/>
                      </a:lnTo>
                      <a:lnTo>
                        <a:pt x="329" y="296"/>
                      </a:lnTo>
                      <a:lnTo>
                        <a:pt x="286" y="256"/>
                      </a:lnTo>
                      <a:lnTo>
                        <a:pt x="251" y="264"/>
                      </a:lnTo>
                      <a:lnTo>
                        <a:pt x="216" y="264"/>
                      </a:lnTo>
                      <a:lnTo>
                        <a:pt x="199" y="280"/>
                      </a:lnTo>
                      <a:lnTo>
                        <a:pt x="251" y="328"/>
                      </a:lnTo>
                      <a:lnTo>
                        <a:pt x="286" y="360"/>
                      </a:lnTo>
                      <a:lnTo>
                        <a:pt x="277" y="384"/>
                      </a:lnTo>
                      <a:lnTo>
                        <a:pt x="242" y="424"/>
                      </a:lnTo>
                      <a:lnTo>
                        <a:pt x="190" y="392"/>
                      </a:lnTo>
                      <a:lnTo>
                        <a:pt x="156" y="432"/>
                      </a:lnTo>
                      <a:lnTo>
                        <a:pt x="121" y="480"/>
                      </a:lnTo>
                      <a:lnTo>
                        <a:pt x="139" y="512"/>
                      </a:lnTo>
                      <a:lnTo>
                        <a:pt x="104" y="520"/>
                      </a:lnTo>
                      <a:lnTo>
                        <a:pt x="95" y="520"/>
                      </a:lnTo>
                      <a:lnTo>
                        <a:pt x="95" y="488"/>
                      </a:lnTo>
                      <a:lnTo>
                        <a:pt x="52" y="504"/>
                      </a:lnTo>
                      <a:lnTo>
                        <a:pt x="26" y="488"/>
                      </a:lnTo>
                      <a:lnTo>
                        <a:pt x="9" y="472"/>
                      </a:lnTo>
                      <a:lnTo>
                        <a:pt x="43" y="440"/>
                      </a:lnTo>
                      <a:lnTo>
                        <a:pt x="95" y="424"/>
                      </a:lnTo>
                      <a:lnTo>
                        <a:pt x="121" y="392"/>
                      </a:lnTo>
                      <a:lnTo>
                        <a:pt x="95" y="368"/>
                      </a:lnTo>
                      <a:lnTo>
                        <a:pt x="35" y="400"/>
                      </a:lnTo>
                      <a:lnTo>
                        <a:pt x="9" y="384"/>
                      </a:lnTo>
                      <a:lnTo>
                        <a:pt x="0" y="344"/>
                      </a:lnTo>
                      <a:lnTo>
                        <a:pt x="35" y="312"/>
                      </a:lnTo>
                      <a:lnTo>
                        <a:pt x="69" y="296"/>
                      </a:lnTo>
                      <a:lnTo>
                        <a:pt x="113" y="248"/>
                      </a:lnTo>
                      <a:lnTo>
                        <a:pt x="147" y="232"/>
                      </a:lnTo>
                      <a:lnTo>
                        <a:pt x="164" y="224"/>
                      </a:lnTo>
                      <a:lnTo>
                        <a:pt x="164" y="216"/>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80" name="Freeform 93"/>
                <p:cNvSpPr>
                  <a:spLocks/>
                </p:cNvSpPr>
                <p:nvPr/>
              </p:nvSpPr>
              <p:spPr bwMode="auto">
                <a:xfrm>
                  <a:off x="2233" y="2072"/>
                  <a:ext cx="46" cy="44"/>
                </a:xfrm>
                <a:custGeom>
                  <a:avLst/>
                  <a:gdLst>
                    <a:gd name="T0" fmla="*/ 0 w 35"/>
                    <a:gd name="T1" fmla="*/ 0 h 33"/>
                    <a:gd name="T2" fmla="*/ 0 w 35"/>
                    <a:gd name="T3" fmla="*/ 3679 h 33"/>
                    <a:gd name="T4" fmla="*/ 0 w 35"/>
                    <a:gd name="T5" fmla="*/ 7583 h 33"/>
                    <a:gd name="T6" fmla="*/ 4701 w 35"/>
                    <a:gd name="T7" fmla="*/ 5687 h 33"/>
                    <a:gd name="T8" fmla="*/ 6178 w 35"/>
                    <a:gd name="T9" fmla="*/ 3679 h 33"/>
                    <a:gd name="T10" fmla="*/ 3022 w 35"/>
                    <a:gd name="T11" fmla="*/ 0 h 33"/>
                    <a:gd name="T12" fmla="*/ 0 w 35"/>
                    <a:gd name="T13" fmla="*/ 0 h 33"/>
                    <a:gd name="T14" fmla="*/ 0 60000 65536"/>
                    <a:gd name="T15" fmla="*/ 0 60000 65536"/>
                    <a:gd name="T16" fmla="*/ 0 60000 65536"/>
                    <a:gd name="T17" fmla="*/ 0 60000 65536"/>
                    <a:gd name="T18" fmla="*/ 0 60000 65536"/>
                    <a:gd name="T19" fmla="*/ 0 60000 65536"/>
                    <a:gd name="T20" fmla="*/ 0 60000 65536"/>
                    <a:gd name="T21" fmla="*/ 0 w 35"/>
                    <a:gd name="T22" fmla="*/ 0 h 33"/>
                    <a:gd name="T23" fmla="*/ 35 w 3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3">
                      <a:moveTo>
                        <a:pt x="0" y="0"/>
                      </a:moveTo>
                      <a:lnTo>
                        <a:pt x="0" y="16"/>
                      </a:lnTo>
                      <a:lnTo>
                        <a:pt x="0" y="32"/>
                      </a:lnTo>
                      <a:lnTo>
                        <a:pt x="26" y="24"/>
                      </a:lnTo>
                      <a:lnTo>
                        <a:pt x="34" y="16"/>
                      </a:lnTo>
                      <a:lnTo>
                        <a:pt x="17" y="0"/>
                      </a:lnTo>
                      <a:lnTo>
                        <a:pt x="0"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81" name="Freeform 94"/>
                <p:cNvSpPr>
                  <a:spLocks/>
                </p:cNvSpPr>
                <p:nvPr/>
              </p:nvSpPr>
              <p:spPr bwMode="auto">
                <a:xfrm>
                  <a:off x="3016" y="1936"/>
                  <a:ext cx="681" cy="506"/>
                </a:xfrm>
                <a:custGeom>
                  <a:avLst/>
                  <a:gdLst>
                    <a:gd name="T0" fmla="*/ 42110 w 521"/>
                    <a:gd name="T1" fmla="*/ 8627 h 385"/>
                    <a:gd name="T2" fmla="*/ 44861 w 521"/>
                    <a:gd name="T3" fmla="*/ 14338 h 385"/>
                    <a:gd name="T4" fmla="*/ 38003 w 521"/>
                    <a:gd name="T5" fmla="*/ 21662 h 385"/>
                    <a:gd name="T6" fmla="*/ 32216 w 521"/>
                    <a:gd name="T7" fmla="*/ 30196 h 385"/>
                    <a:gd name="T8" fmla="*/ 22592 w 521"/>
                    <a:gd name="T9" fmla="*/ 28759 h 385"/>
                    <a:gd name="T10" fmla="*/ 16958 w 521"/>
                    <a:gd name="T11" fmla="*/ 25843 h 385"/>
                    <a:gd name="T12" fmla="*/ 12623 w 521"/>
                    <a:gd name="T13" fmla="*/ 24504 h 385"/>
                    <a:gd name="T14" fmla="*/ 8444 w 521"/>
                    <a:gd name="T15" fmla="*/ 24504 h 385"/>
                    <a:gd name="T16" fmla="*/ 0 w 521"/>
                    <a:gd name="T17" fmla="*/ 30196 h 385"/>
                    <a:gd name="T18" fmla="*/ 2763 w 521"/>
                    <a:gd name="T19" fmla="*/ 33125 h 385"/>
                    <a:gd name="T20" fmla="*/ 6882 w 521"/>
                    <a:gd name="T21" fmla="*/ 36075 h 385"/>
                    <a:gd name="T22" fmla="*/ 12623 w 521"/>
                    <a:gd name="T23" fmla="*/ 37418 h 385"/>
                    <a:gd name="T24" fmla="*/ 16958 w 521"/>
                    <a:gd name="T25" fmla="*/ 40132 h 385"/>
                    <a:gd name="T26" fmla="*/ 15368 w 521"/>
                    <a:gd name="T27" fmla="*/ 47442 h 385"/>
                    <a:gd name="T28" fmla="*/ 15368 w 521"/>
                    <a:gd name="T29" fmla="*/ 51966 h 385"/>
                    <a:gd name="T30" fmla="*/ 28057 w 521"/>
                    <a:gd name="T31" fmla="*/ 53279 h 385"/>
                    <a:gd name="T32" fmla="*/ 30998 w 521"/>
                    <a:gd name="T33" fmla="*/ 50432 h 385"/>
                    <a:gd name="T34" fmla="*/ 32216 w 521"/>
                    <a:gd name="T35" fmla="*/ 53279 h 385"/>
                    <a:gd name="T36" fmla="*/ 33769 w 521"/>
                    <a:gd name="T37" fmla="*/ 58972 h 385"/>
                    <a:gd name="T38" fmla="*/ 36424 w 521"/>
                    <a:gd name="T39" fmla="*/ 60568 h 385"/>
                    <a:gd name="T40" fmla="*/ 42110 w 521"/>
                    <a:gd name="T41" fmla="*/ 60568 h 385"/>
                    <a:gd name="T42" fmla="*/ 47935 w 521"/>
                    <a:gd name="T43" fmla="*/ 66282 h 385"/>
                    <a:gd name="T44" fmla="*/ 59048 w 521"/>
                    <a:gd name="T45" fmla="*/ 61862 h 385"/>
                    <a:gd name="T46" fmla="*/ 61725 w 521"/>
                    <a:gd name="T47" fmla="*/ 64806 h 385"/>
                    <a:gd name="T48" fmla="*/ 67423 w 521"/>
                    <a:gd name="T49" fmla="*/ 69142 h 385"/>
                    <a:gd name="T50" fmla="*/ 78694 w 521"/>
                    <a:gd name="T51" fmla="*/ 64806 h 385"/>
                    <a:gd name="T52" fmla="*/ 81537 w 521"/>
                    <a:gd name="T53" fmla="*/ 53279 h 385"/>
                    <a:gd name="T54" fmla="*/ 71685 w 521"/>
                    <a:gd name="T55" fmla="*/ 41782 h 385"/>
                    <a:gd name="T56" fmla="*/ 77251 w 521"/>
                    <a:gd name="T57" fmla="*/ 38799 h 385"/>
                    <a:gd name="T58" fmla="*/ 84380 w 521"/>
                    <a:gd name="T59" fmla="*/ 27448 h 385"/>
                    <a:gd name="T60" fmla="*/ 80108 w 521"/>
                    <a:gd name="T61" fmla="*/ 20134 h 385"/>
                    <a:gd name="T62" fmla="*/ 81537 w 521"/>
                    <a:gd name="T63" fmla="*/ 11508 h 385"/>
                    <a:gd name="T64" fmla="*/ 78694 w 521"/>
                    <a:gd name="T65" fmla="*/ 5728 h 385"/>
                    <a:gd name="T66" fmla="*/ 81537 w 521"/>
                    <a:gd name="T67" fmla="*/ 1461 h 385"/>
                    <a:gd name="T68" fmla="*/ 77251 w 521"/>
                    <a:gd name="T69" fmla="*/ 0 h 385"/>
                    <a:gd name="T70" fmla="*/ 74428 w 521"/>
                    <a:gd name="T71" fmla="*/ 1461 h 385"/>
                    <a:gd name="T72" fmla="*/ 59048 w 521"/>
                    <a:gd name="T73" fmla="*/ 0 h 385"/>
                    <a:gd name="T74" fmla="*/ 44861 w 521"/>
                    <a:gd name="T75" fmla="*/ 4358 h 385"/>
                    <a:gd name="T76" fmla="*/ 42110 w 521"/>
                    <a:gd name="T77" fmla="*/ 8627 h 3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1"/>
                    <a:gd name="T118" fmla="*/ 0 h 385"/>
                    <a:gd name="T119" fmla="*/ 521 w 521"/>
                    <a:gd name="T120" fmla="*/ 385 h 3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1" h="385">
                      <a:moveTo>
                        <a:pt x="260" y="48"/>
                      </a:moveTo>
                      <a:lnTo>
                        <a:pt x="277" y="80"/>
                      </a:lnTo>
                      <a:lnTo>
                        <a:pt x="234" y="120"/>
                      </a:lnTo>
                      <a:lnTo>
                        <a:pt x="199" y="168"/>
                      </a:lnTo>
                      <a:lnTo>
                        <a:pt x="139" y="160"/>
                      </a:lnTo>
                      <a:lnTo>
                        <a:pt x="104" y="144"/>
                      </a:lnTo>
                      <a:lnTo>
                        <a:pt x="78" y="136"/>
                      </a:lnTo>
                      <a:lnTo>
                        <a:pt x="52" y="136"/>
                      </a:lnTo>
                      <a:lnTo>
                        <a:pt x="0" y="168"/>
                      </a:lnTo>
                      <a:lnTo>
                        <a:pt x="17" y="184"/>
                      </a:lnTo>
                      <a:lnTo>
                        <a:pt x="43" y="200"/>
                      </a:lnTo>
                      <a:lnTo>
                        <a:pt x="78" y="208"/>
                      </a:lnTo>
                      <a:lnTo>
                        <a:pt x="104" y="224"/>
                      </a:lnTo>
                      <a:lnTo>
                        <a:pt x="95" y="264"/>
                      </a:lnTo>
                      <a:lnTo>
                        <a:pt x="95" y="288"/>
                      </a:lnTo>
                      <a:lnTo>
                        <a:pt x="173" y="296"/>
                      </a:lnTo>
                      <a:lnTo>
                        <a:pt x="191" y="280"/>
                      </a:lnTo>
                      <a:lnTo>
                        <a:pt x="199" y="296"/>
                      </a:lnTo>
                      <a:lnTo>
                        <a:pt x="208" y="328"/>
                      </a:lnTo>
                      <a:lnTo>
                        <a:pt x="225" y="336"/>
                      </a:lnTo>
                      <a:lnTo>
                        <a:pt x="260" y="336"/>
                      </a:lnTo>
                      <a:lnTo>
                        <a:pt x="295" y="368"/>
                      </a:lnTo>
                      <a:lnTo>
                        <a:pt x="364" y="344"/>
                      </a:lnTo>
                      <a:lnTo>
                        <a:pt x="381" y="360"/>
                      </a:lnTo>
                      <a:lnTo>
                        <a:pt x="416" y="384"/>
                      </a:lnTo>
                      <a:lnTo>
                        <a:pt x="485" y="360"/>
                      </a:lnTo>
                      <a:lnTo>
                        <a:pt x="503" y="296"/>
                      </a:lnTo>
                      <a:lnTo>
                        <a:pt x="442" y="232"/>
                      </a:lnTo>
                      <a:lnTo>
                        <a:pt x="477" y="216"/>
                      </a:lnTo>
                      <a:lnTo>
                        <a:pt x="520" y="152"/>
                      </a:lnTo>
                      <a:lnTo>
                        <a:pt x="494" y="112"/>
                      </a:lnTo>
                      <a:lnTo>
                        <a:pt x="503" y="64"/>
                      </a:lnTo>
                      <a:lnTo>
                        <a:pt x="485" y="32"/>
                      </a:lnTo>
                      <a:lnTo>
                        <a:pt x="503" y="8"/>
                      </a:lnTo>
                      <a:lnTo>
                        <a:pt x="477" y="0"/>
                      </a:lnTo>
                      <a:lnTo>
                        <a:pt x="459" y="8"/>
                      </a:lnTo>
                      <a:lnTo>
                        <a:pt x="364" y="0"/>
                      </a:lnTo>
                      <a:lnTo>
                        <a:pt x="277" y="24"/>
                      </a:lnTo>
                      <a:lnTo>
                        <a:pt x="260" y="48"/>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82" name="Freeform 96"/>
                <p:cNvSpPr>
                  <a:spLocks/>
                </p:cNvSpPr>
                <p:nvPr/>
              </p:nvSpPr>
              <p:spPr bwMode="auto">
                <a:xfrm>
                  <a:off x="3492" y="1451"/>
                  <a:ext cx="885" cy="1033"/>
                </a:xfrm>
                <a:custGeom>
                  <a:avLst/>
                  <a:gdLst>
                    <a:gd name="T0" fmla="*/ 74565 w 677"/>
                    <a:gd name="T1" fmla="*/ 8764 h 785"/>
                    <a:gd name="T2" fmla="*/ 69118 w 677"/>
                    <a:gd name="T3" fmla="*/ 8764 h 785"/>
                    <a:gd name="T4" fmla="*/ 61874 w 677"/>
                    <a:gd name="T5" fmla="*/ 0 h 785"/>
                    <a:gd name="T6" fmla="*/ 59151 w 677"/>
                    <a:gd name="T7" fmla="*/ 2988 h 785"/>
                    <a:gd name="T8" fmla="*/ 63389 w 677"/>
                    <a:gd name="T9" fmla="*/ 7406 h 785"/>
                    <a:gd name="T10" fmla="*/ 57725 w 677"/>
                    <a:gd name="T11" fmla="*/ 13259 h 785"/>
                    <a:gd name="T12" fmla="*/ 50661 w 677"/>
                    <a:gd name="T13" fmla="*/ 5819 h 785"/>
                    <a:gd name="T14" fmla="*/ 46497 w 677"/>
                    <a:gd name="T15" fmla="*/ 4422 h 785"/>
                    <a:gd name="T16" fmla="*/ 39547 w 677"/>
                    <a:gd name="T17" fmla="*/ 10312 h 785"/>
                    <a:gd name="T18" fmla="*/ 32253 w 677"/>
                    <a:gd name="T19" fmla="*/ 7406 h 785"/>
                    <a:gd name="T20" fmla="*/ 28089 w 677"/>
                    <a:gd name="T21" fmla="*/ 11791 h 785"/>
                    <a:gd name="T22" fmla="*/ 35280 w 677"/>
                    <a:gd name="T23" fmla="*/ 20549 h 785"/>
                    <a:gd name="T24" fmla="*/ 29580 w 677"/>
                    <a:gd name="T25" fmla="*/ 23498 h 785"/>
                    <a:gd name="T26" fmla="*/ 23848 w 677"/>
                    <a:gd name="T27" fmla="*/ 26517 h 785"/>
                    <a:gd name="T28" fmla="*/ 19703 w 677"/>
                    <a:gd name="T29" fmla="*/ 35358 h 785"/>
                    <a:gd name="T30" fmla="*/ 22628 w 677"/>
                    <a:gd name="T31" fmla="*/ 44228 h 785"/>
                    <a:gd name="T32" fmla="*/ 21070 w 677"/>
                    <a:gd name="T33" fmla="*/ 51470 h 785"/>
                    <a:gd name="T34" fmla="*/ 16986 w 677"/>
                    <a:gd name="T35" fmla="*/ 58944 h 785"/>
                    <a:gd name="T36" fmla="*/ 8449 w 677"/>
                    <a:gd name="T37" fmla="*/ 60425 h 785"/>
                    <a:gd name="T38" fmla="*/ 0 w 677"/>
                    <a:gd name="T39" fmla="*/ 67731 h 785"/>
                    <a:gd name="T40" fmla="*/ 15380 w 677"/>
                    <a:gd name="T41" fmla="*/ 69295 h 785"/>
                    <a:gd name="T42" fmla="*/ 18300 w 677"/>
                    <a:gd name="T43" fmla="*/ 67731 h 785"/>
                    <a:gd name="T44" fmla="*/ 22628 w 677"/>
                    <a:gd name="T45" fmla="*/ 69295 h 785"/>
                    <a:gd name="T46" fmla="*/ 19703 w 677"/>
                    <a:gd name="T47" fmla="*/ 73683 h 785"/>
                    <a:gd name="T48" fmla="*/ 22628 w 677"/>
                    <a:gd name="T49" fmla="*/ 79515 h 785"/>
                    <a:gd name="T50" fmla="*/ 22628 w 677"/>
                    <a:gd name="T51" fmla="*/ 81086 h 785"/>
                    <a:gd name="T52" fmla="*/ 35280 w 677"/>
                    <a:gd name="T53" fmla="*/ 86931 h 785"/>
                    <a:gd name="T54" fmla="*/ 50661 w 677"/>
                    <a:gd name="T55" fmla="*/ 91383 h 785"/>
                    <a:gd name="T56" fmla="*/ 53440 w 677"/>
                    <a:gd name="T57" fmla="*/ 92723 h 785"/>
                    <a:gd name="T58" fmla="*/ 57725 w 677"/>
                    <a:gd name="T59" fmla="*/ 100296 h 785"/>
                    <a:gd name="T60" fmla="*/ 49233 w 677"/>
                    <a:gd name="T61" fmla="*/ 109068 h 785"/>
                    <a:gd name="T62" fmla="*/ 53440 w 677"/>
                    <a:gd name="T63" fmla="*/ 114875 h 785"/>
                    <a:gd name="T64" fmla="*/ 59151 w 677"/>
                    <a:gd name="T65" fmla="*/ 112060 h 785"/>
                    <a:gd name="T66" fmla="*/ 63389 w 677"/>
                    <a:gd name="T67" fmla="*/ 116472 h 785"/>
                    <a:gd name="T68" fmla="*/ 63389 w 677"/>
                    <a:gd name="T69" fmla="*/ 135682 h 785"/>
                    <a:gd name="T70" fmla="*/ 92954 w 677"/>
                    <a:gd name="T71" fmla="*/ 144503 h 785"/>
                    <a:gd name="T72" fmla="*/ 97098 w 677"/>
                    <a:gd name="T73" fmla="*/ 131261 h 785"/>
                    <a:gd name="T74" fmla="*/ 102752 w 677"/>
                    <a:gd name="T75" fmla="*/ 119374 h 785"/>
                    <a:gd name="T76" fmla="*/ 97098 w 677"/>
                    <a:gd name="T77" fmla="*/ 106024 h 785"/>
                    <a:gd name="T78" fmla="*/ 91512 w 677"/>
                    <a:gd name="T79" fmla="*/ 103118 h 785"/>
                    <a:gd name="T80" fmla="*/ 97098 w 677"/>
                    <a:gd name="T81" fmla="*/ 95724 h 785"/>
                    <a:gd name="T82" fmla="*/ 90207 w 677"/>
                    <a:gd name="T83" fmla="*/ 69295 h 785"/>
                    <a:gd name="T84" fmla="*/ 97098 w 677"/>
                    <a:gd name="T85" fmla="*/ 51470 h 785"/>
                    <a:gd name="T86" fmla="*/ 99902 w 677"/>
                    <a:gd name="T87" fmla="*/ 36806 h 785"/>
                    <a:gd name="T88" fmla="*/ 109884 w 677"/>
                    <a:gd name="T89" fmla="*/ 27970 h 785"/>
                    <a:gd name="T90" fmla="*/ 107037 w 677"/>
                    <a:gd name="T91" fmla="*/ 17648 h 785"/>
                    <a:gd name="T92" fmla="*/ 101423 w 677"/>
                    <a:gd name="T93" fmla="*/ 13259 h 785"/>
                    <a:gd name="T94" fmla="*/ 97098 w 677"/>
                    <a:gd name="T95" fmla="*/ 8764 h 785"/>
                    <a:gd name="T96" fmla="*/ 80220 w 677"/>
                    <a:gd name="T97" fmla="*/ 1474 h 785"/>
                    <a:gd name="T98" fmla="*/ 74565 w 677"/>
                    <a:gd name="T99" fmla="*/ 8764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7"/>
                    <a:gd name="T151" fmla="*/ 0 h 785"/>
                    <a:gd name="T152" fmla="*/ 677 w 677"/>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7" h="785">
                      <a:moveTo>
                        <a:pt x="459" y="48"/>
                      </a:moveTo>
                      <a:lnTo>
                        <a:pt x="425" y="48"/>
                      </a:lnTo>
                      <a:lnTo>
                        <a:pt x="381" y="0"/>
                      </a:lnTo>
                      <a:lnTo>
                        <a:pt x="364" y="16"/>
                      </a:lnTo>
                      <a:lnTo>
                        <a:pt x="390" y="40"/>
                      </a:lnTo>
                      <a:lnTo>
                        <a:pt x="355" y="72"/>
                      </a:lnTo>
                      <a:lnTo>
                        <a:pt x="312" y="32"/>
                      </a:lnTo>
                      <a:lnTo>
                        <a:pt x="286" y="24"/>
                      </a:lnTo>
                      <a:lnTo>
                        <a:pt x="243" y="56"/>
                      </a:lnTo>
                      <a:lnTo>
                        <a:pt x="199" y="40"/>
                      </a:lnTo>
                      <a:lnTo>
                        <a:pt x="173" y="64"/>
                      </a:lnTo>
                      <a:lnTo>
                        <a:pt x="217" y="112"/>
                      </a:lnTo>
                      <a:lnTo>
                        <a:pt x="182" y="128"/>
                      </a:lnTo>
                      <a:lnTo>
                        <a:pt x="147" y="144"/>
                      </a:lnTo>
                      <a:lnTo>
                        <a:pt x="121" y="192"/>
                      </a:lnTo>
                      <a:lnTo>
                        <a:pt x="139" y="240"/>
                      </a:lnTo>
                      <a:lnTo>
                        <a:pt x="130" y="280"/>
                      </a:lnTo>
                      <a:lnTo>
                        <a:pt x="104" y="320"/>
                      </a:lnTo>
                      <a:lnTo>
                        <a:pt x="52" y="328"/>
                      </a:lnTo>
                      <a:lnTo>
                        <a:pt x="0" y="368"/>
                      </a:lnTo>
                      <a:lnTo>
                        <a:pt x="95" y="376"/>
                      </a:lnTo>
                      <a:lnTo>
                        <a:pt x="113" y="368"/>
                      </a:lnTo>
                      <a:lnTo>
                        <a:pt x="139" y="376"/>
                      </a:lnTo>
                      <a:lnTo>
                        <a:pt x="121" y="400"/>
                      </a:lnTo>
                      <a:lnTo>
                        <a:pt x="139" y="432"/>
                      </a:lnTo>
                      <a:lnTo>
                        <a:pt x="139" y="440"/>
                      </a:lnTo>
                      <a:lnTo>
                        <a:pt x="217" y="472"/>
                      </a:lnTo>
                      <a:lnTo>
                        <a:pt x="312" y="496"/>
                      </a:lnTo>
                      <a:lnTo>
                        <a:pt x="329" y="504"/>
                      </a:lnTo>
                      <a:lnTo>
                        <a:pt x="355" y="544"/>
                      </a:lnTo>
                      <a:lnTo>
                        <a:pt x="303" y="592"/>
                      </a:lnTo>
                      <a:lnTo>
                        <a:pt x="329" y="624"/>
                      </a:lnTo>
                      <a:lnTo>
                        <a:pt x="364" y="608"/>
                      </a:lnTo>
                      <a:lnTo>
                        <a:pt x="390" y="632"/>
                      </a:lnTo>
                      <a:lnTo>
                        <a:pt x="390" y="736"/>
                      </a:lnTo>
                      <a:lnTo>
                        <a:pt x="572" y="784"/>
                      </a:lnTo>
                      <a:lnTo>
                        <a:pt x="598" y="712"/>
                      </a:lnTo>
                      <a:lnTo>
                        <a:pt x="633" y="648"/>
                      </a:lnTo>
                      <a:lnTo>
                        <a:pt x="598" y="576"/>
                      </a:lnTo>
                      <a:lnTo>
                        <a:pt x="563" y="560"/>
                      </a:lnTo>
                      <a:lnTo>
                        <a:pt x="598" y="520"/>
                      </a:lnTo>
                      <a:lnTo>
                        <a:pt x="555" y="376"/>
                      </a:lnTo>
                      <a:lnTo>
                        <a:pt x="598" y="280"/>
                      </a:lnTo>
                      <a:lnTo>
                        <a:pt x="615" y="200"/>
                      </a:lnTo>
                      <a:lnTo>
                        <a:pt x="676" y="152"/>
                      </a:lnTo>
                      <a:lnTo>
                        <a:pt x="659" y="96"/>
                      </a:lnTo>
                      <a:lnTo>
                        <a:pt x="624" y="72"/>
                      </a:lnTo>
                      <a:lnTo>
                        <a:pt x="598" y="48"/>
                      </a:lnTo>
                      <a:lnTo>
                        <a:pt x="494" y="8"/>
                      </a:lnTo>
                      <a:lnTo>
                        <a:pt x="459" y="48"/>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83" name="Freeform 97"/>
                <p:cNvSpPr>
                  <a:spLocks/>
                </p:cNvSpPr>
                <p:nvPr/>
              </p:nvSpPr>
              <p:spPr bwMode="auto">
                <a:xfrm>
                  <a:off x="3050" y="1936"/>
                  <a:ext cx="329" cy="222"/>
                </a:xfrm>
                <a:custGeom>
                  <a:avLst/>
                  <a:gdLst>
                    <a:gd name="T0" fmla="*/ 4068 w 252"/>
                    <a:gd name="T1" fmla="*/ 24294 h 169"/>
                    <a:gd name="T2" fmla="*/ 0 w 252"/>
                    <a:gd name="T3" fmla="*/ 18542 h 169"/>
                    <a:gd name="T4" fmla="*/ 0 w 252"/>
                    <a:gd name="T5" fmla="*/ 0 h 169"/>
                    <a:gd name="T6" fmla="*/ 5551 w 252"/>
                    <a:gd name="T7" fmla="*/ 1446 h 169"/>
                    <a:gd name="T8" fmla="*/ 10963 w 252"/>
                    <a:gd name="T9" fmla="*/ 4305 h 169"/>
                    <a:gd name="T10" fmla="*/ 17958 w 252"/>
                    <a:gd name="T11" fmla="*/ 0 h 169"/>
                    <a:gd name="T12" fmla="*/ 24715 w 252"/>
                    <a:gd name="T13" fmla="*/ 5655 h 169"/>
                    <a:gd name="T14" fmla="*/ 27457 w 252"/>
                    <a:gd name="T15" fmla="*/ 9989 h 169"/>
                    <a:gd name="T16" fmla="*/ 30141 w 252"/>
                    <a:gd name="T17" fmla="*/ 14247 h 169"/>
                    <a:gd name="T18" fmla="*/ 37206 w 252"/>
                    <a:gd name="T19" fmla="*/ 8571 h 169"/>
                    <a:gd name="T20" fmla="*/ 39822 w 252"/>
                    <a:gd name="T21" fmla="*/ 14247 h 169"/>
                    <a:gd name="T22" fmla="*/ 32991 w 252"/>
                    <a:gd name="T23" fmla="*/ 21476 h 169"/>
                    <a:gd name="T24" fmla="*/ 27457 w 252"/>
                    <a:gd name="T25" fmla="*/ 29937 h 169"/>
                    <a:gd name="T26" fmla="*/ 17958 w 252"/>
                    <a:gd name="T27" fmla="*/ 28560 h 169"/>
                    <a:gd name="T28" fmla="*/ 12352 w 252"/>
                    <a:gd name="T29" fmla="*/ 25580 h 169"/>
                    <a:gd name="T30" fmla="*/ 8251 w 252"/>
                    <a:gd name="T31" fmla="*/ 24294 h 169"/>
                    <a:gd name="T32" fmla="*/ 4068 w 252"/>
                    <a:gd name="T33" fmla="*/ 24294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69"/>
                    <a:gd name="T53" fmla="*/ 252 w 252"/>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69">
                      <a:moveTo>
                        <a:pt x="26" y="136"/>
                      </a:moveTo>
                      <a:lnTo>
                        <a:pt x="0" y="104"/>
                      </a:lnTo>
                      <a:lnTo>
                        <a:pt x="0" y="0"/>
                      </a:lnTo>
                      <a:lnTo>
                        <a:pt x="35" y="8"/>
                      </a:lnTo>
                      <a:lnTo>
                        <a:pt x="69" y="24"/>
                      </a:lnTo>
                      <a:lnTo>
                        <a:pt x="113" y="0"/>
                      </a:lnTo>
                      <a:lnTo>
                        <a:pt x="156" y="32"/>
                      </a:lnTo>
                      <a:lnTo>
                        <a:pt x="173" y="56"/>
                      </a:lnTo>
                      <a:lnTo>
                        <a:pt x="190" y="80"/>
                      </a:lnTo>
                      <a:lnTo>
                        <a:pt x="234" y="48"/>
                      </a:lnTo>
                      <a:lnTo>
                        <a:pt x="251" y="80"/>
                      </a:lnTo>
                      <a:lnTo>
                        <a:pt x="208" y="120"/>
                      </a:lnTo>
                      <a:lnTo>
                        <a:pt x="173" y="168"/>
                      </a:lnTo>
                      <a:lnTo>
                        <a:pt x="113" y="160"/>
                      </a:lnTo>
                      <a:lnTo>
                        <a:pt x="78" y="144"/>
                      </a:lnTo>
                      <a:lnTo>
                        <a:pt x="52" y="136"/>
                      </a:lnTo>
                      <a:lnTo>
                        <a:pt x="26" y="136"/>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84" name="Freeform 98"/>
                <p:cNvSpPr>
                  <a:spLocks/>
                </p:cNvSpPr>
                <p:nvPr/>
              </p:nvSpPr>
              <p:spPr bwMode="auto">
                <a:xfrm>
                  <a:off x="2652" y="2346"/>
                  <a:ext cx="365" cy="328"/>
                </a:xfrm>
                <a:custGeom>
                  <a:avLst/>
                  <a:gdLst>
                    <a:gd name="T0" fmla="*/ 12821 w 279"/>
                    <a:gd name="T1" fmla="*/ 45256 h 249"/>
                    <a:gd name="T2" fmla="*/ 15902 w 279"/>
                    <a:gd name="T3" fmla="*/ 43724 h 249"/>
                    <a:gd name="T4" fmla="*/ 25698 w 279"/>
                    <a:gd name="T5" fmla="*/ 40951 h 249"/>
                    <a:gd name="T6" fmla="*/ 29961 w 279"/>
                    <a:gd name="T7" fmla="*/ 46700 h 249"/>
                    <a:gd name="T8" fmla="*/ 35846 w 279"/>
                    <a:gd name="T9" fmla="*/ 45256 h 249"/>
                    <a:gd name="T10" fmla="*/ 45879 w 279"/>
                    <a:gd name="T11" fmla="*/ 39896 h 249"/>
                    <a:gd name="T12" fmla="*/ 45879 w 279"/>
                    <a:gd name="T13" fmla="*/ 35553 h 249"/>
                    <a:gd name="T14" fmla="*/ 37257 w 279"/>
                    <a:gd name="T15" fmla="*/ 31491 h 249"/>
                    <a:gd name="T16" fmla="*/ 38717 w 279"/>
                    <a:gd name="T17" fmla="*/ 24624 h 249"/>
                    <a:gd name="T18" fmla="*/ 40027 w 279"/>
                    <a:gd name="T19" fmla="*/ 12393 h 249"/>
                    <a:gd name="T20" fmla="*/ 38717 w 279"/>
                    <a:gd name="T21" fmla="*/ 9550 h 249"/>
                    <a:gd name="T22" fmla="*/ 29961 w 279"/>
                    <a:gd name="T23" fmla="*/ 8237 h 249"/>
                    <a:gd name="T24" fmla="*/ 33044 w 279"/>
                    <a:gd name="T25" fmla="*/ 4116 h 249"/>
                    <a:gd name="T26" fmla="*/ 29961 w 279"/>
                    <a:gd name="T27" fmla="*/ 1349 h 249"/>
                    <a:gd name="T28" fmla="*/ 21343 w 279"/>
                    <a:gd name="T29" fmla="*/ 0 h 249"/>
                    <a:gd name="T30" fmla="*/ 18683 w 279"/>
                    <a:gd name="T31" fmla="*/ 0 h 249"/>
                    <a:gd name="T32" fmla="*/ 12821 w 279"/>
                    <a:gd name="T33" fmla="*/ 1349 h 249"/>
                    <a:gd name="T34" fmla="*/ 14382 w 279"/>
                    <a:gd name="T35" fmla="*/ 4116 h 249"/>
                    <a:gd name="T36" fmla="*/ 8551 w 279"/>
                    <a:gd name="T37" fmla="*/ 12393 h 249"/>
                    <a:gd name="T38" fmla="*/ 7102 w 279"/>
                    <a:gd name="T39" fmla="*/ 12393 h 249"/>
                    <a:gd name="T40" fmla="*/ 5726 w 279"/>
                    <a:gd name="T41" fmla="*/ 9550 h 249"/>
                    <a:gd name="T42" fmla="*/ 1494 w 279"/>
                    <a:gd name="T43" fmla="*/ 10850 h 249"/>
                    <a:gd name="T44" fmla="*/ 0 w 279"/>
                    <a:gd name="T45" fmla="*/ 20489 h 249"/>
                    <a:gd name="T46" fmla="*/ 0 w 279"/>
                    <a:gd name="T47" fmla="*/ 39896 h 249"/>
                    <a:gd name="T48" fmla="*/ 12821 w 279"/>
                    <a:gd name="T49" fmla="*/ 45256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9"/>
                    <a:gd name="T76" fmla="*/ 0 h 249"/>
                    <a:gd name="T77" fmla="*/ 279 w 279"/>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9" h="249">
                      <a:moveTo>
                        <a:pt x="78" y="241"/>
                      </a:moveTo>
                      <a:lnTo>
                        <a:pt x="96" y="233"/>
                      </a:lnTo>
                      <a:lnTo>
                        <a:pt x="156" y="219"/>
                      </a:lnTo>
                      <a:lnTo>
                        <a:pt x="182" y="248"/>
                      </a:lnTo>
                      <a:lnTo>
                        <a:pt x="217" y="241"/>
                      </a:lnTo>
                      <a:lnTo>
                        <a:pt x="278" y="212"/>
                      </a:lnTo>
                      <a:lnTo>
                        <a:pt x="278" y="190"/>
                      </a:lnTo>
                      <a:lnTo>
                        <a:pt x="226" y="168"/>
                      </a:lnTo>
                      <a:lnTo>
                        <a:pt x="235" y="131"/>
                      </a:lnTo>
                      <a:lnTo>
                        <a:pt x="243" y="66"/>
                      </a:lnTo>
                      <a:lnTo>
                        <a:pt x="235" y="51"/>
                      </a:lnTo>
                      <a:lnTo>
                        <a:pt x="182" y="44"/>
                      </a:lnTo>
                      <a:lnTo>
                        <a:pt x="200" y="22"/>
                      </a:lnTo>
                      <a:lnTo>
                        <a:pt x="182" y="7"/>
                      </a:lnTo>
                      <a:lnTo>
                        <a:pt x="130" y="0"/>
                      </a:lnTo>
                      <a:lnTo>
                        <a:pt x="113" y="0"/>
                      </a:lnTo>
                      <a:lnTo>
                        <a:pt x="78" y="7"/>
                      </a:lnTo>
                      <a:lnTo>
                        <a:pt x="87" y="22"/>
                      </a:lnTo>
                      <a:lnTo>
                        <a:pt x="52" y="66"/>
                      </a:lnTo>
                      <a:lnTo>
                        <a:pt x="43" y="66"/>
                      </a:lnTo>
                      <a:lnTo>
                        <a:pt x="35" y="51"/>
                      </a:lnTo>
                      <a:lnTo>
                        <a:pt x="9" y="58"/>
                      </a:lnTo>
                      <a:lnTo>
                        <a:pt x="0" y="109"/>
                      </a:lnTo>
                      <a:lnTo>
                        <a:pt x="0" y="212"/>
                      </a:lnTo>
                      <a:lnTo>
                        <a:pt x="78" y="241"/>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85" name="Freeform 99"/>
                <p:cNvSpPr>
                  <a:spLocks/>
                </p:cNvSpPr>
                <p:nvPr/>
              </p:nvSpPr>
              <p:spPr bwMode="auto">
                <a:xfrm>
                  <a:off x="2822" y="2188"/>
                  <a:ext cx="433" cy="475"/>
                </a:xfrm>
                <a:custGeom>
                  <a:avLst/>
                  <a:gdLst>
                    <a:gd name="T0" fmla="*/ 27201 w 331"/>
                    <a:gd name="T1" fmla="*/ 0 h 361"/>
                    <a:gd name="T2" fmla="*/ 37235 w 331"/>
                    <a:gd name="T3" fmla="*/ 2988 h 361"/>
                    <a:gd name="T4" fmla="*/ 41568 w 331"/>
                    <a:gd name="T5" fmla="*/ 5812 h 361"/>
                    <a:gd name="T6" fmla="*/ 40007 w 331"/>
                    <a:gd name="T7" fmla="*/ 13239 h 361"/>
                    <a:gd name="T8" fmla="*/ 40007 w 331"/>
                    <a:gd name="T9" fmla="*/ 17630 h 361"/>
                    <a:gd name="T10" fmla="*/ 54377 w 331"/>
                    <a:gd name="T11" fmla="*/ 19174 h 361"/>
                    <a:gd name="T12" fmla="*/ 50198 w 331"/>
                    <a:gd name="T13" fmla="*/ 26462 h 361"/>
                    <a:gd name="T14" fmla="*/ 41568 w 331"/>
                    <a:gd name="T15" fmla="*/ 36733 h 361"/>
                    <a:gd name="T16" fmla="*/ 35812 w 331"/>
                    <a:gd name="T17" fmla="*/ 44136 h 361"/>
                    <a:gd name="T18" fmla="*/ 40007 w 331"/>
                    <a:gd name="T19" fmla="*/ 45483 h 361"/>
                    <a:gd name="T20" fmla="*/ 44333 w 331"/>
                    <a:gd name="T21" fmla="*/ 48558 h 361"/>
                    <a:gd name="T22" fmla="*/ 41568 w 331"/>
                    <a:gd name="T23" fmla="*/ 51414 h 361"/>
                    <a:gd name="T24" fmla="*/ 34309 w 331"/>
                    <a:gd name="T25" fmla="*/ 53000 h 361"/>
                    <a:gd name="T26" fmla="*/ 31528 w 331"/>
                    <a:gd name="T27" fmla="*/ 50054 h 361"/>
                    <a:gd name="T28" fmla="*/ 25679 w 331"/>
                    <a:gd name="T29" fmla="*/ 54426 h 361"/>
                    <a:gd name="T30" fmla="*/ 31528 w 331"/>
                    <a:gd name="T31" fmla="*/ 61824 h 361"/>
                    <a:gd name="T32" fmla="*/ 29894 w 331"/>
                    <a:gd name="T33" fmla="*/ 66289 h 361"/>
                    <a:gd name="T34" fmla="*/ 24425 w 331"/>
                    <a:gd name="T35" fmla="*/ 64666 h 361"/>
                    <a:gd name="T36" fmla="*/ 24425 w 331"/>
                    <a:gd name="T37" fmla="*/ 60280 h 361"/>
                    <a:gd name="T38" fmla="*/ 15895 w 331"/>
                    <a:gd name="T39" fmla="*/ 55916 h 361"/>
                    <a:gd name="T40" fmla="*/ 17143 w 331"/>
                    <a:gd name="T41" fmla="*/ 48558 h 361"/>
                    <a:gd name="T42" fmla="*/ 18671 w 331"/>
                    <a:gd name="T43" fmla="*/ 35330 h 361"/>
                    <a:gd name="T44" fmla="*/ 17143 w 331"/>
                    <a:gd name="T45" fmla="*/ 32407 h 361"/>
                    <a:gd name="T46" fmla="*/ 8542 w 331"/>
                    <a:gd name="T47" fmla="*/ 30895 h 361"/>
                    <a:gd name="T48" fmla="*/ 11319 w 331"/>
                    <a:gd name="T49" fmla="*/ 26462 h 361"/>
                    <a:gd name="T50" fmla="*/ 8542 w 331"/>
                    <a:gd name="T51" fmla="*/ 23480 h 361"/>
                    <a:gd name="T52" fmla="*/ 0 w 331"/>
                    <a:gd name="T53" fmla="*/ 22155 h 361"/>
                    <a:gd name="T54" fmla="*/ 1494 w 331"/>
                    <a:gd name="T55" fmla="*/ 17630 h 361"/>
                    <a:gd name="T56" fmla="*/ 12809 w 331"/>
                    <a:gd name="T57" fmla="*/ 16200 h 361"/>
                    <a:gd name="T58" fmla="*/ 22852 w 331"/>
                    <a:gd name="T59" fmla="*/ 4417 h 361"/>
                    <a:gd name="T60" fmla="*/ 27201 w 331"/>
                    <a:gd name="T61" fmla="*/ 0 h 3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1"/>
                    <a:gd name="T94" fmla="*/ 0 h 361"/>
                    <a:gd name="T95" fmla="*/ 331 w 331"/>
                    <a:gd name="T96" fmla="*/ 361 h 3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1" h="361">
                      <a:moveTo>
                        <a:pt x="165" y="0"/>
                      </a:moveTo>
                      <a:lnTo>
                        <a:pt x="226" y="16"/>
                      </a:lnTo>
                      <a:lnTo>
                        <a:pt x="252" y="32"/>
                      </a:lnTo>
                      <a:lnTo>
                        <a:pt x="243" y="72"/>
                      </a:lnTo>
                      <a:lnTo>
                        <a:pt x="243" y="96"/>
                      </a:lnTo>
                      <a:lnTo>
                        <a:pt x="330" y="104"/>
                      </a:lnTo>
                      <a:lnTo>
                        <a:pt x="304" y="144"/>
                      </a:lnTo>
                      <a:lnTo>
                        <a:pt x="252" y="200"/>
                      </a:lnTo>
                      <a:lnTo>
                        <a:pt x="217" y="240"/>
                      </a:lnTo>
                      <a:lnTo>
                        <a:pt x="243" y="248"/>
                      </a:lnTo>
                      <a:lnTo>
                        <a:pt x="269" y="264"/>
                      </a:lnTo>
                      <a:lnTo>
                        <a:pt x="252" y="280"/>
                      </a:lnTo>
                      <a:lnTo>
                        <a:pt x="208" y="288"/>
                      </a:lnTo>
                      <a:lnTo>
                        <a:pt x="191" y="272"/>
                      </a:lnTo>
                      <a:lnTo>
                        <a:pt x="156" y="296"/>
                      </a:lnTo>
                      <a:lnTo>
                        <a:pt x="191" y="336"/>
                      </a:lnTo>
                      <a:lnTo>
                        <a:pt x="182" y="360"/>
                      </a:lnTo>
                      <a:lnTo>
                        <a:pt x="148" y="352"/>
                      </a:lnTo>
                      <a:lnTo>
                        <a:pt x="148" y="328"/>
                      </a:lnTo>
                      <a:lnTo>
                        <a:pt x="96" y="304"/>
                      </a:lnTo>
                      <a:lnTo>
                        <a:pt x="104" y="264"/>
                      </a:lnTo>
                      <a:lnTo>
                        <a:pt x="113" y="192"/>
                      </a:lnTo>
                      <a:lnTo>
                        <a:pt x="104" y="176"/>
                      </a:lnTo>
                      <a:lnTo>
                        <a:pt x="52" y="168"/>
                      </a:lnTo>
                      <a:lnTo>
                        <a:pt x="69" y="144"/>
                      </a:lnTo>
                      <a:lnTo>
                        <a:pt x="52" y="128"/>
                      </a:lnTo>
                      <a:lnTo>
                        <a:pt x="0" y="120"/>
                      </a:lnTo>
                      <a:lnTo>
                        <a:pt x="9" y="96"/>
                      </a:lnTo>
                      <a:lnTo>
                        <a:pt x="78" y="88"/>
                      </a:lnTo>
                      <a:lnTo>
                        <a:pt x="139" y="24"/>
                      </a:lnTo>
                      <a:lnTo>
                        <a:pt x="165" y="0"/>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86" name="Freeform 100"/>
                <p:cNvSpPr>
                  <a:spLocks/>
                </p:cNvSpPr>
                <p:nvPr/>
              </p:nvSpPr>
              <p:spPr bwMode="auto">
                <a:xfrm>
                  <a:off x="793" y="2041"/>
                  <a:ext cx="762" cy="496"/>
                </a:xfrm>
                <a:custGeom>
                  <a:avLst/>
                  <a:gdLst>
                    <a:gd name="T0" fmla="*/ 43467 w 582"/>
                    <a:gd name="T1" fmla="*/ 58735 h 377"/>
                    <a:gd name="T2" fmla="*/ 40682 w 582"/>
                    <a:gd name="T3" fmla="*/ 54339 h 377"/>
                    <a:gd name="T4" fmla="*/ 37640 w 582"/>
                    <a:gd name="T5" fmla="*/ 54339 h 377"/>
                    <a:gd name="T6" fmla="*/ 24515 w 582"/>
                    <a:gd name="T7" fmla="*/ 61774 h 377"/>
                    <a:gd name="T8" fmla="*/ 2815 w 582"/>
                    <a:gd name="T9" fmla="*/ 67564 h 377"/>
                    <a:gd name="T10" fmla="*/ 5892 w 582"/>
                    <a:gd name="T11" fmla="*/ 63124 h 377"/>
                    <a:gd name="T12" fmla="*/ 4391 w 582"/>
                    <a:gd name="T13" fmla="*/ 55719 h 377"/>
                    <a:gd name="T14" fmla="*/ 0 w 582"/>
                    <a:gd name="T15" fmla="*/ 51354 h 377"/>
                    <a:gd name="T16" fmla="*/ 8703 w 582"/>
                    <a:gd name="T17" fmla="*/ 44080 h 377"/>
                    <a:gd name="T18" fmla="*/ 30405 w 582"/>
                    <a:gd name="T19" fmla="*/ 38216 h 377"/>
                    <a:gd name="T20" fmla="*/ 43467 w 582"/>
                    <a:gd name="T21" fmla="*/ 25018 h 377"/>
                    <a:gd name="T22" fmla="*/ 39108 w 582"/>
                    <a:gd name="T23" fmla="*/ 22078 h 377"/>
                    <a:gd name="T24" fmla="*/ 53713 w 582"/>
                    <a:gd name="T25" fmla="*/ 8753 h 377"/>
                    <a:gd name="T26" fmla="*/ 63932 w 582"/>
                    <a:gd name="T27" fmla="*/ 0 h 377"/>
                    <a:gd name="T28" fmla="*/ 71060 w 582"/>
                    <a:gd name="T29" fmla="*/ 7394 h 377"/>
                    <a:gd name="T30" fmla="*/ 63932 w 582"/>
                    <a:gd name="T31" fmla="*/ 14588 h 377"/>
                    <a:gd name="T32" fmla="*/ 65332 w 582"/>
                    <a:gd name="T33" fmla="*/ 20444 h 377"/>
                    <a:gd name="T34" fmla="*/ 75383 w 582"/>
                    <a:gd name="T35" fmla="*/ 16176 h 377"/>
                    <a:gd name="T36" fmla="*/ 88598 w 582"/>
                    <a:gd name="T37" fmla="*/ 8753 h 377"/>
                    <a:gd name="T38" fmla="*/ 91318 w 582"/>
                    <a:gd name="T39" fmla="*/ 14588 h 377"/>
                    <a:gd name="T40" fmla="*/ 92851 w 582"/>
                    <a:gd name="T41" fmla="*/ 19085 h 377"/>
                    <a:gd name="T42" fmla="*/ 97205 w 582"/>
                    <a:gd name="T43" fmla="*/ 26427 h 377"/>
                    <a:gd name="T44" fmla="*/ 94318 w 582"/>
                    <a:gd name="T45" fmla="*/ 29488 h 377"/>
                    <a:gd name="T46" fmla="*/ 91318 w 582"/>
                    <a:gd name="T47" fmla="*/ 32360 h 377"/>
                    <a:gd name="T48" fmla="*/ 89989 w 582"/>
                    <a:gd name="T49" fmla="*/ 35292 h 377"/>
                    <a:gd name="T50" fmla="*/ 46379 w 582"/>
                    <a:gd name="T51" fmla="*/ 68927 h 377"/>
                    <a:gd name="T52" fmla="*/ 45035 w 582"/>
                    <a:gd name="T53" fmla="*/ 67564 h 377"/>
                    <a:gd name="T54" fmla="*/ 45035 w 582"/>
                    <a:gd name="T55" fmla="*/ 64585 h 377"/>
                    <a:gd name="T56" fmla="*/ 43467 w 582"/>
                    <a:gd name="T57" fmla="*/ 58735 h 3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377"/>
                    <a:gd name="T89" fmla="*/ 582 w 582"/>
                    <a:gd name="T90" fmla="*/ 377 h 3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377">
                      <a:moveTo>
                        <a:pt x="260" y="320"/>
                      </a:moveTo>
                      <a:lnTo>
                        <a:pt x="243" y="296"/>
                      </a:lnTo>
                      <a:lnTo>
                        <a:pt x="225" y="296"/>
                      </a:lnTo>
                      <a:lnTo>
                        <a:pt x="147" y="336"/>
                      </a:lnTo>
                      <a:lnTo>
                        <a:pt x="17" y="368"/>
                      </a:lnTo>
                      <a:lnTo>
                        <a:pt x="35" y="344"/>
                      </a:lnTo>
                      <a:lnTo>
                        <a:pt x="26" y="304"/>
                      </a:lnTo>
                      <a:lnTo>
                        <a:pt x="0" y="280"/>
                      </a:lnTo>
                      <a:lnTo>
                        <a:pt x="52" y="240"/>
                      </a:lnTo>
                      <a:lnTo>
                        <a:pt x="182" y="208"/>
                      </a:lnTo>
                      <a:lnTo>
                        <a:pt x="260" y="136"/>
                      </a:lnTo>
                      <a:lnTo>
                        <a:pt x="234" y="120"/>
                      </a:lnTo>
                      <a:lnTo>
                        <a:pt x="321" y="48"/>
                      </a:lnTo>
                      <a:lnTo>
                        <a:pt x="382" y="0"/>
                      </a:lnTo>
                      <a:lnTo>
                        <a:pt x="425" y="40"/>
                      </a:lnTo>
                      <a:lnTo>
                        <a:pt x="382" y="80"/>
                      </a:lnTo>
                      <a:lnTo>
                        <a:pt x="390" y="112"/>
                      </a:lnTo>
                      <a:lnTo>
                        <a:pt x="451" y="88"/>
                      </a:lnTo>
                      <a:lnTo>
                        <a:pt x="529" y="48"/>
                      </a:lnTo>
                      <a:lnTo>
                        <a:pt x="546" y="80"/>
                      </a:lnTo>
                      <a:lnTo>
                        <a:pt x="555" y="104"/>
                      </a:lnTo>
                      <a:lnTo>
                        <a:pt x="581" y="144"/>
                      </a:lnTo>
                      <a:lnTo>
                        <a:pt x="564" y="160"/>
                      </a:lnTo>
                      <a:lnTo>
                        <a:pt x="546" y="176"/>
                      </a:lnTo>
                      <a:lnTo>
                        <a:pt x="538" y="192"/>
                      </a:lnTo>
                      <a:lnTo>
                        <a:pt x="277" y="376"/>
                      </a:lnTo>
                      <a:lnTo>
                        <a:pt x="269" y="368"/>
                      </a:lnTo>
                      <a:lnTo>
                        <a:pt x="269" y="352"/>
                      </a:lnTo>
                      <a:lnTo>
                        <a:pt x="260" y="320"/>
                      </a:lnTo>
                    </a:path>
                  </a:pathLst>
                </a:custGeom>
                <a:solidFill>
                  <a:srgbClr val="CBCBCB"/>
                </a:solidFill>
                <a:ln w="12700">
                  <a:solidFill>
                    <a:schemeClr val="bg1">
                      <a:alpha val="81175"/>
                    </a:schemeClr>
                  </a:solidFill>
                  <a:round/>
                  <a:headEnd/>
                  <a:tailEnd/>
                </a:ln>
              </p:spPr>
              <p:txBody>
                <a:bodyPr/>
                <a:lstStyle/>
                <a:p>
                  <a:endParaRPr lang="fr-CH" dirty="0"/>
                </a:p>
              </p:txBody>
            </p:sp>
            <p:sp>
              <p:nvSpPr>
                <p:cNvPr id="187" name="Freeform 101"/>
                <p:cNvSpPr>
                  <a:spLocks/>
                </p:cNvSpPr>
                <p:nvPr/>
              </p:nvSpPr>
              <p:spPr bwMode="auto">
                <a:xfrm>
                  <a:off x="2414" y="1841"/>
                  <a:ext cx="671" cy="822"/>
                </a:xfrm>
                <a:custGeom>
                  <a:avLst/>
                  <a:gdLst>
                    <a:gd name="T0" fmla="*/ 52678 w 513"/>
                    <a:gd name="T1" fmla="*/ 65584 h 625"/>
                    <a:gd name="T2" fmla="*/ 51216 w 513"/>
                    <a:gd name="T3" fmla="*/ 69962 h 625"/>
                    <a:gd name="T4" fmla="*/ 48533 w 513"/>
                    <a:gd name="T5" fmla="*/ 69962 h 625"/>
                    <a:gd name="T6" fmla="*/ 42678 w 513"/>
                    <a:gd name="T7" fmla="*/ 71539 h 625"/>
                    <a:gd name="T8" fmla="*/ 44145 w 513"/>
                    <a:gd name="T9" fmla="*/ 74443 h 625"/>
                    <a:gd name="T10" fmla="*/ 38413 w 513"/>
                    <a:gd name="T11" fmla="*/ 83182 h 625"/>
                    <a:gd name="T12" fmla="*/ 37156 w 513"/>
                    <a:gd name="T13" fmla="*/ 83182 h 625"/>
                    <a:gd name="T14" fmla="*/ 35553 w 513"/>
                    <a:gd name="T15" fmla="*/ 80288 h 625"/>
                    <a:gd name="T16" fmla="*/ 31401 w 513"/>
                    <a:gd name="T17" fmla="*/ 81608 h 625"/>
                    <a:gd name="T18" fmla="*/ 29850 w 513"/>
                    <a:gd name="T19" fmla="*/ 91971 h 625"/>
                    <a:gd name="T20" fmla="*/ 29850 w 513"/>
                    <a:gd name="T21" fmla="*/ 112313 h 625"/>
                    <a:gd name="T22" fmla="*/ 17126 w 513"/>
                    <a:gd name="T23" fmla="*/ 113799 h 625"/>
                    <a:gd name="T24" fmla="*/ 5712 w 513"/>
                    <a:gd name="T25" fmla="*/ 102137 h 625"/>
                    <a:gd name="T26" fmla="*/ 0 w 513"/>
                    <a:gd name="T27" fmla="*/ 90406 h 625"/>
                    <a:gd name="T28" fmla="*/ 2793 w 513"/>
                    <a:gd name="T29" fmla="*/ 81608 h 625"/>
                    <a:gd name="T30" fmla="*/ 8523 w 513"/>
                    <a:gd name="T31" fmla="*/ 80288 h 625"/>
                    <a:gd name="T32" fmla="*/ 14330 w 513"/>
                    <a:gd name="T33" fmla="*/ 67144 h 625"/>
                    <a:gd name="T34" fmla="*/ 8523 w 513"/>
                    <a:gd name="T35" fmla="*/ 65584 h 625"/>
                    <a:gd name="T36" fmla="*/ 1492 w 513"/>
                    <a:gd name="T37" fmla="*/ 53944 h 625"/>
                    <a:gd name="T38" fmla="*/ 5712 w 513"/>
                    <a:gd name="T39" fmla="*/ 43820 h 625"/>
                    <a:gd name="T40" fmla="*/ 6938 w 513"/>
                    <a:gd name="T41" fmla="*/ 35109 h 625"/>
                    <a:gd name="T42" fmla="*/ 0 w 513"/>
                    <a:gd name="T43" fmla="*/ 23371 h 625"/>
                    <a:gd name="T44" fmla="*/ 0 w 513"/>
                    <a:gd name="T45" fmla="*/ 18977 h 625"/>
                    <a:gd name="T46" fmla="*/ 6938 w 513"/>
                    <a:gd name="T47" fmla="*/ 16072 h 625"/>
                    <a:gd name="T48" fmla="*/ 14330 w 513"/>
                    <a:gd name="T49" fmla="*/ 8703 h 625"/>
                    <a:gd name="T50" fmla="*/ 11288 w 513"/>
                    <a:gd name="T51" fmla="*/ 5791 h 625"/>
                    <a:gd name="T52" fmla="*/ 14330 w 513"/>
                    <a:gd name="T53" fmla="*/ 1472 h 625"/>
                    <a:gd name="T54" fmla="*/ 17126 w 513"/>
                    <a:gd name="T55" fmla="*/ 2954 h 625"/>
                    <a:gd name="T56" fmla="*/ 19880 w 513"/>
                    <a:gd name="T57" fmla="*/ 0 h 625"/>
                    <a:gd name="T58" fmla="*/ 22821 w 513"/>
                    <a:gd name="T59" fmla="*/ 4403 h 625"/>
                    <a:gd name="T60" fmla="*/ 24368 w 513"/>
                    <a:gd name="T61" fmla="*/ 11625 h 625"/>
                    <a:gd name="T62" fmla="*/ 31401 w 513"/>
                    <a:gd name="T63" fmla="*/ 4403 h 625"/>
                    <a:gd name="T64" fmla="*/ 34260 w 513"/>
                    <a:gd name="T65" fmla="*/ 5791 h 625"/>
                    <a:gd name="T66" fmla="*/ 37156 w 513"/>
                    <a:gd name="T67" fmla="*/ 10273 h 625"/>
                    <a:gd name="T68" fmla="*/ 41509 w 513"/>
                    <a:gd name="T69" fmla="*/ 8703 h 625"/>
                    <a:gd name="T70" fmla="*/ 45701 w 513"/>
                    <a:gd name="T71" fmla="*/ 8703 h 625"/>
                    <a:gd name="T72" fmla="*/ 48533 w 513"/>
                    <a:gd name="T73" fmla="*/ 10273 h 625"/>
                    <a:gd name="T74" fmla="*/ 52678 w 513"/>
                    <a:gd name="T75" fmla="*/ 1472 h 625"/>
                    <a:gd name="T76" fmla="*/ 61243 w 513"/>
                    <a:gd name="T77" fmla="*/ 0 h 625"/>
                    <a:gd name="T78" fmla="*/ 69781 w 513"/>
                    <a:gd name="T79" fmla="*/ 27711 h 625"/>
                    <a:gd name="T80" fmla="*/ 79857 w 513"/>
                    <a:gd name="T81" fmla="*/ 32047 h 625"/>
                    <a:gd name="T82" fmla="*/ 84123 w 513"/>
                    <a:gd name="T83" fmla="*/ 37915 h 625"/>
                    <a:gd name="T84" fmla="*/ 75525 w 513"/>
                    <a:gd name="T85" fmla="*/ 43820 h 625"/>
                    <a:gd name="T86" fmla="*/ 78324 w 513"/>
                    <a:gd name="T87" fmla="*/ 48089 h 625"/>
                    <a:gd name="T88" fmla="*/ 64119 w 513"/>
                    <a:gd name="T89" fmla="*/ 64169 h 625"/>
                    <a:gd name="T90" fmla="*/ 52678 w 513"/>
                    <a:gd name="T91" fmla="*/ 65584 h 6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3"/>
                    <a:gd name="T139" fmla="*/ 0 h 625"/>
                    <a:gd name="T140" fmla="*/ 513 w 513"/>
                    <a:gd name="T141" fmla="*/ 625 h 6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3" h="625">
                      <a:moveTo>
                        <a:pt x="321" y="360"/>
                      </a:moveTo>
                      <a:lnTo>
                        <a:pt x="312" y="384"/>
                      </a:lnTo>
                      <a:lnTo>
                        <a:pt x="295" y="384"/>
                      </a:lnTo>
                      <a:lnTo>
                        <a:pt x="260" y="392"/>
                      </a:lnTo>
                      <a:lnTo>
                        <a:pt x="269" y="408"/>
                      </a:lnTo>
                      <a:lnTo>
                        <a:pt x="234" y="456"/>
                      </a:lnTo>
                      <a:lnTo>
                        <a:pt x="226" y="456"/>
                      </a:lnTo>
                      <a:lnTo>
                        <a:pt x="217" y="440"/>
                      </a:lnTo>
                      <a:lnTo>
                        <a:pt x="191" y="448"/>
                      </a:lnTo>
                      <a:lnTo>
                        <a:pt x="182" y="504"/>
                      </a:lnTo>
                      <a:lnTo>
                        <a:pt x="182" y="616"/>
                      </a:lnTo>
                      <a:lnTo>
                        <a:pt x="104" y="624"/>
                      </a:lnTo>
                      <a:lnTo>
                        <a:pt x="35" y="560"/>
                      </a:lnTo>
                      <a:lnTo>
                        <a:pt x="0" y="496"/>
                      </a:lnTo>
                      <a:lnTo>
                        <a:pt x="17" y="448"/>
                      </a:lnTo>
                      <a:lnTo>
                        <a:pt x="52" y="440"/>
                      </a:lnTo>
                      <a:lnTo>
                        <a:pt x="87" y="368"/>
                      </a:lnTo>
                      <a:lnTo>
                        <a:pt x="52" y="360"/>
                      </a:lnTo>
                      <a:lnTo>
                        <a:pt x="9" y="296"/>
                      </a:lnTo>
                      <a:lnTo>
                        <a:pt x="35" y="240"/>
                      </a:lnTo>
                      <a:lnTo>
                        <a:pt x="43" y="192"/>
                      </a:lnTo>
                      <a:lnTo>
                        <a:pt x="0" y="128"/>
                      </a:lnTo>
                      <a:lnTo>
                        <a:pt x="0" y="104"/>
                      </a:lnTo>
                      <a:lnTo>
                        <a:pt x="43" y="88"/>
                      </a:lnTo>
                      <a:lnTo>
                        <a:pt x="87" y="48"/>
                      </a:lnTo>
                      <a:lnTo>
                        <a:pt x="69" y="32"/>
                      </a:lnTo>
                      <a:lnTo>
                        <a:pt x="87" y="8"/>
                      </a:lnTo>
                      <a:lnTo>
                        <a:pt x="104" y="16"/>
                      </a:lnTo>
                      <a:lnTo>
                        <a:pt x="121" y="0"/>
                      </a:lnTo>
                      <a:lnTo>
                        <a:pt x="139" y="24"/>
                      </a:lnTo>
                      <a:lnTo>
                        <a:pt x="148" y="64"/>
                      </a:lnTo>
                      <a:lnTo>
                        <a:pt x="191" y="24"/>
                      </a:lnTo>
                      <a:lnTo>
                        <a:pt x="208" y="32"/>
                      </a:lnTo>
                      <a:lnTo>
                        <a:pt x="226" y="56"/>
                      </a:lnTo>
                      <a:lnTo>
                        <a:pt x="252" y="48"/>
                      </a:lnTo>
                      <a:lnTo>
                        <a:pt x="278" y="48"/>
                      </a:lnTo>
                      <a:lnTo>
                        <a:pt x="295" y="56"/>
                      </a:lnTo>
                      <a:lnTo>
                        <a:pt x="321" y="8"/>
                      </a:lnTo>
                      <a:lnTo>
                        <a:pt x="373" y="0"/>
                      </a:lnTo>
                      <a:lnTo>
                        <a:pt x="425" y="152"/>
                      </a:lnTo>
                      <a:lnTo>
                        <a:pt x="486" y="176"/>
                      </a:lnTo>
                      <a:lnTo>
                        <a:pt x="512" y="208"/>
                      </a:lnTo>
                      <a:lnTo>
                        <a:pt x="460" y="240"/>
                      </a:lnTo>
                      <a:lnTo>
                        <a:pt x="477" y="264"/>
                      </a:lnTo>
                      <a:lnTo>
                        <a:pt x="391" y="352"/>
                      </a:lnTo>
                      <a:lnTo>
                        <a:pt x="321" y="360"/>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88" name="Freeform 102"/>
                <p:cNvSpPr>
                  <a:spLocks/>
                </p:cNvSpPr>
                <p:nvPr/>
              </p:nvSpPr>
              <p:spPr bwMode="auto">
                <a:xfrm>
                  <a:off x="1292" y="1514"/>
                  <a:ext cx="783" cy="539"/>
                </a:xfrm>
                <a:custGeom>
                  <a:avLst/>
                  <a:gdLst>
                    <a:gd name="T0" fmla="*/ 64793 w 599"/>
                    <a:gd name="T1" fmla="*/ 19780 h 409"/>
                    <a:gd name="T2" fmla="*/ 56329 w 599"/>
                    <a:gd name="T3" fmla="*/ 19780 h 409"/>
                    <a:gd name="T4" fmla="*/ 44902 w 599"/>
                    <a:gd name="T5" fmla="*/ 10681 h 409"/>
                    <a:gd name="T6" fmla="*/ 49177 w 599"/>
                    <a:gd name="T7" fmla="*/ 3092 h 409"/>
                    <a:gd name="T8" fmla="*/ 39495 w 599"/>
                    <a:gd name="T9" fmla="*/ 1498 h 409"/>
                    <a:gd name="T10" fmla="*/ 29558 w 599"/>
                    <a:gd name="T11" fmla="*/ 1498 h 409"/>
                    <a:gd name="T12" fmla="*/ 23842 w 599"/>
                    <a:gd name="T13" fmla="*/ 0 h 409"/>
                    <a:gd name="T14" fmla="*/ 18290 w 599"/>
                    <a:gd name="T15" fmla="*/ 5954 h 409"/>
                    <a:gd name="T16" fmla="*/ 21064 w 599"/>
                    <a:gd name="T17" fmla="*/ 9043 h 409"/>
                    <a:gd name="T18" fmla="*/ 0 w 599"/>
                    <a:gd name="T19" fmla="*/ 30278 h 409"/>
                    <a:gd name="T20" fmla="*/ 4210 w 599"/>
                    <a:gd name="T21" fmla="*/ 36375 h 409"/>
                    <a:gd name="T22" fmla="*/ 12623 w 599"/>
                    <a:gd name="T23" fmla="*/ 34738 h 409"/>
                    <a:gd name="T24" fmla="*/ 19697 w 599"/>
                    <a:gd name="T25" fmla="*/ 30278 h 409"/>
                    <a:gd name="T26" fmla="*/ 25342 w 599"/>
                    <a:gd name="T27" fmla="*/ 33340 h 409"/>
                    <a:gd name="T28" fmla="*/ 26815 w 599"/>
                    <a:gd name="T29" fmla="*/ 39379 h 409"/>
                    <a:gd name="T30" fmla="*/ 16976 w 599"/>
                    <a:gd name="T31" fmla="*/ 45309 h 409"/>
                    <a:gd name="T32" fmla="*/ 11205 w 599"/>
                    <a:gd name="T33" fmla="*/ 51537 h 409"/>
                    <a:gd name="T34" fmla="*/ 12623 w 599"/>
                    <a:gd name="T35" fmla="*/ 60679 h 409"/>
                    <a:gd name="T36" fmla="*/ 1481 w 599"/>
                    <a:gd name="T37" fmla="*/ 75858 h 409"/>
                    <a:gd name="T38" fmla="*/ 5652 w 599"/>
                    <a:gd name="T39" fmla="*/ 77331 h 409"/>
                    <a:gd name="T40" fmla="*/ 9962 w 599"/>
                    <a:gd name="T41" fmla="*/ 75858 h 409"/>
                    <a:gd name="T42" fmla="*/ 12623 w 599"/>
                    <a:gd name="T43" fmla="*/ 75858 h 409"/>
                    <a:gd name="T44" fmla="*/ 28069 w 599"/>
                    <a:gd name="T45" fmla="*/ 69731 h 409"/>
                    <a:gd name="T46" fmla="*/ 31015 w 599"/>
                    <a:gd name="T47" fmla="*/ 60679 h 409"/>
                    <a:gd name="T48" fmla="*/ 33798 w 599"/>
                    <a:gd name="T49" fmla="*/ 57568 h 409"/>
                    <a:gd name="T50" fmla="*/ 39495 w 599"/>
                    <a:gd name="T51" fmla="*/ 59073 h 409"/>
                    <a:gd name="T52" fmla="*/ 47962 w 599"/>
                    <a:gd name="T53" fmla="*/ 60679 h 409"/>
                    <a:gd name="T54" fmla="*/ 59130 w 599"/>
                    <a:gd name="T55" fmla="*/ 43937 h 409"/>
                    <a:gd name="T56" fmla="*/ 70233 w 599"/>
                    <a:gd name="T57" fmla="*/ 45309 h 409"/>
                    <a:gd name="T58" fmla="*/ 84450 w 599"/>
                    <a:gd name="T59" fmla="*/ 45309 h 409"/>
                    <a:gd name="T60" fmla="*/ 94258 w 599"/>
                    <a:gd name="T61" fmla="*/ 45309 h 409"/>
                    <a:gd name="T62" fmla="*/ 97063 w 599"/>
                    <a:gd name="T63" fmla="*/ 43937 h 409"/>
                    <a:gd name="T64" fmla="*/ 97063 w 599"/>
                    <a:gd name="T65" fmla="*/ 42456 h 409"/>
                    <a:gd name="T66" fmla="*/ 91384 w 599"/>
                    <a:gd name="T67" fmla="*/ 42456 h 409"/>
                    <a:gd name="T68" fmla="*/ 87244 w 599"/>
                    <a:gd name="T69" fmla="*/ 39379 h 409"/>
                    <a:gd name="T70" fmla="*/ 91384 w 599"/>
                    <a:gd name="T71" fmla="*/ 36375 h 409"/>
                    <a:gd name="T72" fmla="*/ 87244 w 599"/>
                    <a:gd name="T73" fmla="*/ 36375 h 409"/>
                    <a:gd name="T74" fmla="*/ 82895 w 599"/>
                    <a:gd name="T75" fmla="*/ 28823 h 409"/>
                    <a:gd name="T76" fmla="*/ 78768 w 599"/>
                    <a:gd name="T77" fmla="*/ 30278 h 409"/>
                    <a:gd name="T78" fmla="*/ 77550 w 599"/>
                    <a:gd name="T79" fmla="*/ 24322 h 409"/>
                    <a:gd name="T80" fmla="*/ 73266 w 599"/>
                    <a:gd name="T81" fmla="*/ 19780 h 409"/>
                    <a:gd name="T82" fmla="*/ 64793 w 599"/>
                    <a:gd name="T83" fmla="*/ 19780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9"/>
                    <a:gd name="T127" fmla="*/ 0 h 409"/>
                    <a:gd name="T128" fmla="*/ 599 w 599"/>
                    <a:gd name="T129" fmla="*/ 409 h 4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9" h="409">
                      <a:moveTo>
                        <a:pt x="399" y="104"/>
                      </a:moveTo>
                      <a:lnTo>
                        <a:pt x="347" y="104"/>
                      </a:lnTo>
                      <a:lnTo>
                        <a:pt x="277" y="56"/>
                      </a:lnTo>
                      <a:lnTo>
                        <a:pt x="303" y="16"/>
                      </a:lnTo>
                      <a:lnTo>
                        <a:pt x="243" y="8"/>
                      </a:lnTo>
                      <a:lnTo>
                        <a:pt x="182" y="8"/>
                      </a:lnTo>
                      <a:lnTo>
                        <a:pt x="147" y="0"/>
                      </a:lnTo>
                      <a:lnTo>
                        <a:pt x="113" y="32"/>
                      </a:lnTo>
                      <a:lnTo>
                        <a:pt x="130" y="48"/>
                      </a:lnTo>
                      <a:lnTo>
                        <a:pt x="0" y="160"/>
                      </a:lnTo>
                      <a:lnTo>
                        <a:pt x="26" y="192"/>
                      </a:lnTo>
                      <a:lnTo>
                        <a:pt x="78" y="184"/>
                      </a:lnTo>
                      <a:lnTo>
                        <a:pt x="121" y="160"/>
                      </a:lnTo>
                      <a:lnTo>
                        <a:pt x="156" y="176"/>
                      </a:lnTo>
                      <a:lnTo>
                        <a:pt x="165" y="208"/>
                      </a:lnTo>
                      <a:lnTo>
                        <a:pt x="104" y="240"/>
                      </a:lnTo>
                      <a:lnTo>
                        <a:pt x="69" y="272"/>
                      </a:lnTo>
                      <a:lnTo>
                        <a:pt x="78" y="320"/>
                      </a:lnTo>
                      <a:lnTo>
                        <a:pt x="9" y="400"/>
                      </a:lnTo>
                      <a:lnTo>
                        <a:pt x="35" y="408"/>
                      </a:lnTo>
                      <a:lnTo>
                        <a:pt x="61" y="400"/>
                      </a:lnTo>
                      <a:lnTo>
                        <a:pt x="78" y="400"/>
                      </a:lnTo>
                      <a:lnTo>
                        <a:pt x="173" y="368"/>
                      </a:lnTo>
                      <a:lnTo>
                        <a:pt x="191" y="320"/>
                      </a:lnTo>
                      <a:lnTo>
                        <a:pt x="208" y="304"/>
                      </a:lnTo>
                      <a:lnTo>
                        <a:pt x="243" y="312"/>
                      </a:lnTo>
                      <a:lnTo>
                        <a:pt x="295" y="320"/>
                      </a:lnTo>
                      <a:lnTo>
                        <a:pt x="364" y="232"/>
                      </a:lnTo>
                      <a:lnTo>
                        <a:pt x="433" y="240"/>
                      </a:lnTo>
                      <a:lnTo>
                        <a:pt x="520" y="240"/>
                      </a:lnTo>
                      <a:lnTo>
                        <a:pt x="581" y="240"/>
                      </a:lnTo>
                      <a:lnTo>
                        <a:pt x="598" y="232"/>
                      </a:lnTo>
                      <a:lnTo>
                        <a:pt x="598" y="224"/>
                      </a:lnTo>
                      <a:lnTo>
                        <a:pt x="563" y="224"/>
                      </a:lnTo>
                      <a:lnTo>
                        <a:pt x="537" y="208"/>
                      </a:lnTo>
                      <a:lnTo>
                        <a:pt x="563" y="192"/>
                      </a:lnTo>
                      <a:lnTo>
                        <a:pt x="537" y="192"/>
                      </a:lnTo>
                      <a:lnTo>
                        <a:pt x="511" y="152"/>
                      </a:lnTo>
                      <a:lnTo>
                        <a:pt x="485" y="160"/>
                      </a:lnTo>
                      <a:lnTo>
                        <a:pt x="477" y="128"/>
                      </a:lnTo>
                      <a:lnTo>
                        <a:pt x="451" y="104"/>
                      </a:lnTo>
                      <a:lnTo>
                        <a:pt x="399" y="104"/>
                      </a:lnTo>
                    </a:path>
                  </a:pathLst>
                </a:custGeom>
                <a:solidFill>
                  <a:srgbClr val="CBCBCB"/>
                </a:solidFill>
                <a:ln w="12700">
                  <a:solidFill>
                    <a:schemeClr val="bg1">
                      <a:alpha val="81175"/>
                    </a:schemeClr>
                  </a:solidFill>
                  <a:round/>
                  <a:headEnd/>
                  <a:tailEnd/>
                </a:ln>
              </p:spPr>
              <p:txBody>
                <a:bodyPr/>
                <a:lstStyle/>
                <a:p>
                  <a:endParaRPr lang="fr-CH" dirty="0"/>
                </a:p>
              </p:txBody>
            </p:sp>
            <p:sp>
              <p:nvSpPr>
                <p:cNvPr id="189" name="Freeform 103"/>
                <p:cNvSpPr>
                  <a:spLocks/>
                </p:cNvSpPr>
                <p:nvPr/>
              </p:nvSpPr>
              <p:spPr bwMode="auto">
                <a:xfrm>
                  <a:off x="3332" y="2188"/>
                  <a:ext cx="2088" cy="1391"/>
                </a:xfrm>
                <a:custGeom>
                  <a:avLst/>
                  <a:gdLst>
                    <a:gd name="T0" fmla="*/ 94354 w 1596"/>
                    <a:gd name="T1" fmla="*/ 154758 h 1057"/>
                    <a:gd name="T2" fmla="*/ 88663 w 1596"/>
                    <a:gd name="T3" fmla="*/ 125420 h 1057"/>
                    <a:gd name="T4" fmla="*/ 105770 w 1596"/>
                    <a:gd name="T5" fmla="*/ 128318 h 1057"/>
                    <a:gd name="T6" fmla="*/ 118518 w 1596"/>
                    <a:gd name="T7" fmla="*/ 119621 h 1057"/>
                    <a:gd name="T8" fmla="*/ 132852 w 1596"/>
                    <a:gd name="T9" fmla="*/ 163822 h 1057"/>
                    <a:gd name="T10" fmla="*/ 154419 w 1596"/>
                    <a:gd name="T11" fmla="*/ 163822 h 1057"/>
                    <a:gd name="T12" fmla="*/ 158698 w 1596"/>
                    <a:gd name="T13" fmla="*/ 151951 h 1057"/>
                    <a:gd name="T14" fmla="*/ 180098 w 1596"/>
                    <a:gd name="T15" fmla="*/ 148998 h 1057"/>
                    <a:gd name="T16" fmla="*/ 208702 w 1596"/>
                    <a:gd name="T17" fmla="*/ 178582 h 1057"/>
                    <a:gd name="T18" fmla="*/ 210073 w 1596"/>
                    <a:gd name="T19" fmla="*/ 151951 h 1057"/>
                    <a:gd name="T20" fmla="*/ 217240 w 1596"/>
                    <a:gd name="T21" fmla="*/ 143168 h 1057"/>
                    <a:gd name="T22" fmla="*/ 200274 w 1596"/>
                    <a:gd name="T23" fmla="*/ 129805 h 1057"/>
                    <a:gd name="T24" fmla="*/ 208702 w 1596"/>
                    <a:gd name="T25" fmla="*/ 94452 h 1057"/>
                    <a:gd name="T26" fmla="*/ 230137 w 1596"/>
                    <a:gd name="T27" fmla="*/ 89920 h 1057"/>
                    <a:gd name="T28" fmla="*/ 230137 w 1596"/>
                    <a:gd name="T29" fmla="*/ 101711 h 1057"/>
                    <a:gd name="T30" fmla="*/ 263100 w 1596"/>
                    <a:gd name="T31" fmla="*/ 97428 h 1057"/>
                    <a:gd name="T32" fmla="*/ 254444 w 1596"/>
                    <a:gd name="T33" fmla="*/ 85625 h 1057"/>
                    <a:gd name="T34" fmla="*/ 253055 w 1596"/>
                    <a:gd name="T35" fmla="*/ 57623 h 1057"/>
                    <a:gd name="T36" fmla="*/ 263100 w 1596"/>
                    <a:gd name="T37" fmla="*/ 22180 h 1057"/>
                    <a:gd name="T38" fmla="*/ 244429 w 1596"/>
                    <a:gd name="T39" fmla="*/ 10337 h 1057"/>
                    <a:gd name="T40" fmla="*/ 233130 w 1596"/>
                    <a:gd name="T41" fmla="*/ 26626 h 1057"/>
                    <a:gd name="T42" fmla="*/ 225857 w 1596"/>
                    <a:gd name="T43" fmla="*/ 26626 h 1057"/>
                    <a:gd name="T44" fmla="*/ 208702 w 1596"/>
                    <a:gd name="T45" fmla="*/ 44316 h 1057"/>
                    <a:gd name="T46" fmla="*/ 172951 w 1596"/>
                    <a:gd name="T47" fmla="*/ 26626 h 1057"/>
                    <a:gd name="T48" fmla="*/ 177194 w 1596"/>
                    <a:gd name="T49" fmla="*/ 11815 h 1057"/>
                    <a:gd name="T50" fmla="*/ 145893 w 1596"/>
                    <a:gd name="T51" fmla="*/ 0 h 1057"/>
                    <a:gd name="T52" fmla="*/ 118518 w 1596"/>
                    <a:gd name="T53" fmla="*/ 2993 h 1057"/>
                    <a:gd name="T54" fmla="*/ 118518 w 1596"/>
                    <a:gd name="T55" fmla="*/ 27990 h 1057"/>
                    <a:gd name="T56" fmla="*/ 84326 w 1596"/>
                    <a:gd name="T57" fmla="*/ 32484 h 1057"/>
                    <a:gd name="T58" fmla="*/ 62822 w 1596"/>
                    <a:gd name="T59" fmla="*/ 41271 h 1057"/>
                    <a:gd name="T60" fmla="*/ 51469 w 1596"/>
                    <a:gd name="T61" fmla="*/ 56047 h 1057"/>
                    <a:gd name="T62" fmla="*/ 34347 w 1596"/>
                    <a:gd name="T63" fmla="*/ 58977 h 1057"/>
                    <a:gd name="T64" fmla="*/ 24128 w 1596"/>
                    <a:gd name="T65" fmla="*/ 60642 h 1057"/>
                    <a:gd name="T66" fmla="*/ 18683 w 1596"/>
                    <a:gd name="T67" fmla="*/ 73757 h 1057"/>
                    <a:gd name="T68" fmla="*/ 2794 w 1596"/>
                    <a:gd name="T69" fmla="*/ 82669 h 1057"/>
                    <a:gd name="T70" fmla="*/ 5729 w 1596"/>
                    <a:gd name="T71" fmla="*/ 106275 h 1057"/>
                    <a:gd name="T72" fmla="*/ 35852 w 1596"/>
                    <a:gd name="T73" fmla="*/ 104704 h 1057"/>
                    <a:gd name="T74" fmla="*/ 42876 w 1596"/>
                    <a:gd name="T75" fmla="*/ 94452 h 1057"/>
                    <a:gd name="T76" fmla="*/ 42876 w 1596"/>
                    <a:gd name="T77" fmla="*/ 101711 h 1057"/>
                    <a:gd name="T78" fmla="*/ 55687 w 1596"/>
                    <a:gd name="T79" fmla="*/ 100355 h 1057"/>
                    <a:gd name="T80" fmla="*/ 52844 w 1596"/>
                    <a:gd name="T81" fmla="*/ 117988 h 1057"/>
                    <a:gd name="T82" fmla="*/ 64316 w 1596"/>
                    <a:gd name="T83" fmla="*/ 128318 h 1057"/>
                    <a:gd name="T84" fmla="*/ 64316 w 1596"/>
                    <a:gd name="T85" fmla="*/ 156422 h 1057"/>
                    <a:gd name="T86" fmla="*/ 62822 w 1596"/>
                    <a:gd name="T87" fmla="*/ 184392 h 1057"/>
                    <a:gd name="T88" fmla="*/ 85710 w 1596"/>
                    <a:gd name="T89" fmla="*/ 181387 h 10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6"/>
                    <a:gd name="T136" fmla="*/ 0 h 1057"/>
                    <a:gd name="T137" fmla="*/ 1596 w 1596"/>
                    <a:gd name="T138" fmla="*/ 1057 h 10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6" h="1057">
                      <a:moveTo>
                        <a:pt x="520" y="984"/>
                      </a:moveTo>
                      <a:lnTo>
                        <a:pt x="572" y="840"/>
                      </a:lnTo>
                      <a:lnTo>
                        <a:pt x="546" y="736"/>
                      </a:lnTo>
                      <a:lnTo>
                        <a:pt x="537" y="680"/>
                      </a:lnTo>
                      <a:lnTo>
                        <a:pt x="555" y="656"/>
                      </a:lnTo>
                      <a:lnTo>
                        <a:pt x="641" y="696"/>
                      </a:lnTo>
                      <a:lnTo>
                        <a:pt x="667" y="640"/>
                      </a:lnTo>
                      <a:lnTo>
                        <a:pt x="719" y="648"/>
                      </a:lnTo>
                      <a:lnTo>
                        <a:pt x="711" y="808"/>
                      </a:lnTo>
                      <a:lnTo>
                        <a:pt x="806" y="888"/>
                      </a:lnTo>
                      <a:lnTo>
                        <a:pt x="867" y="896"/>
                      </a:lnTo>
                      <a:lnTo>
                        <a:pt x="936" y="888"/>
                      </a:lnTo>
                      <a:lnTo>
                        <a:pt x="945" y="840"/>
                      </a:lnTo>
                      <a:lnTo>
                        <a:pt x="962" y="824"/>
                      </a:lnTo>
                      <a:lnTo>
                        <a:pt x="997" y="848"/>
                      </a:lnTo>
                      <a:lnTo>
                        <a:pt x="1092" y="808"/>
                      </a:lnTo>
                      <a:lnTo>
                        <a:pt x="1136" y="800"/>
                      </a:lnTo>
                      <a:lnTo>
                        <a:pt x="1266" y="968"/>
                      </a:lnTo>
                      <a:lnTo>
                        <a:pt x="1361" y="920"/>
                      </a:lnTo>
                      <a:lnTo>
                        <a:pt x="1274" y="824"/>
                      </a:lnTo>
                      <a:lnTo>
                        <a:pt x="1300" y="784"/>
                      </a:lnTo>
                      <a:lnTo>
                        <a:pt x="1318" y="776"/>
                      </a:lnTo>
                      <a:lnTo>
                        <a:pt x="1361" y="728"/>
                      </a:lnTo>
                      <a:lnTo>
                        <a:pt x="1214" y="704"/>
                      </a:lnTo>
                      <a:lnTo>
                        <a:pt x="1214" y="584"/>
                      </a:lnTo>
                      <a:lnTo>
                        <a:pt x="1266" y="512"/>
                      </a:lnTo>
                      <a:lnTo>
                        <a:pt x="1361" y="480"/>
                      </a:lnTo>
                      <a:lnTo>
                        <a:pt x="1396" y="488"/>
                      </a:lnTo>
                      <a:lnTo>
                        <a:pt x="1387" y="512"/>
                      </a:lnTo>
                      <a:lnTo>
                        <a:pt x="1396" y="552"/>
                      </a:lnTo>
                      <a:lnTo>
                        <a:pt x="1586" y="592"/>
                      </a:lnTo>
                      <a:lnTo>
                        <a:pt x="1595" y="528"/>
                      </a:lnTo>
                      <a:lnTo>
                        <a:pt x="1595" y="496"/>
                      </a:lnTo>
                      <a:lnTo>
                        <a:pt x="1543" y="464"/>
                      </a:lnTo>
                      <a:lnTo>
                        <a:pt x="1500" y="432"/>
                      </a:lnTo>
                      <a:lnTo>
                        <a:pt x="1534" y="312"/>
                      </a:lnTo>
                      <a:lnTo>
                        <a:pt x="1578" y="184"/>
                      </a:lnTo>
                      <a:lnTo>
                        <a:pt x="1595" y="120"/>
                      </a:lnTo>
                      <a:lnTo>
                        <a:pt x="1552" y="80"/>
                      </a:lnTo>
                      <a:lnTo>
                        <a:pt x="1482" y="56"/>
                      </a:lnTo>
                      <a:lnTo>
                        <a:pt x="1439" y="112"/>
                      </a:lnTo>
                      <a:lnTo>
                        <a:pt x="1413" y="144"/>
                      </a:lnTo>
                      <a:lnTo>
                        <a:pt x="1378" y="136"/>
                      </a:lnTo>
                      <a:lnTo>
                        <a:pt x="1370" y="144"/>
                      </a:lnTo>
                      <a:lnTo>
                        <a:pt x="1370" y="192"/>
                      </a:lnTo>
                      <a:lnTo>
                        <a:pt x="1266" y="240"/>
                      </a:lnTo>
                      <a:lnTo>
                        <a:pt x="1170" y="184"/>
                      </a:lnTo>
                      <a:lnTo>
                        <a:pt x="1049" y="144"/>
                      </a:lnTo>
                      <a:lnTo>
                        <a:pt x="1049" y="96"/>
                      </a:lnTo>
                      <a:lnTo>
                        <a:pt x="1075" y="64"/>
                      </a:lnTo>
                      <a:lnTo>
                        <a:pt x="971" y="24"/>
                      </a:lnTo>
                      <a:lnTo>
                        <a:pt x="884" y="0"/>
                      </a:lnTo>
                      <a:lnTo>
                        <a:pt x="806" y="8"/>
                      </a:lnTo>
                      <a:lnTo>
                        <a:pt x="719" y="16"/>
                      </a:lnTo>
                      <a:lnTo>
                        <a:pt x="754" y="88"/>
                      </a:lnTo>
                      <a:lnTo>
                        <a:pt x="719" y="152"/>
                      </a:lnTo>
                      <a:lnTo>
                        <a:pt x="693" y="224"/>
                      </a:lnTo>
                      <a:lnTo>
                        <a:pt x="511" y="176"/>
                      </a:lnTo>
                      <a:lnTo>
                        <a:pt x="416" y="248"/>
                      </a:lnTo>
                      <a:lnTo>
                        <a:pt x="381" y="224"/>
                      </a:lnTo>
                      <a:lnTo>
                        <a:pt x="347" y="232"/>
                      </a:lnTo>
                      <a:lnTo>
                        <a:pt x="312" y="304"/>
                      </a:lnTo>
                      <a:lnTo>
                        <a:pt x="243" y="320"/>
                      </a:lnTo>
                      <a:lnTo>
                        <a:pt x="208" y="320"/>
                      </a:lnTo>
                      <a:lnTo>
                        <a:pt x="199" y="288"/>
                      </a:lnTo>
                      <a:lnTo>
                        <a:pt x="147" y="328"/>
                      </a:lnTo>
                      <a:lnTo>
                        <a:pt x="147" y="368"/>
                      </a:lnTo>
                      <a:lnTo>
                        <a:pt x="113" y="400"/>
                      </a:lnTo>
                      <a:lnTo>
                        <a:pt x="78" y="392"/>
                      </a:lnTo>
                      <a:lnTo>
                        <a:pt x="17" y="448"/>
                      </a:lnTo>
                      <a:lnTo>
                        <a:pt x="0" y="512"/>
                      </a:lnTo>
                      <a:lnTo>
                        <a:pt x="35" y="576"/>
                      </a:lnTo>
                      <a:lnTo>
                        <a:pt x="173" y="600"/>
                      </a:lnTo>
                      <a:lnTo>
                        <a:pt x="217" y="568"/>
                      </a:lnTo>
                      <a:lnTo>
                        <a:pt x="217" y="528"/>
                      </a:lnTo>
                      <a:lnTo>
                        <a:pt x="260" y="512"/>
                      </a:lnTo>
                      <a:lnTo>
                        <a:pt x="286" y="528"/>
                      </a:lnTo>
                      <a:lnTo>
                        <a:pt x="260" y="552"/>
                      </a:lnTo>
                      <a:lnTo>
                        <a:pt x="295" y="544"/>
                      </a:lnTo>
                      <a:lnTo>
                        <a:pt x="338" y="544"/>
                      </a:lnTo>
                      <a:lnTo>
                        <a:pt x="347" y="568"/>
                      </a:lnTo>
                      <a:lnTo>
                        <a:pt x="321" y="640"/>
                      </a:lnTo>
                      <a:lnTo>
                        <a:pt x="355" y="696"/>
                      </a:lnTo>
                      <a:lnTo>
                        <a:pt x="390" y="696"/>
                      </a:lnTo>
                      <a:lnTo>
                        <a:pt x="399" y="776"/>
                      </a:lnTo>
                      <a:lnTo>
                        <a:pt x="390" y="848"/>
                      </a:lnTo>
                      <a:lnTo>
                        <a:pt x="355" y="880"/>
                      </a:lnTo>
                      <a:lnTo>
                        <a:pt x="381" y="1000"/>
                      </a:lnTo>
                      <a:lnTo>
                        <a:pt x="451" y="1056"/>
                      </a:lnTo>
                      <a:lnTo>
                        <a:pt x="520" y="984"/>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90" name="Freeform 104"/>
                <p:cNvSpPr>
                  <a:spLocks/>
                </p:cNvSpPr>
                <p:nvPr/>
              </p:nvSpPr>
              <p:spPr bwMode="auto">
                <a:xfrm>
                  <a:off x="3570" y="2030"/>
                  <a:ext cx="433" cy="581"/>
                </a:xfrm>
                <a:custGeom>
                  <a:avLst/>
                  <a:gdLst>
                    <a:gd name="T0" fmla="*/ 38479 w 331"/>
                    <a:gd name="T1" fmla="*/ 69339 h 441"/>
                    <a:gd name="T2" fmla="*/ 33015 w 331"/>
                    <a:gd name="T3" fmla="*/ 64848 h 441"/>
                    <a:gd name="T4" fmla="*/ 27201 w 331"/>
                    <a:gd name="T5" fmla="*/ 66360 h 441"/>
                    <a:gd name="T6" fmla="*/ 21323 w 331"/>
                    <a:gd name="T7" fmla="*/ 79933 h 441"/>
                    <a:gd name="T8" fmla="*/ 10045 w 331"/>
                    <a:gd name="T9" fmla="*/ 82967 h 441"/>
                    <a:gd name="T10" fmla="*/ 4255 w 331"/>
                    <a:gd name="T11" fmla="*/ 82967 h 441"/>
                    <a:gd name="T12" fmla="*/ 2794 w 331"/>
                    <a:gd name="T13" fmla="*/ 76966 h 441"/>
                    <a:gd name="T14" fmla="*/ 0 w 331"/>
                    <a:gd name="T15" fmla="*/ 72418 h 441"/>
                    <a:gd name="T16" fmla="*/ 12809 w 331"/>
                    <a:gd name="T17" fmla="*/ 63363 h 441"/>
                    <a:gd name="T18" fmla="*/ 10045 w 331"/>
                    <a:gd name="T19" fmla="*/ 54140 h 441"/>
                    <a:gd name="T20" fmla="*/ 12809 w 331"/>
                    <a:gd name="T21" fmla="*/ 42186 h 441"/>
                    <a:gd name="T22" fmla="*/ 2794 w 331"/>
                    <a:gd name="T23" fmla="*/ 30159 h 441"/>
                    <a:gd name="T24" fmla="*/ 8542 w 331"/>
                    <a:gd name="T25" fmla="*/ 27046 h 441"/>
                    <a:gd name="T26" fmla="*/ 15895 w 331"/>
                    <a:gd name="T27" fmla="*/ 14982 h 441"/>
                    <a:gd name="T28" fmla="*/ 11319 w 331"/>
                    <a:gd name="T29" fmla="*/ 7511 h 441"/>
                    <a:gd name="T30" fmla="*/ 12809 w 331"/>
                    <a:gd name="T31" fmla="*/ 0 h 441"/>
                    <a:gd name="T32" fmla="*/ 25679 w 331"/>
                    <a:gd name="T33" fmla="*/ 5948 h 441"/>
                    <a:gd name="T34" fmla="*/ 41568 w 331"/>
                    <a:gd name="T35" fmla="*/ 10588 h 441"/>
                    <a:gd name="T36" fmla="*/ 44333 w 331"/>
                    <a:gd name="T37" fmla="*/ 11986 h 441"/>
                    <a:gd name="T38" fmla="*/ 48653 w 331"/>
                    <a:gd name="T39" fmla="*/ 19491 h 441"/>
                    <a:gd name="T40" fmla="*/ 40007 w 331"/>
                    <a:gd name="T41" fmla="*/ 28516 h 441"/>
                    <a:gd name="T42" fmla="*/ 44333 w 331"/>
                    <a:gd name="T43" fmla="*/ 34591 h 441"/>
                    <a:gd name="T44" fmla="*/ 50198 w 331"/>
                    <a:gd name="T45" fmla="*/ 31557 h 441"/>
                    <a:gd name="T46" fmla="*/ 54377 w 331"/>
                    <a:gd name="T47" fmla="*/ 36109 h 441"/>
                    <a:gd name="T48" fmla="*/ 54377 w 331"/>
                    <a:gd name="T49" fmla="*/ 55746 h 441"/>
                    <a:gd name="T50" fmla="*/ 38479 w 331"/>
                    <a:gd name="T51" fmla="*/ 69339 h 4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
                    <a:gd name="T79" fmla="*/ 0 h 441"/>
                    <a:gd name="T80" fmla="*/ 331 w 331"/>
                    <a:gd name="T81" fmla="*/ 441 h 4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 h="441">
                      <a:moveTo>
                        <a:pt x="234" y="368"/>
                      </a:moveTo>
                      <a:lnTo>
                        <a:pt x="200" y="344"/>
                      </a:lnTo>
                      <a:lnTo>
                        <a:pt x="165" y="352"/>
                      </a:lnTo>
                      <a:lnTo>
                        <a:pt x="130" y="424"/>
                      </a:lnTo>
                      <a:lnTo>
                        <a:pt x="61" y="440"/>
                      </a:lnTo>
                      <a:lnTo>
                        <a:pt x="26" y="440"/>
                      </a:lnTo>
                      <a:lnTo>
                        <a:pt x="17" y="408"/>
                      </a:lnTo>
                      <a:lnTo>
                        <a:pt x="0" y="384"/>
                      </a:lnTo>
                      <a:lnTo>
                        <a:pt x="78" y="336"/>
                      </a:lnTo>
                      <a:lnTo>
                        <a:pt x="61" y="288"/>
                      </a:lnTo>
                      <a:lnTo>
                        <a:pt x="78" y="224"/>
                      </a:lnTo>
                      <a:lnTo>
                        <a:pt x="17" y="160"/>
                      </a:lnTo>
                      <a:lnTo>
                        <a:pt x="52" y="144"/>
                      </a:lnTo>
                      <a:lnTo>
                        <a:pt x="96" y="80"/>
                      </a:lnTo>
                      <a:lnTo>
                        <a:pt x="69" y="40"/>
                      </a:lnTo>
                      <a:lnTo>
                        <a:pt x="78" y="0"/>
                      </a:lnTo>
                      <a:lnTo>
                        <a:pt x="156" y="32"/>
                      </a:lnTo>
                      <a:lnTo>
                        <a:pt x="252" y="56"/>
                      </a:lnTo>
                      <a:lnTo>
                        <a:pt x="269" y="64"/>
                      </a:lnTo>
                      <a:lnTo>
                        <a:pt x="295" y="104"/>
                      </a:lnTo>
                      <a:lnTo>
                        <a:pt x="243" y="152"/>
                      </a:lnTo>
                      <a:lnTo>
                        <a:pt x="269" y="184"/>
                      </a:lnTo>
                      <a:lnTo>
                        <a:pt x="304" y="168"/>
                      </a:lnTo>
                      <a:lnTo>
                        <a:pt x="330" y="192"/>
                      </a:lnTo>
                      <a:lnTo>
                        <a:pt x="330" y="296"/>
                      </a:lnTo>
                      <a:lnTo>
                        <a:pt x="234" y="368"/>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91" name="Freeform 105"/>
                <p:cNvSpPr>
                  <a:spLocks/>
                </p:cNvSpPr>
                <p:nvPr/>
              </p:nvSpPr>
              <p:spPr bwMode="auto">
                <a:xfrm>
                  <a:off x="499" y="3283"/>
                  <a:ext cx="69" cy="54"/>
                </a:xfrm>
                <a:custGeom>
                  <a:avLst/>
                  <a:gdLst>
                    <a:gd name="T0" fmla="*/ 0 w 53"/>
                    <a:gd name="T1" fmla="*/ 4508 h 41"/>
                    <a:gd name="T2" fmla="*/ 2578 w 53"/>
                    <a:gd name="T3" fmla="*/ 0 h 41"/>
                    <a:gd name="T4" fmla="*/ 7901 w 53"/>
                    <a:gd name="T5" fmla="*/ 4508 h 41"/>
                    <a:gd name="T6" fmla="*/ 5330 w 53"/>
                    <a:gd name="T7" fmla="*/ 7486 h 41"/>
                    <a:gd name="T8" fmla="*/ 0 w 53"/>
                    <a:gd name="T9" fmla="*/ 4508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24"/>
                      </a:moveTo>
                      <a:lnTo>
                        <a:pt x="17" y="0"/>
                      </a:lnTo>
                      <a:lnTo>
                        <a:pt x="52" y="24"/>
                      </a:lnTo>
                      <a:lnTo>
                        <a:pt x="35" y="40"/>
                      </a:lnTo>
                      <a:lnTo>
                        <a:pt x="0" y="24"/>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92" name="Freeform 106"/>
                <p:cNvSpPr>
                  <a:spLocks/>
                </p:cNvSpPr>
                <p:nvPr/>
              </p:nvSpPr>
              <p:spPr bwMode="auto">
                <a:xfrm>
                  <a:off x="249" y="3336"/>
                  <a:ext cx="421" cy="286"/>
                </a:xfrm>
                <a:custGeom>
                  <a:avLst/>
                  <a:gdLst>
                    <a:gd name="T0" fmla="*/ 42445 w 322"/>
                    <a:gd name="T1" fmla="*/ 13646 h 217"/>
                    <a:gd name="T2" fmla="*/ 52404 w 322"/>
                    <a:gd name="T3" fmla="*/ 18212 h 217"/>
                    <a:gd name="T4" fmla="*/ 45308 w 322"/>
                    <a:gd name="T5" fmla="*/ 24334 h 217"/>
                    <a:gd name="T6" fmla="*/ 29695 w 322"/>
                    <a:gd name="T7" fmla="*/ 39407 h 217"/>
                    <a:gd name="T8" fmla="*/ 22712 w 322"/>
                    <a:gd name="T9" fmla="*/ 39407 h 217"/>
                    <a:gd name="T10" fmla="*/ 9980 w 322"/>
                    <a:gd name="T11" fmla="*/ 39407 h 217"/>
                    <a:gd name="T12" fmla="*/ 1483 w 322"/>
                    <a:gd name="T13" fmla="*/ 39407 h 217"/>
                    <a:gd name="T14" fmla="*/ 1483 w 322"/>
                    <a:gd name="T15" fmla="*/ 41125 h 217"/>
                    <a:gd name="T16" fmla="*/ 1483 w 322"/>
                    <a:gd name="T17" fmla="*/ 39407 h 217"/>
                    <a:gd name="T18" fmla="*/ 1483 w 322"/>
                    <a:gd name="T19" fmla="*/ 34979 h 217"/>
                    <a:gd name="T20" fmla="*/ 0 w 322"/>
                    <a:gd name="T21" fmla="*/ 30299 h 217"/>
                    <a:gd name="T22" fmla="*/ 0 w 322"/>
                    <a:gd name="T23" fmla="*/ 27311 h 217"/>
                    <a:gd name="T24" fmla="*/ 1483 w 322"/>
                    <a:gd name="T25" fmla="*/ 25764 h 217"/>
                    <a:gd name="T26" fmla="*/ 1483 w 322"/>
                    <a:gd name="T27" fmla="*/ 24334 h 217"/>
                    <a:gd name="T28" fmla="*/ 5665 w 322"/>
                    <a:gd name="T29" fmla="*/ 22686 h 217"/>
                    <a:gd name="T30" fmla="*/ 22712 w 322"/>
                    <a:gd name="T31" fmla="*/ 15060 h 217"/>
                    <a:gd name="T32" fmla="*/ 18499 w 322"/>
                    <a:gd name="T33" fmla="*/ 5961 h 217"/>
                    <a:gd name="T34" fmla="*/ 22712 w 322"/>
                    <a:gd name="T35" fmla="*/ 0 h 217"/>
                    <a:gd name="T36" fmla="*/ 31225 w 322"/>
                    <a:gd name="T37" fmla="*/ 7611 h 217"/>
                    <a:gd name="T38" fmla="*/ 40972 w 322"/>
                    <a:gd name="T39" fmla="*/ 7611 h 217"/>
                    <a:gd name="T40" fmla="*/ 42445 w 322"/>
                    <a:gd name="T41" fmla="*/ 13646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2"/>
                    <a:gd name="T64" fmla="*/ 0 h 217"/>
                    <a:gd name="T65" fmla="*/ 322 w 322"/>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2" h="217">
                      <a:moveTo>
                        <a:pt x="260" y="72"/>
                      </a:moveTo>
                      <a:lnTo>
                        <a:pt x="321" y="96"/>
                      </a:lnTo>
                      <a:lnTo>
                        <a:pt x="278" y="128"/>
                      </a:lnTo>
                      <a:lnTo>
                        <a:pt x="182" y="208"/>
                      </a:lnTo>
                      <a:lnTo>
                        <a:pt x="139" y="208"/>
                      </a:lnTo>
                      <a:lnTo>
                        <a:pt x="61" y="208"/>
                      </a:lnTo>
                      <a:lnTo>
                        <a:pt x="9" y="208"/>
                      </a:lnTo>
                      <a:lnTo>
                        <a:pt x="9" y="216"/>
                      </a:lnTo>
                      <a:lnTo>
                        <a:pt x="9" y="208"/>
                      </a:lnTo>
                      <a:lnTo>
                        <a:pt x="9" y="184"/>
                      </a:lnTo>
                      <a:lnTo>
                        <a:pt x="0" y="160"/>
                      </a:lnTo>
                      <a:lnTo>
                        <a:pt x="0" y="144"/>
                      </a:lnTo>
                      <a:lnTo>
                        <a:pt x="9" y="136"/>
                      </a:lnTo>
                      <a:lnTo>
                        <a:pt x="9" y="128"/>
                      </a:lnTo>
                      <a:lnTo>
                        <a:pt x="35" y="120"/>
                      </a:lnTo>
                      <a:lnTo>
                        <a:pt x="139" y="80"/>
                      </a:lnTo>
                      <a:lnTo>
                        <a:pt x="113" y="32"/>
                      </a:lnTo>
                      <a:lnTo>
                        <a:pt x="139" y="0"/>
                      </a:lnTo>
                      <a:lnTo>
                        <a:pt x="191" y="40"/>
                      </a:lnTo>
                      <a:lnTo>
                        <a:pt x="252" y="40"/>
                      </a:lnTo>
                      <a:lnTo>
                        <a:pt x="260" y="72"/>
                      </a:lnTo>
                    </a:path>
                  </a:pathLst>
                </a:custGeom>
                <a:solidFill>
                  <a:srgbClr val="CBCBCB"/>
                </a:solidFill>
                <a:ln w="12700">
                  <a:solidFill>
                    <a:schemeClr val="bg1">
                      <a:alpha val="81175"/>
                    </a:schemeClr>
                  </a:solidFill>
                  <a:round/>
                  <a:headEnd/>
                  <a:tailEnd/>
                </a:ln>
              </p:spPr>
              <p:txBody>
                <a:bodyPr/>
                <a:lstStyle/>
                <a:p>
                  <a:endParaRPr lang="fr-CH" dirty="0"/>
                </a:p>
              </p:txBody>
            </p:sp>
            <p:sp>
              <p:nvSpPr>
                <p:cNvPr id="193" name="Freeform 107"/>
                <p:cNvSpPr>
                  <a:spLocks/>
                </p:cNvSpPr>
                <p:nvPr/>
              </p:nvSpPr>
              <p:spPr bwMode="auto">
                <a:xfrm>
                  <a:off x="1213" y="2652"/>
                  <a:ext cx="80" cy="64"/>
                </a:xfrm>
                <a:custGeom>
                  <a:avLst/>
                  <a:gdLst>
                    <a:gd name="T0" fmla="*/ 10391 w 61"/>
                    <a:gd name="T1" fmla="*/ 2509 h 49"/>
                    <a:gd name="T2" fmla="*/ 7334 w 61"/>
                    <a:gd name="T3" fmla="*/ 7694 h 49"/>
                    <a:gd name="T4" fmla="*/ 0 w 61"/>
                    <a:gd name="T5" fmla="*/ 3763 h 49"/>
                    <a:gd name="T6" fmla="*/ 5892 w 61"/>
                    <a:gd name="T7" fmla="*/ 0 h 49"/>
                    <a:gd name="T8" fmla="*/ 10391 w 61"/>
                    <a:gd name="T9" fmla="*/ 2509 h 49"/>
                    <a:gd name="T10" fmla="*/ 0 60000 65536"/>
                    <a:gd name="T11" fmla="*/ 0 60000 65536"/>
                    <a:gd name="T12" fmla="*/ 0 60000 65536"/>
                    <a:gd name="T13" fmla="*/ 0 60000 65536"/>
                    <a:gd name="T14" fmla="*/ 0 60000 65536"/>
                    <a:gd name="T15" fmla="*/ 0 w 61"/>
                    <a:gd name="T16" fmla="*/ 0 h 49"/>
                    <a:gd name="T17" fmla="*/ 61 w 61"/>
                    <a:gd name="T18" fmla="*/ 49 h 49"/>
                  </a:gdLst>
                  <a:ahLst/>
                  <a:cxnLst>
                    <a:cxn ang="T10">
                      <a:pos x="T0" y="T1"/>
                    </a:cxn>
                    <a:cxn ang="T11">
                      <a:pos x="T2" y="T3"/>
                    </a:cxn>
                    <a:cxn ang="T12">
                      <a:pos x="T4" y="T5"/>
                    </a:cxn>
                    <a:cxn ang="T13">
                      <a:pos x="T6" y="T7"/>
                    </a:cxn>
                    <a:cxn ang="T14">
                      <a:pos x="T8" y="T9"/>
                    </a:cxn>
                  </a:cxnLst>
                  <a:rect l="T15" t="T16" r="T17" b="T18"/>
                  <a:pathLst>
                    <a:path w="61" h="49">
                      <a:moveTo>
                        <a:pt x="60" y="16"/>
                      </a:moveTo>
                      <a:lnTo>
                        <a:pt x="43" y="48"/>
                      </a:lnTo>
                      <a:lnTo>
                        <a:pt x="0" y="24"/>
                      </a:lnTo>
                      <a:lnTo>
                        <a:pt x="34" y="0"/>
                      </a:lnTo>
                      <a:lnTo>
                        <a:pt x="60" y="16"/>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94" name="Freeform 108"/>
                <p:cNvSpPr>
                  <a:spLocks/>
                </p:cNvSpPr>
                <p:nvPr/>
              </p:nvSpPr>
              <p:spPr bwMode="auto">
                <a:xfrm>
                  <a:off x="1145" y="2652"/>
                  <a:ext cx="58" cy="53"/>
                </a:xfrm>
                <a:custGeom>
                  <a:avLst/>
                  <a:gdLst>
                    <a:gd name="T0" fmla="*/ 4926 w 44"/>
                    <a:gd name="T1" fmla="*/ 0 h 41"/>
                    <a:gd name="T2" fmla="*/ 0 w 44"/>
                    <a:gd name="T3" fmla="*/ 1033 h 41"/>
                    <a:gd name="T4" fmla="*/ 3177 w 44"/>
                    <a:gd name="T5" fmla="*/ 5277 h 41"/>
                    <a:gd name="T6" fmla="*/ 8195 w 44"/>
                    <a:gd name="T7" fmla="*/ 1033 h 41"/>
                    <a:gd name="T8" fmla="*/ 4926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8"/>
                      </a:lnTo>
                      <a:lnTo>
                        <a:pt x="17" y="40"/>
                      </a:lnTo>
                      <a:lnTo>
                        <a:pt x="43" y="8"/>
                      </a:lnTo>
                      <a:lnTo>
                        <a:pt x="26" y="0"/>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95" name="Freeform 109"/>
                <p:cNvSpPr>
                  <a:spLocks/>
                </p:cNvSpPr>
                <p:nvPr/>
              </p:nvSpPr>
              <p:spPr bwMode="auto">
                <a:xfrm>
                  <a:off x="1156" y="2462"/>
                  <a:ext cx="205" cy="159"/>
                </a:xfrm>
                <a:custGeom>
                  <a:avLst/>
                  <a:gdLst>
                    <a:gd name="T0" fmla="*/ 4086 w 157"/>
                    <a:gd name="T1" fmla="*/ 20097 h 121"/>
                    <a:gd name="T2" fmla="*/ 10990 w 157"/>
                    <a:gd name="T3" fmla="*/ 21604 h 121"/>
                    <a:gd name="T4" fmla="*/ 22011 w 157"/>
                    <a:gd name="T5" fmla="*/ 21604 h 121"/>
                    <a:gd name="T6" fmla="*/ 24748 w 157"/>
                    <a:gd name="T7" fmla="*/ 18715 h 121"/>
                    <a:gd name="T8" fmla="*/ 24748 w 157"/>
                    <a:gd name="T9" fmla="*/ 11495 h 121"/>
                    <a:gd name="T10" fmla="*/ 22011 w 157"/>
                    <a:gd name="T11" fmla="*/ 10018 h 121"/>
                    <a:gd name="T12" fmla="*/ 22011 w 157"/>
                    <a:gd name="T13" fmla="*/ 5724 h 121"/>
                    <a:gd name="T14" fmla="*/ 24748 w 157"/>
                    <a:gd name="T15" fmla="*/ 4356 h 121"/>
                    <a:gd name="T16" fmla="*/ 23401 w 157"/>
                    <a:gd name="T17" fmla="*/ 0 h 121"/>
                    <a:gd name="T18" fmla="*/ 0 w 157"/>
                    <a:gd name="T19" fmla="*/ 14324 h 121"/>
                    <a:gd name="T20" fmla="*/ 4086 w 157"/>
                    <a:gd name="T21" fmla="*/ 2009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21"/>
                    <a:gd name="T35" fmla="*/ 157 w 157"/>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21">
                      <a:moveTo>
                        <a:pt x="26" y="112"/>
                      </a:moveTo>
                      <a:lnTo>
                        <a:pt x="69" y="120"/>
                      </a:lnTo>
                      <a:lnTo>
                        <a:pt x="139" y="120"/>
                      </a:lnTo>
                      <a:lnTo>
                        <a:pt x="156" y="104"/>
                      </a:lnTo>
                      <a:lnTo>
                        <a:pt x="156" y="64"/>
                      </a:lnTo>
                      <a:lnTo>
                        <a:pt x="139" y="56"/>
                      </a:lnTo>
                      <a:lnTo>
                        <a:pt x="139" y="32"/>
                      </a:lnTo>
                      <a:lnTo>
                        <a:pt x="156" y="24"/>
                      </a:lnTo>
                      <a:lnTo>
                        <a:pt x="147" y="0"/>
                      </a:lnTo>
                      <a:lnTo>
                        <a:pt x="0" y="80"/>
                      </a:lnTo>
                      <a:lnTo>
                        <a:pt x="26" y="112"/>
                      </a:lnTo>
                    </a:path>
                  </a:pathLst>
                </a:custGeom>
                <a:solidFill>
                  <a:srgbClr val="CBCBCB"/>
                </a:solidFill>
                <a:ln w="12700">
                  <a:solidFill>
                    <a:schemeClr val="bg1">
                      <a:alpha val="81175"/>
                    </a:schemeClr>
                  </a:solidFill>
                  <a:round/>
                  <a:headEnd/>
                  <a:tailEnd/>
                </a:ln>
              </p:spPr>
              <p:txBody>
                <a:bodyPr/>
                <a:lstStyle/>
                <a:p>
                  <a:endParaRPr lang="fr-CH" dirty="0"/>
                </a:p>
              </p:txBody>
            </p:sp>
            <p:sp>
              <p:nvSpPr>
                <p:cNvPr id="196" name="Freeform 110"/>
                <p:cNvSpPr>
                  <a:spLocks/>
                </p:cNvSpPr>
                <p:nvPr/>
              </p:nvSpPr>
              <p:spPr bwMode="auto">
                <a:xfrm>
                  <a:off x="1201" y="2294"/>
                  <a:ext cx="658" cy="885"/>
                </a:xfrm>
                <a:custGeom>
                  <a:avLst/>
                  <a:gdLst>
                    <a:gd name="T0" fmla="*/ 25679 w 503"/>
                    <a:gd name="T1" fmla="*/ 27649 h 673"/>
                    <a:gd name="T2" fmla="*/ 28463 w 503"/>
                    <a:gd name="T3" fmla="*/ 36359 h 673"/>
                    <a:gd name="T4" fmla="*/ 22819 w 503"/>
                    <a:gd name="T5" fmla="*/ 46668 h 673"/>
                    <a:gd name="T6" fmla="*/ 17143 w 503"/>
                    <a:gd name="T7" fmla="*/ 53829 h 673"/>
                    <a:gd name="T8" fmla="*/ 21323 w 503"/>
                    <a:gd name="T9" fmla="*/ 58305 h 673"/>
                    <a:gd name="T10" fmla="*/ 14356 w 503"/>
                    <a:gd name="T11" fmla="*/ 68341 h 673"/>
                    <a:gd name="T12" fmla="*/ 6958 w 503"/>
                    <a:gd name="T13" fmla="*/ 74165 h 673"/>
                    <a:gd name="T14" fmla="*/ 0 w 503"/>
                    <a:gd name="T15" fmla="*/ 77155 h 673"/>
                    <a:gd name="T16" fmla="*/ 0 w 503"/>
                    <a:gd name="T17" fmla="*/ 85849 h 673"/>
                    <a:gd name="T18" fmla="*/ 1494 w 503"/>
                    <a:gd name="T19" fmla="*/ 91713 h 673"/>
                    <a:gd name="T20" fmla="*/ 8542 w 503"/>
                    <a:gd name="T21" fmla="*/ 93084 h 673"/>
                    <a:gd name="T22" fmla="*/ 14356 w 503"/>
                    <a:gd name="T23" fmla="*/ 97455 h 673"/>
                    <a:gd name="T24" fmla="*/ 6958 w 503"/>
                    <a:gd name="T25" fmla="*/ 103222 h 673"/>
                    <a:gd name="T26" fmla="*/ 2794 w 503"/>
                    <a:gd name="T27" fmla="*/ 103222 h 673"/>
                    <a:gd name="T28" fmla="*/ 0 w 503"/>
                    <a:gd name="T29" fmla="*/ 104593 h 673"/>
                    <a:gd name="T30" fmla="*/ 6958 w 503"/>
                    <a:gd name="T31" fmla="*/ 111949 h 673"/>
                    <a:gd name="T32" fmla="*/ 14356 w 503"/>
                    <a:gd name="T33" fmla="*/ 106166 h 673"/>
                    <a:gd name="T34" fmla="*/ 21323 w 503"/>
                    <a:gd name="T35" fmla="*/ 109081 h 673"/>
                    <a:gd name="T36" fmla="*/ 24103 w 503"/>
                    <a:gd name="T37" fmla="*/ 114903 h 673"/>
                    <a:gd name="T38" fmla="*/ 24103 w 503"/>
                    <a:gd name="T39" fmla="*/ 120785 h 673"/>
                    <a:gd name="T40" fmla="*/ 28463 w 503"/>
                    <a:gd name="T41" fmla="*/ 122135 h 673"/>
                    <a:gd name="T42" fmla="*/ 37063 w 503"/>
                    <a:gd name="T43" fmla="*/ 113485 h 673"/>
                    <a:gd name="T44" fmla="*/ 42804 w 503"/>
                    <a:gd name="T45" fmla="*/ 111949 h 673"/>
                    <a:gd name="T46" fmla="*/ 49814 w 503"/>
                    <a:gd name="T47" fmla="*/ 104593 h 673"/>
                    <a:gd name="T48" fmla="*/ 64039 w 503"/>
                    <a:gd name="T49" fmla="*/ 97455 h 673"/>
                    <a:gd name="T50" fmla="*/ 74202 w 503"/>
                    <a:gd name="T51" fmla="*/ 90117 h 673"/>
                    <a:gd name="T52" fmla="*/ 75493 w 503"/>
                    <a:gd name="T53" fmla="*/ 78495 h 673"/>
                    <a:gd name="T54" fmla="*/ 82649 w 503"/>
                    <a:gd name="T55" fmla="*/ 75595 h 673"/>
                    <a:gd name="T56" fmla="*/ 82649 w 503"/>
                    <a:gd name="T57" fmla="*/ 69848 h 673"/>
                    <a:gd name="T58" fmla="*/ 75493 w 503"/>
                    <a:gd name="T59" fmla="*/ 62488 h 673"/>
                    <a:gd name="T60" fmla="*/ 72626 w 503"/>
                    <a:gd name="T61" fmla="*/ 59621 h 673"/>
                    <a:gd name="T62" fmla="*/ 74202 w 503"/>
                    <a:gd name="T63" fmla="*/ 47969 h 673"/>
                    <a:gd name="T64" fmla="*/ 76854 w 503"/>
                    <a:gd name="T65" fmla="*/ 37839 h 673"/>
                    <a:gd name="T66" fmla="*/ 74202 w 503"/>
                    <a:gd name="T67" fmla="*/ 33441 h 673"/>
                    <a:gd name="T68" fmla="*/ 82649 w 503"/>
                    <a:gd name="T69" fmla="*/ 29016 h 673"/>
                    <a:gd name="T70" fmla="*/ 79731 w 503"/>
                    <a:gd name="T71" fmla="*/ 24675 h 673"/>
                    <a:gd name="T72" fmla="*/ 66921 w 503"/>
                    <a:gd name="T73" fmla="*/ 23323 h 673"/>
                    <a:gd name="T74" fmla="*/ 61279 w 503"/>
                    <a:gd name="T75" fmla="*/ 21882 h 673"/>
                    <a:gd name="T76" fmla="*/ 58419 w 503"/>
                    <a:gd name="T77" fmla="*/ 11617 h 673"/>
                    <a:gd name="T78" fmla="*/ 64039 w 503"/>
                    <a:gd name="T79" fmla="*/ 7356 h 673"/>
                    <a:gd name="T80" fmla="*/ 61279 w 503"/>
                    <a:gd name="T81" fmla="*/ 0 h 673"/>
                    <a:gd name="T82" fmla="*/ 58419 w 503"/>
                    <a:gd name="T83" fmla="*/ 1465 h 673"/>
                    <a:gd name="T84" fmla="*/ 52724 w 503"/>
                    <a:gd name="T85" fmla="*/ 4380 h 673"/>
                    <a:gd name="T86" fmla="*/ 45614 w 503"/>
                    <a:gd name="T87" fmla="*/ 5760 h 673"/>
                    <a:gd name="T88" fmla="*/ 41246 w 503"/>
                    <a:gd name="T89" fmla="*/ 5760 h 673"/>
                    <a:gd name="T90" fmla="*/ 41246 w 503"/>
                    <a:gd name="T91" fmla="*/ 13097 h 673"/>
                    <a:gd name="T92" fmla="*/ 42804 w 503"/>
                    <a:gd name="T93" fmla="*/ 20275 h 673"/>
                    <a:gd name="T94" fmla="*/ 41246 w 503"/>
                    <a:gd name="T95" fmla="*/ 26124 h 673"/>
                    <a:gd name="T96" fmla="*/ 37063 w 503"/>
                    <a:gd name="T97" fmla="*/ 29016 h 673"/>
                    <a:gd name="T98" fmla="*/ 34309 w 503"/>
                    <a:gd name="T99" fmla="*/ 21882 h 673"/>
                    <a:gd name="T100" fmla="*/ 27046 w 503"/>
                    <a:gd name="T101" fmla="*/ 14497 h 673"/>
                    <a:gd name="T102" fmla="*/ 22819 w 503"/>
                    <a:gd name="T103" fmla="*/ 18957 h 673"/>
                    <a:gd name="T104" fmla="*/ 25679 w 503"/>
                    <a:gd name="T105" fmla="*/ 27649 h 6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3"/>
                    <a:gd name="T160" fmla="*/ 0 h 673"/>
                    <a:gd name="T161" fmla="*/ 503 w 503"/>
                    <a:gd name="T162" fmla="*/ 673 h 6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3" h="673">
                      <a:moveTo>
                        <a:pt x="156" y="152"/>
                      </a:moveTo>
                      <a:lnTo>
                        <a:pt x="173" y="200"/>
                      </a:lnTo>
                      <a:lnTo>
                        <a:pt x="138" y="256"/>
                      </a:lnTo>
                      <a:lnTo>
                        <a:pt x="104" y="296"/>
                      </a:lnTo>
                      <a:lnTo>
                        <a:pt x="130" y="320"/>
                      </a:lnTo>
                      <a:lnTo>
                        <a:pt x="87" y="376"/>
                      </a:lnTo>
                      <a:lnTo>
                        <a:pt x="43" y="408"/>
                      </a:lnTo>
                      <a:lnTo>
                        <a:pt x="0" y="424"/>
                      </a:lnTo>
                      <a:lnTo>
                        <a:pt x="0" y="472"/>
                      </a:lnTo>
                      <a:lnTo>
                        <a:pt x="9" y="504"/>
                      </a:lnTo>
                      <a:lnTo>
                        <a:pt x="52" y="512"/>
                      </a:lnTo>
                      <a:lnTo>
                        <a:pt x="87" y="536"/>
                      </a:lnTo>
                      <a:lnTo>
                        <a:pt x="43" y="568"/>
                      </a:lnTo>
                      <a:lnTo>
                        <a:pt x="17" y="568"/>
                      </a:lnTo>
                      <a:lnTo>
                        <a:pt x="0" y="576"/>
                      </a:lnTo>
                      <a:lnTo>
                        <a:pt x="43" y="616"/>
                      </a:lnTo>
                      <a:lnTo>
                        <a:pt x="87" y="584"/>
                      </a:lnTo>
                      <a:lnTo>
                        <a:pt x="130" y="600"/>
                      </a:lnTo>
                      <a:lnTo>
                        <a:pt x="147" y="632"/>
                      </a:lnTo>
                      <a:lnTo>
                        <a:pt x="147" y="664"/>
                      </a:lnTo>
                      <a:lnTo>
                        <a:pt x="173" y="672"/>
                      </a:lnTo>
                      <a:lnTo>
                        <a:pt x="225" y="624"/>
                      </a:lnTo>
                      <a:lnTo>
                        <a:pt x="260" y="616"/>
                      </a:lnTo>
                      <a:lnTo>
                        <a:pt x="303" y="576"/>
                      </a:lnTo>
                      <a:lnTo>
                        <a:pt x="389" y="536"/>
                      </a:lnTo>
                      <a:lnTo>
                        <a:pt x="450" y="496"/>
                      </a:lnTo>
                      <a:lnTo>
                        <a:pt x="459" y="432"/>
                      </a:lnTo>
                      <a:lnTo>
                        <a:pt x="502" y="416"/>
                      </a:lnTo>
                      <a:lnTo>
                        <a:pt x="502" y="384"/>
                      </a:lnTo>
                      <a:lnTo>
                        <a:pt x="459" y="344"/>
                      </a:lnTo>
                      <a:lnTo>
                        <a:pt x="441" y="328"/>
                      </a:lnTo>
                      <a:lnTo>
                        <a:pt x="450" y="264"/>
                      </a:lnTo>
                      <a:lnTo>
                        <a:pt x="467" y="208"/>
                      </a:lnTo>
                      <a:lnTo>
                        <a:pt x="450" y="184"/>
                      </a:lnTo>
                      <a:lnTo>
                        <a:pt x="502" y="160"/>
                      </a:lnTo>
                      <a:lnTo>
                        <a:pt x="485" y="136"/>
                      </a:lnTo>
                      <a:lnTo>
                        <a:pt x="407" y="128"/>
                      </a:lnTo>
                      <a:lnTo>
                        <a:pt x="372" y="120"/>
                      </a:lnTo>
                      <a:lnTo>
                        <a:pt x="355" y="64"/>
                      </a:lnTo>
                      <a:lnTo>
                        <a:pt x="389" y="40"/>
                      </a:lnTo>
                      <a:lnTo>
                        <a:pt x="372" y="0"/>
                      </a:lnTo>
                      <a:lnTo>
                        <a:pt x="355" y="8"/>
                      </a:lnTo>
                      <a:lnTo>
                        <a:pt x="320" y="24"/>
                      </a:lnTo>
                      <a:lnTo>
                        <a:pt x="277" y="32"/>
                      </a:lnTo>
                      <a:lnTo>
                        <a:pt x="251" y="32"/>
                      </a:lnTo>
                      <a:lnTo>
                        <a:pt x="251" y="72"/>
                      </a:lnTo>
                      <a:lnTo>
                        <a:pt x="260" y="112"/>
                      </a:lnTo>
                      <a:lnTo>
                        <a:pt x="251" y="144"/>
                      </a:lnTo>
                      <a:lnTo>
                        <a:pt x="225" y="160"/>
                      </a:lnTo>
                      <a:lnTo>
                        <a:pt x="208" y="120"/>
                      </a:lnTo>
                      <a:lnTo>
                        <a:pt x="164" y="80"/>
                      </a:lnTo>
                      <a:lnTo>
                        <a:pt x="138" y="104"/>
                      </a:lnTo>
                      <a:lnTo>
                        <a:pt x="156" y="152"/>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97" name="Freeform 111"/>
                <p:cNvSpPr>
                  <a:spLocks/>
                </p:cNvSpPr>
                <p:nvPr/>
              </p:nvSpPr>
              <p:spPr bwMode="auto">
                <a:xfrm>
                  <a:off x="1995" y="1767"/>
                  <a:ext cx="92" cy="43"/>
                </a:xfrm>
                <a:custGeom>
                  <a:avLst/>
                  <a:gdLst>
                    <a:gd name="T0" fmla="*/ 12541 w 70"/>
                    <a:gd name="T1" fmla="*/ 1205 h 33"/>
                    <a:gd name="T2" fmla="*/ 4701 w 70"/>
                    <a:gd name="T3" fmla="*/ 0 h 33"/>
                    <a:gd name="T4" fmla="*/ 0 w 70"/>
                    <a:gd name="T5" fmla="*/ 2438 h 33"/>
                    <a:gd name="T6" fmla="*/ 4701 w 70"/>
                    <a:gd name="T7" fmla="*/ 4970 h 33"/>
                    <a:gd name="T8" fmla="*/ 10870 w 70"/>
                    <a:gd name="T9" fmla="*/ 4970 h 33"/>
                    <a:gd name="T10" fmla="*/ 12541 w 70"/>
                    <a:gd name="T11" fmla="*/ 1205 h 33"/>
                    <a:gd name="T12" fmla="*/ 0 60000 65536"/>
                    <a:gd name="T13" fmla="*/ 0 60000 65536"/>
                    <a:gd name="T14" fmla="*/ 0 60000 65536"/>
                    <a:gd name="T15" fmla="*/ 0 60000 65536"/>
                    <a:gd name="T16" fmla="*/ 0 60000 65536"/>
                    <a:gd name="T17" fmla="*/ 0 60000 65536"/>
                    <a:gd name="T18" fmla="*/ 0 w 70"/>
                    <a:gd name="T19" fmla="*/ 0 h 33"/>
                    <a:gd name="T20" fmla="*/ 70 w 7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0" h="33">
                      <a:moveTo>
                        <a:pt x="69" y="8"/>
                      </a:moveTo>
                      <a:lnTo>
                        <a:pt x="26" y="0"/>
                      </a:lnTo>
                      <a:lnTo>
                        <a:pt x="0" y="16"/>
                      </a:lnTo>
                      <a:lnTo>
                        <a:pt x="26" y="32"/>
                      </a:lnTo>
                      <a:lnTo>
                        <a:pt x="60" y="32"/>
                      </a:lnTo>
                      <a:lnTo>
                        <a:pt x="69" y="8"/>
                      </a:lnTo>
                    </a:path>
                  </a:pathLst>
                </a:custGeom>
                <a:solidFill>
                  <a:srgbClr val="CBCBCB"/>
                </a:solidFill>
                <a:ln w="12700" cap="rnd">
                  <a:solidFill>
                    <a:schemeClr val="bg1">
                      <a:alpha val="81175"/>
                    </a:schemeClr>
                  </a:solidFill>
                  <a:round/>
                  <a:headEnd/>
                  <a:tailEnd/>
                </a:ln>
              </p:spPr>
              <p:txBody>
                <a:bodyPr/>
                <a:lstStyle/>
                <a:p>
                  <a:endParaRPr lang="fr-CH" dirty="0"/>
                </a:p>
              </p:txBody>
            </p:sp>
            <p:sp>
              <p:nvSpPr>
                <p:cNvPr id="198" name="Freeform 112"/>
                <p:cNvSpPr>
                  <a:spLocks/>
                </p:cNvSpPr>
                <p:nvPr/>
              </p:nvSpPr>
              <p:spPr bwMode="auto">
                <a:xfrm>
                  <a:off x="1916" y="1420"/>
                  <a:ext cx="613" cy="348"/>
                </a:xfrm>
                <a:custGeom>
                  <a:avLst/>
                  <a:gdLst>
                    <a:gd name="T0" fmla="*/ 2320 w 469"/>
                    <a:gd name="T1" fmla="*/ 20730 h 265"/>
                    <a:gd name="T2" fmla="*/ 2758 w 469"/>
                    <a:gd name="T3" fmla="*/ 25475 h 265"/>
                    <a:gd name="T4" fmla="*/ 1481 w 469"/>
                    <a:gd name="T5" fmla="*/ 26985 h 265"/>
                    <a:gd name="T6" fmla="*/ 2758 w 469"/>
                    <a:gd name="T7" fmla="*/ 31157 h 265"/>
                    <a:gd name="T8" fmla="*/ 5649 w 469"/>
                    <a:gd name="T9" fmla="*/ 31157 h 265"/>
                    <a:gd name="T10" fmla="*/ 1481 w 469"/>
                    <a:gd name="T11" fmla="*/ 34032 h 265"/>
                    <a:gd name="T12" fmla="*/ 0 w 469"/>
                    <a:gd name="T13" fmla="*/ 35437 h 265"/>
                    <a:gd name="T14" fmla="*/ 1481 w 469"/>
                    <a:gd name="T15" fmla="*/ 41240 h 265"/>
                    <a:gd name="T16" fmla="*/ 4210 w 469"/>
                    <a:gd name="T17" fmla="*/ 41240 h 265"/>
                    <a:gd name="T18" fmla="*/ 5649 w 469"/>
                    <a:gd name="T19" fmla="*/ 36900 h 265"/>
                    <a:gd name="T20" fmla="*/ 9950 w 469"/>
                    <a:gd name="T21" fmla="*/ 36900 h 265"/>
                    <a:gd name="T22" fmla="*/ 9950 w 469"/>
                    <a:gd name="T23" fmla="*/ 39702 h 265"/>
                    <a:gd name="T24" fmla="*/ 12613 w 469"/>
                    <a:gd name="T25" fmla="*/ 39702 h 265"/>
                    <a:gd name="T26" fmla="*/ 16957 w 469"/>
                    <a:gd name="T27" fmla="*/ 38281 h 265"/>
                    <a:gd name="T28" fmla="*/ 16957 w 469"/>
                    <a:gd name="T29" fmla="*/ 39702 h 265"/>
                    <a:gd name="T30" fmla="*/ 18278 w 469"/>
                    <a:gd name="T31" fmla="*/ 39702 h 265"/>
                    <a:gd name="T32" fmla="*/ 18278 w 469"/>
                    <a:gd name="T33" fmla="*/ 36900 h 265"/>
                    <a:gd name="T34" fmla="*/ 22545 w 469"/>
                    <a:gd name="T35" fmla="*/ 35437 h 265"/>
                    <a:gd name="T36" fmla="*/ 22545 w 469"/>
                    <a:gd name="T37" fmla="*/ 36900 h 265"/>
                    <a:gd name="T38" fmla="*/ 23793 w 469"/>
                    <a:gd name="T39" fmla="*/ 38281 h 265"/>
                    <a:gd name="T40" fmla="*/ 23793 w 469"/>
                    <a:gd name="T41" fmla="*/ 34032 h 265"/>
                    <a:gd name="T42" fmla="*/ 28041 w 469"/>
                    <a:gd name="T43" fmla="*/ 31157 h 265"/>
                    <a:gd name="T44" fmla="*/ 28041 w 469"/>
                    <a:gd name="T45" fmla="*/ 26985 h 265"/>
                    <a:gd name="T46" fmla="*/ 26746 w 469"/>
                    <a:gd name="T47" fmla="*/ 21286 h 265"/>
                    <a:gd name="T48" fmla="*/ 26746 w 469"/>
                    <a:gd name="T49" fmla="*/ 15648 h 265"/>
                    <a:gd name="T50" fmla="*/ 32200 w 469"/>
                    <a:gd name="T51" fmla="*/ 14206 h 265"/>
                    <a:gd name="T52" fmla="*/ 43611 w 469"/>
                    <a:gd name="T53" fmla="*/ 18440 h 265"/>
                    <a:gd name="T54" fmla="*/ 43611 w 469"/>
                    <a:gd name="T55" fmla="*/ 24170 h 265"/>
                    <a:gd name="T56" fmla="*/ 39444 w 469"/>
                    <a:gd name="T57" fmla="*/ 31157 h 265"/>
                    <a:gd name="T58" fmla="*/ 33753 w 469"/>
                    <a:gd name="T59" fmla="*/ 32732 h 265"/>
                    <a:gd name="T60" fmla="*/ 32200 w 469"/>
                    <a:gd name="T61" fmla="*/ 36900 h 265"/>
                    <a:gd name="T62" fmla="*/ 32200 w 469"/>
                    <a:gd name="T63" fmla="*/ 42560 h 265"/>
                    <a:gd name="T64" fmla="*/ 39444 w 469"/>
                    <a:gd name="T65" fmla="*/ 41240 h 265"/>
                    <a:gd name="T66" fmla="*/ 43611 w 469"/>
                    <a:gd name="T67" fmla="*/ 39702 h 265"/>
                    <a:gd name="T68" fmla="*/ 52041 w 469"/>
                    <a:gd name="T69" fmla="*/ 46868 h 265"/>
                    <a:gd name="T70" fmla="*/ 54790 w 469"/>
                    <a:gd name="T71" fmla="*/ 46868 h 265"/>
                    <a:gd name="T72" fmla="*/ 64681 w 469"/>
                    <a:gd name="T73" fmla="*/ 36900 h 265"/>
                    <a:gd name="T74" fmla="*/ 75880 w 469"/>
                    <a:gd name="T75" fmla="*/ 32732 h 265"/>
                    <a:gd name="T76" fmla="*/ 75880 w 469"/>
                    <a:gd name="T77" fmla="*/ 19777 h 265"/>
                    <a:gd name="T78" fmla="*/ 70129 w 469"/>
                    <a:gd name="T79" fmla="*/ 15648 h 265"/>
                    <a:gd name="T80" fmla="*/ 67384 w 469"/>
                    <a:gd name="T81" fmla="*/ 12781 h 265"/>
                    <a:gd name="T82" fmla="*/ 60526 w 469"/>
                    <a:gd name="T83" fmla="*/ 7220 h 265"/>
                    <a:gd name="T84" fmla="*/ 58958 w 469"/>
                    <a:gd name="T85" fmla="*/ 7220 h 265"/>
                    <a:gd name="T86" fmla="*/ 56239 w 469"/>
                    <a:gd name="T87" fmla="*/ 12781 h 265"/>
                    <a:gd name="T88" fmla="*/ 54790 w 469"/>
                    <a:gd name="T89" fmla="*/ 15648 h 265"/>
                    <a:gd name="T90" fmla="*/ 52041 w 469"/>
                    <a:gd name="T91" fmla="*/ 9934 h 265"/>
                    <a:gd name="T92" fmla="*/ 49132 w 469"/>
                    <a:gd name="T93" fmla="*/ 8517 h 265"/>
                    <a:gd name="T94" fmla="*/ 44847 w 469"/>
                    <a:gd name="T95" fmla="*/ 4298 h 265"/>
                    <a:gd name="T96" fmla="*/ 36404 w 469"/>
                    <a:gd name="T97" fmla="*/ 4298 h 265"/>
                    <a:gd name="T98" fmla="*/ 30981 w 469"/>
                    <a:gd name="T99" fmla="*/ 1445 h 265"/>
                    <a:gd name="T100" fmla="*/ 28041 w 469"/>
                    <a:gd name="T101" fmla="*/ 5644 h 265"/>
                    <a:gd name="T102" fmla="*/ 23793 w 469"/>
                    <a:gd name="T103" fmla="*/ 8517 h 265"/>
                    <a:gd name="T104" fmla="*/ 21033 w 469"/>
                    <a:gd name="T105" fmla="*/ 4298 h 265"/>
                    <a:gd name="T106" fmla="*/ 18278 w 469"/>
                    <a:gd name="T107" fmla="*/ 0 h 265"/>
                    <a:gd name="T108" fmla="*/ 12613 w 469"/>
                    <a:gd name="T109" fmla="*/ 7220 h 265"/>
                    <a:gd name="T110" fmla="*/ 14140 w 469"/>
                    <a:gd name="T111" fmla="*/ 12781 h 265"/>
                    <a:gd name="T112" fmla="*/ 11190 w 469"/>
                    <a:gd name="T113" fmla="*/ 16948 h 265"/>
                    <a:gd name="T114" fmla="*/ 9950 w 469"/>
                    <a:gd name="T115" fmla="*/ 16948 h 265"/>
                    <a:gd name="T116" fmla="*/ 7383 w 469"/>
                    <a:gd name="T117" fmla="*/ 18986 h 265"/>
                    <a:gd name="T118" fmla="*/ 2320 w 469"/>
                    <a:gd name="T119" fmla="*/ 20730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9"/>
                    <a:gd name="T181" fmla="*/ 0 h 265"/>
                    <a:gd name="T182" fmla="*/ 469 w 469"/>
                    <a:gd name="T183" fmla="*/ 265 h 2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9" h="265">
                      <a:moveTo>
                        <a:pt x="14" y="117"/>
                      </a:moveTo>
                      <a:lnTo>
                        <a:pt x="17" y="144"/>
                      </a:lnTo>
                      <a:lnTo>
                        <a:pt x="9" y="152"/>
                      </a:lnTo>
                      <a:lnTo>
                        <a:pt x="17" y="176"/>
                      </a:lnTo>
                      <a:lnTo>
                        <a:pt x="35" y="176"/>
                      </a:lnTo>
                      <a:lnTo>
                        <a:pt x="9" y="192"/>
                      </a:lnTo>
                      <a:lnTo>
                        <a:pt x="0" y="200"/>
                      </a:lnTo>
                      <a:lnTo>
                        <a:pt x="9" y="232"/>
                      </a:lnTo>
                      <a:lnTo>
                        <a:pt x="26" y="232"/>
                      </a:lnTo>
                      <a:lnTo>
                        <a:pt x="35" y="208"/>
                      </a:lnTo>
                      <a:lnTo>
                        <a:pt x="61" y="208"/>
                      </a:lnTo>
                      <a:lnTo>
                        <a:pt x="61" y="224"/>
                      </a:lnTo>
                      <a:lnTo>
                        <a:pt x="78" y="224"/>
                      </a:lnTo>
                      <a:lnTo>
                        <a:pt x="104" y="216"/>
                      </a:lnTo>
                      <a:lnTo>
                        <a:pt x="104" y="224"/>
                      </a:lnTo>
                      <a:lnTo>
                        <a:pt x="113" y="224"/>
                      </a:lnTo>
                      <a:lnTo>
                        <a:pt x="113" y="208"/>
                      </a:lnTo>
                      <a:lnTo>
                        <a:pt x="139" y="200"/>
                      </a:lnTo>
                      <a:lnTo>
                        <a:pt x="139" y="208"/>
                      </a:lnTo>
                      <a:lnTo>
                        <a:pt x="147" y="216"/>
                      </a:lnTo>
                      <a:lnTo>
                        <a:pt x="147" y="192"/>
                      </a:lnTo>
                      <a:lnTo>
                        <a:pt x="173" y="176"/>
                      </a:lnTo>
                      <a:lnTo>
                        <a:pt x="173" y="152"/>
                      </a:lnTo>
                      <a:lnTo>
                        <a:pt x="165" y="120"/>
                      </a:lnTo>
                      <a:lnTo>
                        <a:pt x="165" y="88"/>
                      </a:lnTo>
                      <a:lnTo>
                        <a:pt x="199" y="80"/>
                      </a:lnTo>
                      <a:lnTo>
                        <a:pt x="269" y="104"/>
                      </a:lnTo>
                      <a:lnTo>
                        <a:pt x="269" y="136"/>
                      </a:lnTo>
                      <a:lnTo>
                        <a:pt x="243" y="176"/>
                      </a:lnTo>
                      <a:lnTo>
                        <a:pt x="208" y="184"/>
                      </a:lnTo>
                      <a:lnTo>
                        <a:pt x="199" y="208"/>
                      </a:lnTo>
                      <a:lnTo>
                        <a:pt x="199" y="240"/>
                      </a:lnTo>
                      <a:lnTo>
                        <a:pt x="243" y="232"/>
                      </a:lnTo>
                      <a:lnTo>
                        <a:pt x="269" y="224"/>
                      </a:lnTo>
                      <a:lnTo>
                        <a:pt x="321" y="264"/>
                      </a:lnTo>
                      <a:lnTo>
                        <a:pt x="338" y="264"/>
                      </a:lnTo>
                      <a:lnTo>
                        <a:pt x="399" y="208"/>
                      </a:lnTo>
                      <a:lnTo>
                        <a:pt x="468" y="184"/>
                      </a:lnTo>
                      <a:lnTo>
                        <a:pt x="468" y="112"/>
                      </a:lnTo>
                      <a:lnTo>
                        <a:pt x="433" y="88"/>
                      </a:lnTo>
                      <a:lnTo>
                        <a:pt x="416" y="72"/>
                      </a:lnTo>
                      <a:lnTo>
                        <a:pt x="373" y="40"/>
                      </a:lnTo>
                      <a:lnTo>
                        <a:pt x="364" y="40"/>
                      </a:lnTo>
                      <a:lnTo>
                        <a:pt x="347" y="72"/>
                      </a:lnTo>
                      <a:lnTo>
                        <a:pt x="338" y="88"/>
                      </a:lnTo>
                      <a:lnTo>
                        <a:pt x="321" y="56"/>
                      </a:lnTo>
                      <a:lnTo>
                        <a:pt x="303" y="48"/>
                      </a:lnTo>
                      <a:lnTo>
                        <a:pt x="277" y="24"/>
                      </a:lnTo>
                      <a:lnTo>
                        <a:pt x="225" y="24"/>
                      </a:lnTo>
                      <a:lnTo>
                        <a:pt x="191" y="8"/>
                      </a:lnTo>
                      <a:lnTo>
                        <a:pt x="173" y="32"/>
                      </a:lnTo>
                      <a:lnTo>
                        <a:pt x="147" y="48"/>
                      </a:lnTo>
                      <a:lnTo>
                        <a:pt x="130" y="24"/>
                      </a:lnTo>
                      <a:lnTo>
                        <a:pt x="113" y="0"/>
                      </a:lnTo>
                      <a:lnTo>
                        <a:pt x="78" y="40"/>
                      </a:lnTo>
                      <a:lnTo>
                        <a:pt x="87" y="72"/>
                      </a:lnTo>
                      <a:lnTo>
                        <a:pt x="69" y="96"/>
                      </a:lnTo>
                      <a:lnTo>
                        <a:pt x="61" y="96"/>
                      </a:lnTo>
                      <a:lnTo>
                        <a:pt x="46" y="107"/>
                      </a:lnTo>
                      <a:lnTo>
                        <a:pt x="14" y="117"/>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199" name="Freeform 113"/>
                <p:cNvSpPr>
                  <a:spLocks/>
                </p:cNvSpPr>
                <p:nvPr/>
              </p:nvSpPr>
              <p:spPr bwMode="auto">
                <a:xfrm>
                  <a:off x="2278" y="1314"/>
                  <a:ext cx="807" cy="760"/>
                </a:xfrm>
                <a:custGeom>
                  <a:avLst/>
                  <a:gdLst>
                    <a:gd name="T0" fmla="*/ 85462 w 617"/>
                    <a:gd name="T1" fmla="*/ 13572 h 577"/>
                    <a:gd name="T2" fmla="*/ 81214 w 617"/>
                    <a:gd name="T3" fmla="*/ 1498 h 577"/>
                    <a:gd name="T4" fmla="*/ 72540 w 617"/>
                    <a:gd name="T5" fmla="*/ 1498 h 577"/>
                    <a:gd name="T6" fmla="*/ 66978 w 617"/>
                    <a:gd name="T7" fmla="*/ 0 h 577"/>
                    <a:gd name="T8" fmla="*/ 49957 w 617"/>
                    <a:gd name="T9" fmla="*/ 13572 h 577"/>
                    <a:gd name="T10" fmla="*/ 39935 w 617"/>
                    <a:gd name="T11" fmla="*/ 14948 h 577"/>
                    <a:gd name="T12" fmla="*/ 24075 w 617"/>
                    <a:gd name="T13" fmla="*/ 14948 h 577"/>
                    <a:gd name="T14" fmla="*/ 25561 w 617"/>
                    <a:gd name="T15" fmla="*/ 7488 h 577"/>
                    <a:gd name="T16" fmla="*/ 15512 w 617"/>
                    <a:gd name="T17" fmla="*/ 4509 h 577"/>
                    <a:gd name="T18" fmla="*/ 10033 w 617"/>
                    <a:gd name="T19" fmla="*/ 11965 h 577"/>
                    <a:gd name="T20" fmla="*/ 6933 w 617"/>
                    <a:gd name="T21" fmla="*/ 17909 h 577"/>
                    <a:gd name="T22" fmla="*/ 0 w 617"/>
                    <a:gd name="T23" fmla="*/ 19447 h 577"/>
                    <a:gd name="T24" fmla="*/ 4229 w 617"/>
                    <a:gd name="T25" fmla="*/ 24140 h 577"/>
                    <a:gd name="T26" fmla="*/ 6933 w 617"/>
                    <a:gd name="T27" fmla="*/ 25520 h 577"/>
                    <a:gd name="T28" fmla="*/ 10033 w 617"/>
                    <a:gd name="T29" fmla="*/ 31450 h 577"/>
                    <a:gd name="T30" fmla="*/ 11284 w 617"/>
                    <a:gd name="T31" fmla="*/ 28451 h 577"/>
                    <a:gd name="T32" fmla="*/ 14329 w 617"/>
                    <a:gd name="T33" fmla="*/ 22509 h 577"/>
                    <a:gd name="T34" fmla="*/ 15512 w 617"/>
                    <a:gd name="T35" fmla="*/ 22509 h 577"/>
                    <a:gd name="T36" fmla="*/ 22799 w 617"/>
                    <a:gd name="T37" fmla="*/ 28451 h 577"/>
                    <a:gd name="T38" fmla="*/ 25561 w 617"/>
                    <a:gd name="T39" fmla="*/ 31450 h 577"/>
                    <a:gd name="T40" fmla="*/ 31389 w 617"/>
                    <a:gd name="T41" fmla="*/ 36014 h 577"/>
                    <a:gd name="T42" fmla="*/ 42639 w 617"/>
                    <a:gd name="T43" fmla="*/ 53903 h 577"/>
                    <a:gd name="T44" fmla="*/ 39935 w 617"/>
                    <a:gd name="T45" fmla="*/ 61489 h 577"/>
                    <a:gd name="T46" fmla="*/ 34209 w 617"/>
                    <a:gd name="T47" fmla="*/ 71938 h 577"/>
                    <a:gd name="T48" fmla="*/ 29820 w 617"/>
                    <a:gd name="T49" fmla="*/ 70503 h 577"/>
                    <a:gd name="T50" fmla="*/ 25561 w 617"/>
                    <a:gd name="T51" fmla="*/ 64476 h 577"/>
                    <a:gd name="T52" fmla="*/ 24075 w 617"/>
                    <a:gd name="T53" fmla="*/ 66041 h 577"/>
                    <a:gd name="T54" fmla="*/ 12776 w 617"/>
                    <a:gd name="T55" fmla="*/ 83933 h 577"/>
                    <a:gd name="T56" fmla="*/ 15512 w 617"/>
                    <a:gd name="T57" fmla="*/ 91578 h 577"/>
                    <a:gd name="T58" fmla="*/ 17120 w 617"/>
                    <a:gd name="T59" fmla="*/ 94661 h 577"/>
                    <a:gd name="T60" fmla="*/ 24075 w 617"/>
                    <a:gd name="T61" fmla="*/ 91578 h 577"/>
                    <a:gd name="T62" fmla="*/ 31389 w 617"/>
                    <a:gd name="T63" fmla="*/ 83933 h 577"/>
                    <a:gd name="T64" fmla="*/ 28586 w 617"/>
                    <a:gd name="T65" fmla="*/ 80991 h 577"/>
                    <a:gd name="T66" fmla="*/ 31389 w 617"/>
                    <a:gd name="T67" fmla="*/ 76416 h 577"/>
                    <a:gd name="T68" fmla="*/ 34209 w 617"/>
                    <a:gd name="T69" fmla="*/ 78059 h 577"/>
                    <a:gd name="T70" fmla="*/ 37149 w 617"/>
                    <a:gd name="T71" fmla="*/ 75049 h 577"/>
                    <a:gd name="T72" fmla="*/ 39935 w 617"/>
                    <a:gd name="T73" fmla="*/ 79444 h 577"/>
                    <a:gd name="T74" fmla="*/ 41492 w 617"/>
                    <a:gd name="T75" fmla="*/ 86986 h 577"/>
                    <a:gd name="T76" fmla="*/ 48480 w 617"/>
                    <a:gd name="T77" fmla="*/ 79444 h 577"/>
                    <a:gd name="T78" fmla="*/ 51209 w 617"/>
                    <a:gd name="T79" fmla="*/ 80991 h 577"/>
                    <a:gd name="T80" fmla="*/ 54269 w 617"/>
                    <a:gd name="T81" fmla="*/ 85634 h 577"/>
                    <a:gd name="T82" fmla="*/ 58521 w 617"/>
                    <a:gd name="T83" fmla="*/ 83933 h 577"/>
                    <a:gd name="T84" fmla="*/ 62679 w 617"/>
                    <a:gd name="T85" fmla="*/ 83933 h 577"/>
                    <a:gd name="T86" fmla="*/ 65530 w 617"/>
                    <a:gd name="T87" fmla="*/ 85634 h 577"/>
                    <a:gd name="T88" fmla="*/ 69759 w 617"/>
                    <a:gd name="T89" fmla="*/ 76416 h 577"/>
                    <a:gd name="T90" fmla="*/ 78282 w 617"/>
                    <a:gd name="T91" fmla="*/ 75049 h 577"/>
                    <a:gd name="T92" fmla="*/ 86864 w 617"/>
                    <a:gd name="T93" fmla="*/ 103529 h 577"/>
                    <a:gd name="T94" fmla="*/ 96907 w 617"/>
                    <a:gd name="T95" fmla="*/ 108139 h 577"/>
                    <a:gd name="T96" fmla="*/ 96907 w 617"/>
                    <a:gd name="T97" fmla="*/ 86986 h 577"/>
                    <a:gd name="T98" fmla="*/ 94024 w 617"/>
                    <a:gd name="T99" fmla="*/ 79444 h 577"/>
                    <a:gd name="T100" fmla="*/ 95388 w 617"/>
                    <a:gd name="T101" fmla="*/ 75049 h 577"/>
                    <a:gd name="T102" fmla="*/ 101202 w 617"/>
                    <a:gd name="T103" fmla="*/ 69117 h 577"/>
                    <a:gd name="T104" fmla="*/ 99644 w 617"/>
                    <a:gd name="T105" fmla="*/ 66041 h 577"/>
                    <a:gd name="T106" fmla="*/ 96907 w 617"/>
                    <a:gd name="T107" fmla="*/ 66041 h 577"/>
                    <a:gd name="T108" fmla="*/ 88391 w 617"/>
                    <a:gd name="T109" fmla="*/ 28451 h 577"/>
                    <a:gd name="T110" fmla="*/ 98181 w 617"/>
                    <a:gd name="T111" fmla="*/ 19447 h 577"/>
                    <a:gd name="T112" fmla="*/ 95388 w 617"/>
                    <a:gd name="T113" fmla="*/ 11965 h 577"/>
                    <a:gd name="T114" fmla="*/ 85462 w 617"/>
                    <a:gd name="T115" fmla="*/ 13572 h 5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7"/>
                    <a:gd name="T175" fmla="*/ 0 h 577"/>
                    <a:gd name="T176" fmla="*/ 617 w 617"/>
                    <a:gd name="T177" fmla="*/ 577 h 5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7" h="577">
                      <a:moveTo>
                        <a:pt x="521" y="72"/>
                      </a:moveTo>
                      <a:lnTo>
                        <a:pt x="495" y="8"/>
                      </a:lnTo>
                      <a:lnTo>
                        <a:pt x="442" y="8"/>
                      </a:lnTo>
                      <a:lnTo>
                        <a:pt x="408" y="0"/>
                      </a:lnTo>
                      <a:lnTo>
                        <a:pt x="304" y="72"/>
                      </a:lnTo>
                      <a:lnTo>
                        <a:pt x="243" y="80"/>
                      </a:lnTo>
                      <a:lnTo>
                        <a:pt x="147" y="80"/>
                      </a:lnTo>
                      <a:lnTo>
                        <a:pt x="156" y="40"/>
                      </a:lnTo>
                      <a:lnTo>
                        <a:pt x="95" y="24"/>
                      </a:lnTo>
                      <a:lnTo>
                        <a:pt x="61" y="64"/>
                      </a:lnTo>
                      <a:lnTo>
                        <a:pt x="43" y="96"/>
                      </a:lnTo>
                      <a:lnTo>
                        <a:pt x="0" y="104"/>
                      </a:lnTo>
                      <a:lnTo>
                        <a:pt x="26" y="128"/>
                      </a:lnTo>
                      <a:lnTo>
                        <a:pt x="43" y="136"/>
                      </a:lnTo>
                      <a:lnTo>
                        <a:pt x="61" y="168"/>
                      </a:lnTo>
                      <a:lnTo>
                        <a:pt x="69" y="152"/>
                      </a:lnTo>
                      <a:lnTo>
                        <a:pt x="87" y="120"/>
                      </a:lnTo>
                      <a:lnTo>
                        <a:pt x="95" y="120"/>
                      </a:lnTo>
                      <a:lnTo>
                        <a:pt x="139" y="152"/>
                      </a:lnTo>
                      <a:lnTo>
                        <a:pt x="156" y="168"/>
                      </a:lnTo>
                      <a:lnTo>
                        <a:pt x="191" y="192"/>
                      </a:lnTo>
                      <a:lnTo>
                        <a:pt x="260" y="288"/>
                      </a:lnTo>
                      <a:lnTo>
                        <a:pt x="243" y="328"/>
                      </a:lnTo>
                      <a:lnTo>
                        <a:pt x="208" y="384"/>
                      </a:lnTo>
                      <a:lnTo>
                        <a:pt x="182" y="376"/>
                      </a:lnTo>
                      <a:lnTo>
                        <a:pt x="156" y="344"/>
                      </a:lnTo>
                      <a:lnTo>
                        <a:pt x="147" y="352"/>
                      </a:lnTo>
                      <a:lnTo>
                        <a:pt x="78" y="448"/>
                      </a:lnTo>
                      <a:lnTo>
                        <a:pt x="95" y="488"/>
                      </a:lnTo>
                      <a:lnTo>
                        <a:pt x="104" y="504"/>
                      </a:lnTo>
                      <a:lnTo>
                        <a:pt x="147" y="488"/>
                      </a:lnTo>
                      <a:lnTo>
                        <a:pt x="191" y="448"/>
                      </a:lnTo>
                      <a:lnTo>
                        <a:pt x="174" y="432"/>
                      </a:lnTo>
                      <a:lnTo>
                        <a:pt x="191" y="408"/>
                      </a:lnTo>
                      <a:lnTo>
                        <a:pt x="208" y="416"/>
                      </a:lnTo>
                      <a:lnTo>
                        <a:pt x="226" y="400"/>
                      </a:lnTo>
                      <a:lnTo>
                        <a:pt x="243" y="424"/>
                      </a:lnTo>
                      <a:lnTo>
                        <a:pt x="252" y="464"/>
                      </a:lnTo>
                      <a:lnTo>
                        <a:pt x="295" y="424"/>
                      </a:lnTo>
                      <a:lnTo>
                        <a:pt x="312" y="432"/>
                      </a:lnTo>
                      <a:lnTo>
                        <a:pt x="330" y="456"/>
                      </a:lnTo>
                      <a:lnTo>
                        <a:pt x="356" y="448"/>
                      </a:lnTo>
                      <a:lnTo>
                        <a:pt x="382" y="448"/>
                      </a:lnTo>
                      <a:lnTo>
                        <a:pt x="399" y="456"/>
                      </a:lnTo>
                      <a:lnTo>
                        <a:pt x="425" y="408"/>
                      </a:lnTo>
                      <a:lnTo>
                        <a:pt x="477" y="400"/>
                      </a:lnTo>
                      <a:lnTo>
                        <a:pt x="529" y="552"/>
                      </a:lnTo>
                      <a:lnTo>
                        <a:pt x="590" y="576"/>
                      </a:lnTo>
                      <a:lnTo>
                        <a:pt x="590" y="464"/>
                      </a:lnTo>
                      <a:lnTo>
                        <a:pt x="573" y="424"/>
                      </a:lnTo>
                      <a:lnTo>
                        <a:pt x="581" y="400"/>
                      </a:lnTo>
                      <a:lnTo>
                        <a:pt x="616" y="368"/>
                      </a:lnTo>
                      <a:lnTo>
                        <a:pt x="607" y="352"/>
                      </a:lnTo>
                      <a:lnTo>
                        <a:pt x="590" y="352"/>
                      </a:lnTo>
                      <a:lnTo>
                        <a:pt x="538" y="152"/>
                      </a:lnTo>
                      <a:lnTo>
                        <a:pt x="599" y="104"/>
                      </a:lnTo>
                      <a:lnTo>
                        <a:pt x="581" y="64"/>
                      </a:lnTo>
                      <a:lnTo>
                        <a:pt x="521" y="72"/>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200" name="Freeform 114"/>
                <p:cNvSpPr>
                  <a:spLocks/>
                </p:cNvSpPr>
                <p:nvPr/>
              </p:nvSpPr>
              <p:spPr bwMode="auto">
                <a:xfrm>
                  <a:off x="3978" y="1672"/>
                  <a:ext cx="184" cy="191"/>
                </a:xfrm>
                <a:custGeom>
                  <a:avLst/>
                  <a:gdLst>
                    <a:gd name="T0" fmla="*/ 6293 w 140"/>
                    <a:gd name="T1" fmla="*/ 0 h 145"/>
                    <a:gd name="T2" fmla="*/ 1699 w 140"/>
                    <a:gd name="T3" fmla="*/ 1498 h 145"/>
                    <a:gd name="T4" fmla="*/ 6293 w 140"/>
                    <a:gd name="T5" fmla="*/ 5941 h 145"/>
                    <a:gd name="T6" fmla="*/ 0 w 140"/>
                    <a:gd name="T7" fmla="*/ 10568 h 145"/>
                    <a:gd name="T8" fmla="*/ 0 w 140"/>
                    <a:gd name="T9" fmla="*/ 16568 h 145"/>
                    <a:gd name="T10" fmla="*/ 1699 w 140"/>
                    <a:gd name="T11" fmla="*/ 24154 h 145"/>
                    <a:gd name="T12" fmla="*/ 3022 w 140"/>
                    <a:gd name="T13" fmla="*/ 24154 h 145"/>
                    <a:gd name="T14" fmla="*/ 15576 w 140"/>
                    <a:gd name="T15" fmla="*/ 26982 h 145"/>
                    <a:gd name="T16" fmla="*/ 25129 w 140"/>
                    <a:gd name="T17" fmla="*/ 21165 h 145"/>
                    <a:gd name="T18" fmla="*/ 25129 w 140"/>
                    <a:gd name="T19" fmla="*/ 13579 h 145"/>
                    <a:gd name="T20" fmla="*/ 23468 w 140"/>
                    <a:gd name="T21" fmla="*/ 5941 h 145"/>
                    <a:gd name="T22" fmla="*/ 17307 w 140"/>
                    <a:gd name="T23" fmla="*/ 5941 h 145"/>
                    <a:gd name="T24" fmla="*/ 6293 w 140"/>
                    <a:gd name="T25" fmla="*/ 0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145"/>
                    <a:gd name="T41" fmla="*/ 140 w 14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145">
                      <a:moveTo>
                        <a:pt x="35" y="0"/>
                      </a:moveTo>
                      <a:lnTo>
                        <a:pt x="9" y="8"/>
                      </a:lnTo>
                      <a:lnTo>
                        <a:pt x="35" y="32"/>
                      </a:lnTo>
                      <a:lnTo>
                        <a:pt x="0" y="56"/>
                      </a:lnTo>
                      <a:lnTo>
                        <a:pt x="0" y="88"/>
                      </a:lnTo>
                      <a:lnTo>
                        <a:pt x="9" y="128"/>
                      </a:lnTo>
                      <a:lnTo>
                        <a:pt x="17" y="128"/>
                      </a:lnTo>
                      <a:lnTo>
                        <a:pt x="87" y="144"/>
                      </a:lnTo>
                      <a:lnTo>
                        <a:pt x="139" y="112"/>
                      </a:lnTo>
                      <a:lnTo>
                        <a:pt x="139" y="72"/>
                      </a:lnTo>
                      <a:lnTo>
                        <a:pt x="130" y="32"/>
                      </a:lnTo>
                      <a:lnTo>
                        <a:pt x="96" y="32"/>
                      </a:lnTo>
                      <a:lnTo>
                        <a:pt x="35" y="0"/>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201" name="Freeform 116"/>
                <p:cNvSpPr>
                  <a:spLocks/>
                </p:cNvSpPr>
                <p:nvPr/>
              </p:nvSpPr>
              <p:spPr bwMode="auto">
                <a:xfrm>
                  <a:off x="3815" y="1552"/>
                  <a:ext cx="501" cy="307"/>
                </a:xfrm>
                <a:custGeom>
                  <a:avLst/>
                  <a:gdLst>
                    <a:gd name="T0" fmla="*/ 37203 w 383"/>
                    <a:gd name="T1" fmla="*/ 24223 h 233"/>
                    <a:gd name="T2" fmla="*/ 27187 w 383"/>
                    <a:gd name="T3" fmla="*/ 18108 h 233"/>
                    <a:gd name="T4" fmla="*/ 22847 w 383"/>
                    <a:gd name="T5" fmla="*/ 19647 h 233"/>
                    <a:gd name="T6" fmla="*/ 27187 w 383"/>
                    <a:gd name="T7" fmla="*/ 24223 h 233"/>
                    <a:gd name="T8" fmla="*/ 21317 w 383"/>
                    <a:gd name="T9" fmla="*/ 28743 h 233"/>
                    <a:gd name="T10" fmla="*/ 21317 w 383"/>
                    <a:gd name="T11" fmla="*/ 34663 h 233"/>
                    <a:gd name="T12" fmla="*/ 22847 w 383"/>
                    <a:gd name="T13" fmla="*/ 42352 h 233"/>
                    <a:gd name="T14" fmla="*/ 17140 w 383"/>
                    <a:gd name="T15" fmla="*/ 42352 h 233"/>
                    <a:gd name="T16" fmla="*/ 8531 w 383"/>
                    <a:gd name="T17" fmla="*/ 43825 h 233"/>
                    <a:gd name="T18" fmla="*/ 5719 w 383"/>
                    <a:gd name="T19" fmla="*/ 39241 h 233"/>
                    <a:gd name="T20" fmla="*/ 5719 w 383"/>
                    <a:gd name="T21" fmla="*/ 31599 h 233"/>
                    <a:gd name="T22" fmla="*/ 1493 w 383"/>
                    <a:gd name="T23" fmla="*/ 28743 h 233"/>
                    <a:gd name="T24" fmla="*/ 0 w 383"/>
                    <a:gd name="T25" fmla="*/ 22603 h 233"/>
                    <a:gd name="T26" fmla="*/ 8531 w 383"/>
                    <a:gd name="T27" fmla="*/ 14994 h 233"/>
                    <a:gd name="T28" fmla="*/ 14341 w 383"/>
                    <a:gd name="T29" fmla="*/ 12020 h 233"/>
                    <a:gd name="T30" fmla="*/ 21317 w 383"/>
                    <a:gd name="T31" fmla="*/ 14994 h 233"/>
                    <a:gd name="T32" fmla="*/ 34289 w 383"/>
                    <a:gd name="T33" fmla="*/ 7514 h 233"/>
                    <a:gd name="T34" fmla="*/ 50120 w 383"/>
                    <a:gd name="T35" fmla="*/ 0 h 233"/>
                    <a:gd name="T36" fmla="*/ 57045 w 383"/>
                    <a:gd name="T37" fmla="*/ 0 h 233"/>
                    <a:gd name="T38" fmla="*/ 62786 w 383"/>
                    <a:gd name="T39" fmla="*/ 4515 h 233"/>
                    <a:gd name="T40" fmla="*/ 59958 w 383"/>
                    <a:gd name="T41" fmla="*/ 9004 h 233"/>
                    <a:gd name="T42" fmla="*/ 57045 w 383"/>
                    <a:gd name="T43" fmla="*/ 5949 h 233"/>
                    <a:gd name="T44" fmla="*/ 51453 w 383"/>
                    <a:gd name="T45" fmla="*/ 5949 h 233"/>
                    <a:gd name="T46" fmla="*/ 50120 w 383"/>
                    <a:gd name="T47" fmla="*/ 7514 h 233"/>
                    <a:gd name="T48" fmla="*/ 54346 w 383"/>
                    <a:gd name="T49" fmla="*/ 13607 h 233"/>
                    <a:gd name="T50" fmla="*/ 52735 w 383"/>
                    <a:gd name="T51" fmla="*/ 14994 h 233"/>
                    <a:gd name="T52" fmla="*/ 48626 w 383"/>
                    <a:gd name="T53" fmla="*/ 14994 h 233"/>
                    <a:gd name="T54" fmla="*/ 45760 w 383"/>
                    <a:gd name="T55" fmla="*/ 12020 h 233"/>
                    <a:gd name="T56" fmla="*/ 41546 w 383"/>
                    <a:gd name="T57" fmla="*/ 12020 h 233"/>
                    <a:gd name="T58" fmla="*/ 42738 w 383"/>
                    <a:gd name="T59" fmla="*/ 19647 h 233"/>
                    <a:gd name="T60" fmla="*/ 42738 w 383"/>
                    <a:gd name="T61" fmla="*/ 24223 h 233"/>
                    <a:gd name="T62" fmla="*/ 37203 w 383"/>
                    <a:gd name="T63" fmla="*/ 24223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233"/>
                    <a:gd name="T98" fmla="*/ 383 w 383"/>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233">
                      <a:moveTo>
                        <a:pt x="226" y="128"/>
                      </a:moveTo>
                      <a:lnTo>
                        <a:pt x="165" y="96"/>
                      </a:lnTo>
                      <a:lnTo>
                        <a:pt x="139" y="104"/>
                      </a:lnTo>
                      <a:lnTo>
                        <a:pt x="165" y="128"/>
                      </a:lnTo>
                      <a:lnTo>
                        <a:pt x="130" y="152"/>
                      </a:lnTo>
                      <a:lnTo>
                        <a:pt x="130" y="184"/>
                      </a:lnTo>
                      <a:lnTo>
                        <a:pt x="139" y="224"/>
                      </a:lnTo>
                      <a:lnTo>
                        <a:pt x="104" y="224"/>
                      </a:lnTo>
                      <a:lnTo>
                        <a:pt x="52" y="232"/>
                      </a:lnTo>
                      <a:lnTo>
                        <a:pt x="35" y="208"/>
                      </a:lnTo>
                      <a:lnTo>
                        <a:pt x="35" y="168"/>
                      </a:lnTo>
                      <a:lnTo>
                        <a:pt x="9" y="152"/>
                      </a:lnTo>
                      <a:lnTo>
                        <a:pt x="0" y="120"/>
                      </a:lnTo>
                      <a:lnTo>
                        <a:pt x="52" y="80"/>
                      </a:lnTo>
                      <a:lnTo>
                        <a:pt x="87" y="64"/>
                      </a:lnTo>
                      <a:lnTo>
                        <a:pt x="130" y="80"/>
                      </a:lnTo>
                      <a:lnTo>
                        <a:pt x="208" y="40"/>
                      </a:lnTo>
                      <a:lnTo>
                        <a:pt x="304" y="0"/>
                      </a:lnTo>
                      <a:lnTo>
                        <a:pt x="347" y="0"/>
                      </a:lnTo>
                      <a:lnTo>
                        <a:pt x="382" y="24"/>
                      </a:lnTo>
                      <a:lnTo>
                        <a:pt x="365" y="48"/>
                      </a:lnTo>
                      <a:lnTo>
                        <a:pt x="347" y="32"/>
                      </a:lnTo>
                      <a:lnTo>
                        <a:pt x="313" y="32"/>
                      </a:lnTo>
                      <a:lnTo>
                        <a:pt x="304" y="40"/>
                      </a:lnTo>
                      <a:lnTo>
                        <a:pt x="330" y="72"/>
                      </a:lnTo>
                      <a:lnTo>
                        <a:pt x="321" y="80"/>
                      </a:lnTo>
                      <a:lnTo>
                        <a:pt x="295" y="80"/>
                      </a:lnTo>
                      <a:lnTo>
                        <a:pt x="278" y="64"/>
                      </a:lnTo>
                      <a:lnTo>
                        <a:pt x="252" y="64"/>
                      </a:lnTo>
                      <a:lnTo>
                        <a:pt x="260" y="104"/>
                      </a:lnTo>
                      <a:lnTo>
                        <a:pt x="260" y="128"/>
                      </a:lnTo>
                      <a:lnTo>
                        <a:pt x="226" y="128"/>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202" name="Freeform 115"/>
                <p:cNvSpPr>
                  <a:spLocks/>
                </p:cNvSpPr>
                <p:nvPr/>
              </p:nvSpPr>
              <p:spPr bwMode="auto">
                <a:xfrm>
                  <a:off x="4138" y="1630"/>
                  <a:ext cx="58" cy="54"/>
                </a:xfrm>
                <a:custGeom>
                  <a:avLst/>
                  <a:gdLst>
                    <a:gd name="T0" fmla="*/ 4926 w 44"/>
                    <a:gd name="T1" fmla="*/ 0 h 41"/>
                    <a:gd name="T2" fmla="*/ 0 w 44"/>
                    <a:gd name="T3" fmla="*/ 0 h 41"/>
                    <a:gd name="T4" fmla="*/ 1785 w 44"/>
                    <a:gd name="T5" fmla="*/ 7486 h 41"/>
                    <a:gd name="T6" fmla="*/ 8195 w 44"/>
                    <a:gd name="T7" fmla="*/ 3077 h 41"/>
                    <a:gd name="T8" fmla="*/ 4926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0"/>
                      </a:lnTo>
                      <a:lnTo>
                        <a:pt x="9" y="40"/>
                      </a:lnTo>
                      <a:lnTo>
                        <a:pt x="43" y="16"/>
                      </a:lnTo>
                      <a:lnTo>
                        <a:pt x="26" y="0"/>
                      </a:lnTo>
                    </a:path>
                  </a:pathLst>
                </a:custGeom>
                <a:solidFill>
                  <a:srgbClr val="808080"/>
                </a:solidFill>
                <a:ln w="12700" cap="rnd">
                  <a:solidFill>
                    <a:schemeClr val="bg1">
                      <a:alpha val="81175"/>
                    </a:schemeClr>
                  </a:solidFill>
                  <a:round/>
                  <a:headEnd/>
                  <a:tailEnd/>
                </a:ln>
              </p:spPr>
              <p:txBody>
                <a:bodyPr/>
                <a:lstStyle/>
                <a:p>
                  <a:endParaRPr lang="fr-CH" dirty="0"/>
                </a:p>
              </p:txBody>
            </p:sp>
            <p:sp>
              <p:nvSpPr>
                <p:cNvPr id="203" name="Freeform 117"/>
                <p:cNvSpPr>
                  <a:spLocks/>
                </p:cNvSpPr>
                <p:nvPr/>
              </p:nvSpPr>
              <p:spPr bwMode="auto">
                <a:xfrm>
                  <a:off x="1158" y="3249"/>
                  <a:ext cx="1112" cy="858"/>
                </a:xfrm>
                <a:custGeom>
                  <a:avLst/>
                  <a:gdLst>
                    <a:gd name="T0" fmla="*/ 1 w 1910"/>
                    <a:gd name="T1" fmla="*/ 0 h 1570"/>
                    <a:gd name="T2" fmla="*/ 1 w 1910"/>
                    <a:gd name="T3" fmla="*/ 0 h 1570"/>
                    <a:gd name="T4" fmla="*/ 1 w 1910"/>
                    <a:gd name="T5" fmla="*/ 0 h 1570"/>
                    <a:gd name="T6" fmla="*/ 1 w 1910"/>
                    <a:gd name="T7" fmla="*/ 0 h 1570"/>
                    <a:gd name="T8" fmla="*/ 1 w 1910"/>
                    <a:gd name="T9" fmla="*/ 0 h 1570"/>
                    <a:gd name="T10" fmla="*/ 1 w 1910"/>
                    <a:gd name="T11" fmla="*/ 0 h 1570"/>
                    <a:gd name="T12" fmla="*/ 1 w 1910"/>
                    <a:gd name="T13" fmla="*/ 0 h 1570"/>
                    <a:gd name="T14" fmla="*/ 1 w 1910"/>
                    <a:gd name="T15" fmla="*/ 0 h 1570"/>
                    <a:gd name="T16" fmla="*/ 1 w 1910"/>
                    <a:gd name="T17" fmla="*/ 0 h 1570"/>
                    <a:gd name="T18" fmla="*/ 1 w 1910"/>
                    <a:gd name="T19" fmla="*/ 0 h 1570"/>
                    <a:gd name="T20" fmla="*/ 1 w 1910"/>
                    <a:gd name="T21" fmla="*/ 0 h 1570"/>
                    <a:gd name="T22" fmla="*/ 0 w 1910"/>
                    <a:gd name="T23" fmla="*/ 0 h 1570"/>
                    <a:gd name="T24" fmla="*/ 0 w 1910"/>
                    <a:gd name="T25" fmla="*/ 0 h 1570"/>
                    <a:gd name="T26" fmla="*/ 0 w 1910"/>
                    <a:gd name="T27" fmla="*/ 0 h 1570"/>
                    <a:gd name="T28" fmla="*/ 0 w 1910"/>
                    <a:gd name="T29" fmla="*/ 0 h 1570"/>
                    <a:gd name="T30" fmla="*/ 0 w 1910"/>
                    <a:gd name="T31" fmla="*/ 0 h 1570"/>
                    <a:gd name="T32" fmla="*/ 0 w 1910"/>
                    <a:gd name="T33" fmla="*/ 0 h 1570"/>
                    <a:gd name="T34" fmla="*/ 0 w 1910"/>
                    <a:gd name="T35" fmla="*/ 0 h 1570"/>
                    <a:gd name="T36" fmla="*/ 0 w 1910"/>
                    <a:gd name="T37" fmla="*/ 0 h 1570"/>
                    <a:gd name="T38" fmla="*/ 0 w 1910"/>
                    <a:gd name="T39" fmla="*/ 0 h 1570"/>
                    <a:gd name="T40" fmla="*/ 0 w 1910"/>
                    <a:gd name="T41" fmla="*/ 0 h 1570"/>
                    <a:gd name="T42" fmla="*/ 0 w 1910"/>
                    <a:gd name="T43" fmla="*/ 0 h 1570"/>
                    <a:gd name="T44" fmla="*/ 0 w 1910"/>
                    <a:gd name="T45" fmla="*/ 0 h 1570"/>
                    <a:gd name="T46" fmla="*/ 0 w 1910"/>
                    <a:gd name="T47" fmla="*/ 0 h 1570"/>
                    <a:gd name="T48" fmla="*/ 0 w 1910"/>
                    <a:gd name="T49" fmla="*/ 0 h 1570"/>
                    <a:gd name="T50" fmla="*/ 0 w 1910"/>
                    <a:gd name="T51" fmla="*/ 0 h 1570"/>
                    <a:gd name="T52" fmla="*/ 0 w 1910"/>
                    <a:gd name="T53" fmla="*/ 0 h 1570"/>
                    <a:gd name="T54" fmla="*/ 0 w 1910"/>
                    <a:gd name="T55" fmla="*/ 0 h 1570"/>
                    <a:gd name="T56" fmla="*/ 1 w 1910"/>
                    <a:gd name="T57" fmla="*/ 0 h 1570"/>
                    <a:gd name="T58" fmla="*/ 1 w 1910"/>
                    <a:gd name="T59" fmla="*/ 0 h 1570"/>
                    <a:gd name="T60" fmla="*/ 1 w 1910"/>
                    <a:gd name="T61" fmla="*/ 0 h 1570"/>
                    <a:gd name="T62" fmla="*/ 1 w 1910"/>
                    <a:gd name="T63" fmla="*/ 0 h 1570"/>
                    <a:gd name="T64" fmla="*/ 1 w 1910"/>
                    <a:gd name="T65" fmla="*/ 0 h 1570"/>
                    <a:gd name="T66" fmla="*/ 1 w 1910"/>
                    <a:gd name="T67" fmla="*/ 0 h 1570"/>
                    <a:gd name="T68" fmla="*/ 1 w 1910"/>
                    <a:gd name="T69" fmla="*/ 0 h 15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10"/>
                    <a:gd name="T106" fmla="*/ 0 h 1570"/>
                    <a:gd name="T107" fmla="*/ 1910 w 1910"/>
                    <a:gd name="T108" fmla="*/ 1570 h 15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10" h="1570">
                      <a:moveTo>
                        <a:pt x="1610" y="20"/>
                      </a:moveTo>
                      <a:cubicBezTo>
                        <a:pt x="1666" y="31"/>
                        <a:pt x="1643" y="30"/>
                        <a:pt x="1680" y="30"/>
                      </a:cubicBezTo>
                      <a:lnTo>
                        <a:pt x="1650" y="250"/>
                      </a:lnTo>
                      <a:lnTo>
                        <a:pt x="1760" y="380"/>
                      </a:lnTo>
                      <a:lnTo>
                        <a:pt x="1780" y="640"/>
                      </a:lnTo>
                      <a:lnTo>
                        <a:pt x="1910" y="810"/>
                      </a:lnTo>
                      <a:lnTo>
                        <a:pt x="1810" y="1030"/>
                      </a:lnTo>
                      <a:lnTo>
                        <a:pt x="1680" y="1100"/>
                      </a:lnTo>
                      <a:lnTo>
                        <a:pt x="1590" y="1220"/>
                      </a:lnTo>
                      <a:lnTo>
                        <a:pt x="1250" y="1460"/>
                      </a:lnTo>
                      <a:lnTo>
                        <a:pt x="1090" y="1390"/>
                      </a:lnTo>
                      <a:lnTo>
                        <a:pt x="710" y="1570"/>
                      </a:lnTo>
                      <a:lnTo>
                        <a:pt x="350" y="950"/>
                      </a:lnTo>
                      <a:lnTo>
                        <a:pt x="240" y="1010"/>
                      </a:lnTo>
                      <a:lnTo>
                        <a:pt x="190" y="910"/>
                      </a:lnTo>
                      <a:lnTo>
                        <a:pt x="260" y="740"/>
                      </a:lnTo>
                      <a:lnTo>
                        <a:pt x="90" y="740"/>
                      </a:lnTo>
                      <a:lnTo>
                        <a:pt x="0" y="630"/>
                      </a:lnTo>
                      <a:lnTo>
                        <a:pt x="170" y="270"/>
                      </a:lnTo>
                      <a:lnTo>
                        <a:pt x="30" y="60"/>
                      </a:lnTo>
                      <a:lnTo>
                        <a:pt x="70" y="0"/>
                      </a:lnTo>
                      <a:lnTo>
                        <a:pt x="240" y="20"/>
                      </a:lnTo>
                      <a:lnTo>
                        <a:pt x="300" y="150"/>
                      </a:lnTo>
                      <a:lnTo>
                        <a:pt x="570" y="580"/>
                      </a:lnTo>
                      <a:lnTo>
                        <a:pt x="670" y="550"/>
                      </a:lnTo>
                      <a:lnTo>
                        <a:pt x="850" y="320"/>
                      </a:lnTo>
                      <a:lnTo>
                        <a:pt x="860" y="220"/>
                      </a:lnTo>
                      <a:lnTo>
                        <a:pt x="940" y="190"/>
                      </a:lnTo>
                      <a:lnTo>
                        <a:pt x="1020" y="170"/>
                      </a:lnTo>
                      <a:lnTo>
                        <a:pt x="1080" y="50"/>
                      </a:lnTo>
                      <a:lnTo>
                        <a:pt x="1150" y="80"/>
                      </a:lnTo>
                      <a:lnTo>
                        <a:pt x="1160" y="140"/>
                      </a:lnTo>
                      <a:lnTo>
                        <a:pt x="1450" y="30"/>
                      </a:lnTo>
                      <a:lnTo>
                        <a:pt x="1540" y="80"/>
                      </a:lnTo>
                      <a:lnTo>
                        <a:pt x="1610" y="20"/>
                      </a:lnTo>
                      <a:close/>
                    </a:path>
                  </a:pathLst>
                </a:custGeom>
                <a:solidFill>
                  <a:srgbClr val="CBCBCB"/>
                </a:solidFill>
                <a:ln w="12700">
                  <a:solidFill>
                    <a:schemeClr val="bg1">
                      <a:alpha val="81175"/>
                    </a:schemeClr>
                  </a:solidFill>
                  <a:round/>
                  <a:headEnd/>
                  <a:tailEnd/>
                </a:ln>
              </p:spPr>
              <p:txBody>
                <a:bodyPr/>
                <a:lstStyle/>
                <a:p>
                  <a:endParaRPr lang="fr-CH" dirty="0"/>
                </a:p>
              </p:txBody>
            </p:sp>
            <p:sp>
              <p:nvSpPr>
                <p:cNvPr id="204" name="Freeform 118"/>
                <p:cNvSpPr>
                  <a:spLocks/>
                </p:cNvSpPr>
                <p:nvPr/>
              </p:nvSpPr>
              <p:spPr bwMode="auto">
                <a:xfrm>
                  <a:off x="1286" y="1809"/>
                  <a:ext cx="763" cy="407"/>
                </a:xfrm>
                <a:custGeom>
                  <a:avLst/>
                  <a:gdLst>
                    <a:gd name="T0" fmla="*/ 0 w 1330"/>
                    <a:gd name="T1" fmla="*/ 0 h 720"/>
                    <a:gd name="T2" fmla="*/ 0 w 1330"/>
                    <a:gd name="T3" fmla="*/ 0 h 720"/>
                    <a:gd name="T4" fmla="*/ 0 w 1330"/>
                    <a:gd name="T5" fmla="*/ 0 h 720"/>
                    <a:gd name="T6" fmla="*/ 0 w 1330"/>
                    <a:gd name="T7" fmla="*/ 0 h 720"/>
                    <a:gd name="T8" fmla="*/ 0 w 1330"/>
                    <a:gd name="T9" fmla="*/ 0 h 720"/>
                    <a:gd name="T10" fmla="*/ 0 w 1330"/>
                    <a:gd name="T11" fmla="*/ 0 h 720"/>
                    <a:gd name="T12" fmla="*/ 0 w 1330"/>
                    <a:gd name="T13" fmla="*/ 0 h 720"/>
                    <a:gd name="T14" fmla="*/ 0 w 1330"/>
                    <a:gd name="T15" fmla="*/ 0 h 720"/>
                    <a:gd name="T16" fmla="*/ 0 w 1330"/>
                    <a:gd name="T17" fmla="*/ 0 h 720"/>
                    <a:gd name="T18" fmla="*/ 0 w 1330"/>
                    <a:gd name="T19" fmla="*/ 0 h 720"/>
                    <a:gd name="T20" fmla="*/ 0 w 1330"/>
                    <a:gd name="T21" fmla="*/ 0 h 720"/>
                    <a:gd name="T22" fmla="*/ 0 w 1330"/>
                    <a:gd name="T23" fmla="*/ 0 h 720"/>
                    <a:gd name="T24" fmla="*/ 0 w 1330"/>
                    <a:gd name="T25" fmla="*/ 0 h 720"/>
                    <a:gd name="T26" fmla="*/ 0 w 1330"/>
                    <a:gd name="T27" fmla="*/ 0 h 720"/>
                    <a:gd name="T28" fmla="*/ 0 w 1330"/>
                    <a:gd name="T29" fmla="*/ 0 h 720"/>
                    <a:gd name="T30" fmla="*/ 0 w 1330"/>
                    <a:gd name="T31" fmla="*/ 0 h 720"/>
                    <a:gd name="T32" fmla="*/ 0 w 1330"/>
                    <a:gd name="T33" fmla="*/ 0 h 720"/>
                    <a:gd name="T34" fmla="*/ 1 w 1330"/>
                    <a:gd name="T35" fmla="*/ 0 h 720"/>
                    <a:gd name="T36" fmla="*/ 1 w 1330"/>
                    <a:gd name="T37" fmla="*/ 0 h 720"/>
                    <a:gd name="T38" fmla="*/ 1 w 1330"/>
                    <a:gd name="T39" fmla="*/ 0 h 720"/>
                    <a:gd name="T40" fmla="*/ 0 w 1330"/>
                    <a:gd name="T41" fmla="*/ 0 h 720"/>
                    <a:gd name="T42" fmla="*/ 0 w 1330"/>
                    <a:gd name="T43" fmla="*/ 0 h 720"/>
                    <a:gd name="T44" fmla="*/ 0 w 1330"/>
                    <a:gd name="T45" fmla="*/ 0 h 7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0"/>
                    <a:gd name="T70" fmla="*/ 0 h 720"/>
                    <a:gd name="T71" fmla="*/ 1330 w 1330"/>
                    <a:gd name="T72" fmla="*/ 720 h 7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0" h="720">
                      <a:moveTo>
                        <a:pt x="1040" y="420"/>
                      </a:moveTo>
                      <a:cubicBezTo>
                        <a:pt x="1034" y="421"/>
                        <a:pt x="978" y="434"/>
                        <a:pt x="970" y="440"/>
                      </a:cubicBezTo>
                      <a:cubicBezTo>
                        <a:pt x="903" y="484"/>
                        <a:pt x="975" y="457"/>
                        <a:pt x="910" y="490"/>
                      </a:cubicBezTo>
                      <a:cubicBezTo>
                        <a:pt x="864" y="512"/>
                        <a:pt x="892" y="487"/>
                        <a:pt x="870" y="510"/>
                      </a:cubicBezTo>
                      <a:lnTo>
                        <a:pt x="530" y="610"/>
                      </a:lnTo>
                      <a:lnTo>
                        <a:pt x="520" y="700"/>
                      </a:lnTo>
                      <a:lnTo>
                        <a:pt x="440" y="720"/>
                      </a:lnTo>
                      <a:lnTo>
                        <a:pt x="350" y="520"/>
                      </a:lnTo>
                      <a:lnTo>
                        <a:pt x="40" y="700"/>
                      </a:lnTo>
                      <a:lnTo>
                        <a:pt x="0" y="620"/>
                      </a:lnTo>
                      <a:lnTo>
                        <a:pt x="100" y="510"/>
                      </a:lnTo>
                      <a:lnTo>
                        <a:pt x="10" y="420"/>
                      </a:lnTo>
                      <a:lnTo>
                        <a:pt x="160" y="420"/>
                      </a:lnTo>
                      <a:lnTo>
                        <a:pt x="400" y="340"/>
                      </a:lnTo>
                      <a:lnTo>
                        <a:pt x="470" y="160"/>
                      </a:lnTo>
                      <a:lnTo>
                        <a:pt x="690" y="210"/>
                      </a:lnTo>
                      <a:lnTo>
                        <a:pt x="820" y="0"/>
                      </a:lnTo>
                      <a:lnTo>
                        <a:pt x="1330" y="10"/>
                      </a:lnTo>
                      <a:lnTo>
                        <a:pt x="1250" y="60"/>
                      </a:lnTo>
                      <a:lnTo>
                        <a:pt x="1160" y="190"/>
                      </a:lnTo>
                      <a:lnTo>
                        <a:pt x="1060" y="210"/>
                      </a:lnTo>
                      <a:lnTo>
                        <a:pt x="1000" y="300"/>
                      </a:lnTo>
                      <a:lnTo>
                        <a:pt x="1040" y="420"/>
                      </a:lnTo>
                      <a:close/>
                    </a:path>
                  </a:pathLst>
                </a:custGeom>
                <a:solidFill>
                  <a:srgbClr val="CBCBCB"/>
                </a:solidFill>
                <a:ln w="12700">
                  <a:solidFill>
                    <a:schemeClr val="bg1">
                      <a:alpha val="81175"/>
                    </a:schemeClr>
                  </a:solidFill>
                  <a:round/>
                  <a:headEnd/>
                  <a:tailEnd/>
                </a:ln>
              </p:spPr>
              <p:txBody>
                <a:bodyPr/>
                <a:lstStyle/>
                <a:p>
                  <a:endParaRPr lang="fr-CH" dirty="0"/>
                </a:p>
              </p:txBody>
            </p:sp>
            <p:sp>
              <p:nvSpPr>
                <p:cNvPr id="205" name="Freeform 119"/>
                <p:cNvSpPr>
                  <a:spLocks/>
                </p:cNvSpPr>
                <p:nvPr/>
              </p:nvSpPr>
              <p:spPr bwMode="auto">
                <a:xfrm rot="-139736">
                  <a:off x="1152" y="2342"/>
                  <a:ext cx="622" cy="836"/>
                </a:xfrm>
                <a:custGeom>
                  <a:avLst/>
                  <a:gdLst>
                    <a:gd name="T0" fmla="*/ 1 w 970"/>
                    <a:gd name="T1" fmla="*/ 0 h 1590"/>
                    <a:gd name="T2" fmla="*/ 1 w 970"/>
                    <a:gd name="T3" fmla="*/ 0 h 1590"/>
                    <a:gd name="T4" fmla="*/ 1 w 970"/>
                    <a:gd name="T5" fmla="*/ 0 h 1590"/>
                    <a:gd name="T6" fmla="*/ 1 w 970"/>
                    <a:gd name="T7" fmla="*/ 0 h 1590"/>
                    <a:gd name="T8" fmla="*/ 1 w 970"/>
                    <a:gd name="T9" fmla="*/ 0 h 1590"/>
                    <a:gd name="T10" fmla="*/ 1 w 970"/>
                    <a:gd name="T11" fmla="*/ 0 h 1590"/>
                    <a:gd name="T12" fmla="*/ 1 w 970"/>
                    <a:gd name="T13" fmla="*/ 0 h 1590"/>
                    <a:gd name="T14" fmla="*/ 1 w 970"/>
                    <a:gd name="T15" fmla="*/ 0 h 1590"/>
                    <a:gd name="T16" fmla="*/ 1 w 970"/>
                    <a:gd name="T17" fmla="*/ 0 h 1590"/>
                    <a:gd name="T18" fmla="*/ 1 w 970"/>
                    <a:gd name="T19" fmla="*/ 0 h 1590"/>
                    <a:gd name="T20" fmla="*/ 1 w 970"/>
                    <a:gd name="T21" fmla="*/ 0 h 1590"/>
                    <a:gd name="T22" fmla="*/ 1 w 970"/>
                    <a:gd name="T23" fmla="*/ 0 h 1590"/>
                    <a:gd name="T24" fmla="*/ 1 w 970"/>
                    <a:gd name="T25" fmla="*/ 0 h 1590"/>
                    <a:gd name="T26" fmla="*/ 0 w 970"/>
                    <a:gd name="T27" fmla="*/ 0 h 1590"/>
                    <a:gd name="T28" fmla="*/ 0 w 970"/>
                    <a:gd name="T29" fmla="*/ 0 h 1590"/>
                    <a:gd name="T30" fmla="*/ 0 w 970"/>
                    <a:gd name="T31" fmla="*/ 0 h 1590"/>
                    <a:gd name="T32" fmla="*/ 0 w 970"/>
                    <a:gd name="T33" fmla="*/ 0 h 1590"/>
                    <a:gd name="T34" fmla="*/ 0 w 970"/>
                    <a:gd name="T35" fmla="*/ 0 h 1590"/>
                    <a:gd name="T36" fmla="*/ 0 w 970"/>
                    <a:gd name="T37" fmla="*/ 0 h 1590"/>
                    <a:gd name="T38" fmla="*/ 0 w 970"/>
                    <a:gd name="T39" fmla="*/ 0 h 1590"/>
                    <a:gd name="T40" fmla="*/ 0 w 970"/>
                    <a:gd name="T41" fmla="*/ 0 h 1590"/>
                    <a:gd name="T42" fmla="*/ 0 w 970"/>
                    <a:gd name="T43" fmla="*/ 0 h 1590"/>
                    <a:gd name="T44" fmla="*/ 0 w 970"/>
                    <a:gd name="T45" fmla="*/ 0 h 1590"/>
                    <a:gd name="T46" fmla="*/ 0 w 970"/>
                    <a:gd name="T47" fmla="*/ 0 h 1590"/>
                    <a:gd name="T48" fmla="*/ 0 w 970"/>
                    <a:gd name="T49" fmla="*/ 0 h 1590"/>
                    <a:gd name="T50" fmla="*/ 0 w 970"/>
                    <a:gd name="T51" fmla="*/ 0 h 1590"/>
                    <a:gd name="T52" fmla="*/ 0 w 970"/>
                    <a:gd name="T53" fmla="*/ 0 h 1590"/>
                    <a:gd name="T54" fmla="*/ 0 w 970"/>
                    <a:gd name="T55" fmla="*/ 0 h 1590"/>
                    <a:gd name="T56" fmla="*/ 0 w 970"/>
                    <a:gd name="T57" fmla="*/ 0 h 1590"/>
                    <a:gd name="T58" fmla="*/ 0 w 970"/>
                    <a:gd name="T59" fmla="*/ 0 h 1590"/>
                    <a:gd name="T60" fmla="*/ 0 w 970"/>
                    <a:gd name="T61" fmla="*/ 0 h 1590"/>
                    <a:gd name="T62" fmla="*/ 0 w 970"/>
                    <a:gd name="T63" fmla="*/ 0 h 1590"/>
                    <a:gd name="T64" fmla="*/ 1 w 970"/>
                    <a:gd name="T65" fmla="*/ 0 h 1590"/>
                    <a:gd name="T66" fmla="*/ 1 w 970"/>
                    <a:gd name="T67" fmla="*/ 0 h 1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0"/>
                    <a:gd name="T103" fmla="*/ 0 h 1590"/>
                    <a:gd name="T104" fmla="*/ 970 w 970"/>
                    <a:gd name="T105" fmla="*/ 1590 h 15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0" h="1590">
                      <a:moveTo>
                        <a:pt x="648" y="88"/>
                      </a:moveTo>
                      <a:lnTo>
                        <a:pt x="760" y="300"/>
                      </a:lnTo>
                      <a:lnTo>
                        <a:pt x="840" y="280"/>
                      </a:lnTo>
                      <a:lnTo>
                        <a:pt x="730" y="400"/>
                      </a:lnTo>
                      <a:lnTo>
                        <a:pt x="870" y="810"/>
                      </a:lnTo>
                      <a:lnTo>
                        <a:pt x="810" y="860"/>
                      </a:lnTo>
                      <a:lnTo>
                        <a:pt x="890" y="860"/>
                      </a:lnTo>
                      <a:lnTo>
                        <a:pt x="970" y="1040"/>
                      </a:lnTo>
                      <a:lnTo>
                        <a:pt x="850" y="1120"/>
                      </a:lnTo>
                      <a:lnTo>
                        <a:pt x="940" y="1250"/>
                      </a:lnTo>
                      <a:lnTo>
                        <a:pt x="680" y="1380"/>
                      </a:lnTo>
                      <a:lnTo>
                        <a:pt x="630" y="1460"/>
                      </a:lnTo>
                      <a:lnTo>
                        <a:pt x="560" y="1470"/>
                      </a:lnTo>
                      <a:lnTo>
                        <a:pt x="410" y="1590"/>
                      </a:lnTo>
                      <a:lnTo>
                        <a:pt x="350" y="1590"/>
                      </a:lnTo>
                      <a:lnTo>
                        <a:pt x="360" y="1480"/>
                      </a:lnTo>
                      <a:lnTo>
                        <a:pt x="310" y="1390"/>
                      </a:lnTo>
                      <a:lnTo>
                        <a:pt x="220" y="1380"/>
                      </a:lnTo>
                      <a:lnTo>
                        <a:pt x="120" y="1450"/>
                      </a:lnTo>
                      <a:lnTo>
                        <a:pt x="0" y="1340"/>
                      </a:lnTo>
                      <a:lnTo>
                        <a:pt x="140" y="1320"/>
                      </a:lnTo>
                      <a:lnTo>
                        <a:pt x="220" y="1270"/>
                      </a:lnTo>
                      <a:lnTo>
                        <a:pt x="120" y="1180"/>
                      </a:lnTo>
                      <a:lnTo>
                        <a:pt x="20" y="1150"/>
                      </a:lnTo>
                      <a:lnTo>
                        <a:pt x="0" y="970"/>
                      </a:lnTo>
                      <a:lnTo>
                        <a:pt x="190" y="910"/>
                      </a:lnTo>
                      <a:lnTo>
                        <a:pt x="310" y="710"/>
                      </a:lnTo>
                      <a:lnTo>
                        <a:pt x="260" y="650"/>
                      </a:lnTo>
                      <a:lnTo>
                        <a:pt x="410" y="400"/>
                      </a:lnTo>
                      <a:lnTo>
                        <a:pt x="330" y="170"/>
                      </a:lnTo>
                      <a:lnTo>
                        <a:pt x="420" y="100"/>
                      </a:lnTo>
                      <a:lnTo>
                        <a:pt x="530" y="20"/>
                      </a:lnTo>
                      <a:lnTo>
                        <a:pt x="630" y="0"/>
                      </a:lnTo>
                      <a:lnTo>
                        <a:pt x="648" y="88"/>
                      </a:lnTo>
                      <a:close/>
                    </a:path>
                  </a:pathLst>
                </a:custGeom>
                <a:solidFill>
                  <a:srgbClr val="CBCBCB"/>
                </a:solidFill>
                <a:ln w="12700">
                  <a:solidFill>
                    <a:schemeClr val="bg1">
                      <a:alpha val="81175"/>
                    </a:schemeClr>
                  </a:solidFill>
                  <a:round/>
                  <a:headEnd/>
                  <a:tailEnd/>
                </a:ln>
              </p:spPr>
              <p:txBody>
                <a:bodyPr/>
                <a:lstStyle/>
                <a:p>
                  <a:endParaRPr lang="fr-CH" dirty="0"/>
                </a:p>
              </p:txBody>
            </p:sp>
            <p:sp>
              <p:nvSpPr>
                <p:cNvPr id="206" name="Freeform 135"/>
                <p:cNvSpPr>
                  <a:spLocks/>
                </p:cNvSpPr>
                <p:nvPr/>
              </p:nvSpPr>
              <p:spPr bwMode="auto">
                <a:xfrm>
                  <a:off x="3026" y="2538"/>
                  <a:ext cx="152" cy="132"/>
                </a:xfrm>
                <a:custGeom>
                  <a:avLst/>
                  <a:gdLst>
                    <a:gd name="T0" fmla="*/ 14377 w 114"/>
                    <a:gd name="T1" fmla="*/ 5666 h 97"/>
                    <a:gd name="T2" fmla="*/ 10496 w 114"/>
                    <a:gd name="T3" fmla="*/ 0 h 97"/>
                    <a:gd name="T4" fmla="*/ 0 w 114"/>
                    <a:gd name="T5" fmla="*/ 11526 h 97"/>
                    <a:gd name="T6" fmla="*/ 10496 w 114"/>
                    <a:gd name="T7" fmla="*/ 28724 h 97"/>
                    <a:gd name="T8" fmla="*/ 6271 w 114"/>
                    <a:gd name="T9" fmla="*/ 39825 h 97"/>
                    <a:gd name="T10" fmla="*/ 14377 w 114"/>
                    <a:gd name="T11" fmla="*/ 43831 h 97"/>
                    <a:gd name="T12" fmla="*/ 27001 w 114"/>
                    <a:gd name="T13" fmla="*/ 39825 h 97"/>
                    <a:gd name="T14" fmla="*/ 31045 w 114"/>
                    <a:gd name="T15" fmla="*/ 14278 h 97"/>
                    <a:gd name="T16" fmla="*/ 27001 w 114"/>
                    <a:gd name="T17" fmla="*/ 2765 h 97"/>
                    <a:gd name="T18" fmla="*/ 14377 w 114"/>
                    <a:gd name="T19" fmla="*/ 566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7"/>
                    <a:gd name="T32" fmla="*/ 114 w 11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7">
                      <a:moveTo>
                        <a:pt x="52" y="16"/>
                      </a:moveTo>
                      <a:lnTo>
                        <a:pt x="35" y="0"/>
                      </a:lnTo>
                      <a:lnTo>
                        <a:pt x="0" y="24"/>
                      </a:lnTo>
                      <a:lnTo>
                        <a:pt x="35" y="64"/>
                      </a:lnTo>
                      <a:lnTo>
                        <a:pt x="26" y="88"/>
                      </a:lnTo>
                      <a:lnTo>
                        <a:pt x="52" y="96"/>
                      </a:lnTo>
                      <a:lnTo>
                        <a:pt x="96" y="88"/>
                      </a:lnTo>
                      <a:lnTo>
                        <a:pt x="113" y="32"/>
                      </a:lnTo>
                      <a:lnTo>
                        <a:pt x="96" y="8"/>
                      </a:lnTo>
                      <a:lnTo>
                        <a:pt x="52" y="16"/>
                      </a:lnTo>
                    </a:path>
                  </a:pathLst>
                </a:custGeom>
                <a:solidFill>
                  <a:srgbClr val="808080"/>
                </a:solidFill>
                <a:ln w="12700" cap="rnd">
                  <a:solidFill>
                    <a:schemeClr val="bg1">
                      <a:alpha val="81175"/>
                    </a:schemeClr>
                  </a:solidFill>
                  <a:round/>
                  <a:headEnd/>
                  <a:tailEnd/>
                </a:ln>
              </p:spPr>
              <p:txBody>
                <a:bodyPr/>
                <a:lstStyle/>
                <a:p>
                  <a:endParaRPr lang="fr-CH" dirty="0"/>
                </a:p>
              </p:txBody>
            </p:sp>
          </p:grpSp>
          <p:grpSp>
            <p:nvGrpSpPr>
              <p:cNvPr id="117" name="Group 40"/>
              <p:cNvGrpSpPr>
                <a:grpSpLocks/>
              </p:cNvGrpSpPr>
              <p:nvPr/>
            </p:nvGrpSpPr>
            <p:grpSpPr bwMode="auto">
              <a:xfrm>
                <a:off x="462" y="528"/>
                <a:ext cx="4080" cy="3456"/>
                <a:chOff x="513" y="692"/>
                <a:chExt cx="3993" cy="3255"/>
              </a:xfrm>
            </p:grpSpPr>
            <p:sp>
              <p:nvSpPr>
                <p:cNvPr id="119" name="Freeform 121" descr="Blaues Seidenpapier"/>
                <p:cNvSpPr>
                  <a:spLocks/>
                </p:cNvSpPr>
                <p:nvPr/>
              </p:nvSpPr>
              <p:spPr bwMode="auto">
                <a:xfrm>
                  <a:off x="3608" y="692"/>
                  <a:ext cx="898" cy="486"/>
                </a:xfrm>
                <a:custGeom>
                  <a:avLst/>
                  <a:gdLst>
                    <a:gd name="T0" fmla="*/ 2813 w 686"/>
                    <a:gd name="T1" fmla="*/ 34390 h 369"/>
                    <a:gd name="T2" fmla="*/ 11467 w 686"/>
                    <a:gd name="T3" fmla="*/ 28433 h 369"/>
                    <a:gd name="T4" fmla="*/ 20171 w 686"/>
                    <a:gd name="T5" fmla="*/ 26954 h 369"/>
                    <a:gd name="T6" fmla="*/ 27534 w 686"/>
                    <a:gd name="T7" fmla="*/ 26954 h 369"/>
                    <a:gd name="T8" fmla="*/ 36232 w 686"/>
                    <a:gd name="T9" fmla="*/ 30010 h 369"/>
                    <a:gd name="T10" fmla="*/ 46229 w 686"/>
                    <a:gd name="T11" fmla="*/ 37448 h 369"/>
                    <a:gd name="T12" fmla="*/ 57837 w 686"/>
                    <a:gd name="T13" fmla="*/ 42001 h 369"/>
                    <a:gd name="T14" fmla="*/ 63728 w 686"/>
                    <a:gd name="T15" fmla="*/ 51013 h 369"/>
                    <a:gd name="T16" fmla="*/ 68025 w 686"/>
                    <a:gd name="T17" fmla="*/ 58458 h 369"/>
                    <a:gd name="T18" fmla="*/ 76772 w 686"/>
                    <a:gd name="T19" fmla="*/ 63014 h 369"/>
                    <a:gd name="T20" fmla="*/ 82465 w 686"/>
                    <a:gd name="T21" fmla="*/ 69044 h 369"/>
                    <a:gd name="T22" fmla="*/ 91118 w 686"/>
                    <a:gd name="T23" fmla="*/ 67371 h 369"/>
                    <a:gd name="T24" fmla="*/ 98379 w 686"/>
                    <a:gd name="T25" fmla="*/ 64419 h 369"/>
                    <a:gd name="T26" fmla="*/ 101322 w 686"/>
                    <a:gd name="T27" fmla="*/ 63014 h 369"/>
                    <a:gd name="T28" fmla="*/ 105595 w 686"/>
                    <a:gd name="T29" fmla="*/ 65984 h 369"/>
                    <a:gd name="T30" fmla="*/ 111347 w 686"/>
                    <a:gd name="T31" fmla="*/ 61422 h 369"/>
                    <a:gd name="T32" fmla="*/ 114279 w 686"/>
                    <a:gd name="T33" fmla="*/ 59829 h 369"/>
                    <a:gd name="T34" fmla="*/ 107083 w 686"/>
                    <a:gd name="T35" fmla="*/ 47955 h 369"/>
                    <a:gd name="T36" fmla="*/ 91118 w 686"/>
                    <a:gd name="T37" fmla="*/ 44948 h 369"/>
                    <a:gd name="T38" fmla="*/ 81039 w 686"/>
                    <a:gd name="T39" fmla="*/ 42001 h 369"/>
                    <a:gd name="T40" fmla="*/ 72423 w 686"/>
                    <a:gd name="T41" fmla="*/ 31394 h 369"/>
                    <a:gd name="T42" fmla="*/ 65123 w 686"/>
                    <a:gd name="T43" fmla="*/ 26954 h 369"/>
                    <a:gd name="T44" fmla="*/ 50576 w 686"/>
                    <a:gd name="T45" fmla="*/ 25501 h 369"/>
                    <a:gd name="T46" fmla="*/ 40460 w 686"/>
                    <a:gd name="T47" fmla="*/ 19427 h 369"/>
                    <a:gd name="T48" fmla="*/ 36232 w 686"/>
                    <a:gd name="T49" fmla="*/ 13563 h 369"/>
                    <a:gd name="T50" fmla="*/ 28817 w 686"/>
                    <a:gd name="T51" fmla="*/ 5937 h 369"/>
                    <a:gd name="T52" fmla="*/ 21703 w 686"/>
                    <a:gd name="T53" fmla="*/ 0 h 369"/>
                    <a:gd name="T54" fmla="*/ 18851 w 686"/>
                    <a:gd name="T55" fmla="*/ 3077 h 369"/>
                    <a:gd name="T56" fmla="*/ 20171 w 686"/>
                    <a:gd name="T57" fmla="*/ 5937 h 369"/>
                    <a:gd name="T58" fmla="*/ 24469 w 686"/>
                    <a:gd name="T59" fmla="*/ 8957 h 369"/>
                    <a:gd name="T60" fmla="*/ 30326 w 686"/>
                    <a:gd name="T61" fmla="*/ 14937 h 369"/>
                    <a:gd name="T62" fmla="*/ 36232 w 686"/>
                    <a:gd name="T63" fmla="*/ 19427 h 369"/>
                    <a:gd name="T64" fmla="*/ 31804 w 686"/>
                    <a:gd name="T65" fmla="*/ 24126 h 369"/>
                    <a:gd name="T66" fmla="*/ 27534 w 686"/>
                    <a:gd name="T67" fmla="*/ 22446 h 369"/>
                    <a:gd name="T68" fmla="*/ 21703 w 686"/>
                    <a:gd name="T69" fmla="*/ 17896 h 369"/>
                    <a:gd name="T70" fmla="*/ 13008 w 686"/>
                    <a:gd name="T71" fmla="*/ 13563 h 369"/>
                    <a:gd name="T72" fmla="*/ 7163 w 686"/>
                    <a:gd name="T73" fmla="*/ 13563 h 369"/>
                    <a:gd name="T74" fmla="*/ 4375 w 686"/>
                    <a:gd name="T75" fmla="*/ 14937 h 369"/>
                    <a:gd name="T76" fmla="*/ 7163 w 686"/>
                    <a:gd name="T77" fmla="*/ 16524 h 369"/>
                    <a:gd name="T78" fmla="*/ 11467 w 686"/>
                    <a:gd name="T79" fmla="*/ 17896 h 369"/>
                    <a:gd name="T80" fmla="*/ 14478 w 686"/>
                    <a:gd name="T81" fmla="*/ 24126 h 369"/>
                    <a:gd name="T82" fmla="*/ 7163 w 686"/>
                    <a:gd name="T83" fmla="*/ 26954 h 369"/>
                    <a:gd name="T84" fmla="*/ 2813 w 686"/>
                    <a:gd name="T85" fmla="*/ 30010 h 369"/>
                    <a:gd name="T86" fmla="*/ 0 w 686"/>
                    <a:gd name="T87" fmla="*/ 31394 h 369"/>
                    <a:gd name="T88" fmla="*/ 2813 w 686"/>
                    <a:gd name="T89" fmla="*/ 34390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6"/>
                    <a:gd name="T136" fmla="*/ 0 h 369"/>
                    <a:gd name="T137" fmla="*/ 686 w 686"/>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6" h="369">
                      <a:moveTo>
                        <a:pt x="17" y="184"/>
                      </a:moveTo>
                      <a:lnTo>
                        <a:pt x="69" y="152"/>
                      </a:lnTo>
                      <a:lnTo>
                        <a:pt x="121" y="144"/>
                      </a:lnTo>
                      <a:lnTo>
                        <a:pt x="165" y="144"/>
                      </a:lnTo>
                      <a:lnTo>
                        <a:pt x="217" y="160"/>
                      </a:lnTo>
                      <a:lnTo>
                        <a:pt x="277" y="200"/>
                      </a:lnTo>
                      <a:lnTo>
                        <a:pt x="347" y="224"/>
                      </a:lnTo>
                      <a:lnTo>
                        <a:pt x="382" y="272"/>
                      </a:lnTo>
                      <a:lnTo>
                        <a:pt x="408" y="312"/>
                      </a:lnTo>
                      <a:lnTo>
                        <a:pt x="460" y="336"/>
                      </a:lnTo>
                      <a:lnTo>
                        <a:pt x="494" y="368"/>
                      </a:lnTo>
                      <a:lnTo>
                        <a:pt x="546" y="360"/>
                      </a:lnTo>
                      <a:lnTo>
                        <a:pt x="590" y="344"/>
                      </a:lnTo>
                      <a:lnTo>
                        <a:pt x="607" y="336"/>
                      </a:lnTo>
                      <a:lnTo>
                        <a:pt x="633" y="352"/>
                      </a:lnTo>
                      <a:lnTo>
                        <a:pt x="668" y="328"/>
                      </a:lnTo>
                      <a:lnTo>
                        <a:pt x="685" y="320"/>
                      </a:lnTo>
                      <a:lnTo>
                        <a:pt x="642" y="256"/>
                      </a:lnTo>
                      <a:lnTo>
                        <a:pt x="546" y="240"/>
                      </a:lnTo>
                      <a:lnTo>
                        <a:pt x="486" y="224"/>
                      </a:lnTo>
                      <a:lnTo>
                        <a:pt x="434" y="168"/>
                      </a:lnTo>
                      <a:lnTo>
                        <a:pt x="390" y="144"/>
                      </a:lnTo>
                      <a:lnTo>
                        <a:pt x="303" y="136"/>
                      </a:lnTo>
                      <a:lnTo>
                        <a:pt x="243" y="104"/>
                      </a:lnTo>
                      <a:lnTo>
                        <a:pt x="217" y="72"/>
                      </a:lnTo>
                      <a:lnTo>
                        <a:pt x="173" y="32"/>
                      </a:lnTo>
                      <a:lnTo>
                        <a:pt x="130" y="0"/>
                      </a:lnTo>
                      <a:lnTo>
                        <a:pt x="113" y="16"/>
                      </a:lnTo>
                      <a:lnTo>
                        <a:pt x="121" y="32"/>
                      </a:lnTo>
                      <a:lnTo>
                        <a:pt x="147" y="48"/>
                      </a:lnTo>
                      <a:lnTo>
                        <a:pt x="182" y="80"/>
                      </a:lnTo>
                      <a:lnTo>
                        <a:pt x="217" y="104"/>
                      </a:lnTo>
                      <a:lnTo>
                        <a:pt x="191" y="128"/>
                      </a:lnTo>
                      <a:lnTo>
                        <a:pt x="165" y="120"/>
                      </a:lnTo>
                      <a:lnTo>
                        <a:pt x="130" y="96"/>
                      </a:lnTo>
                      <a:lnTo>
                        <a:pt x="78" y="72"/>
                      </a:lnTo>
                      <a:lnTo>
                        <a:pt x="43" y="72"/>
                      </a:lnTo>
                      <a:lnTo>
                        <a:pt x="26" y="80"/>
                      </a:lnTo>
                      <a:lnTo>
                        <a:pt x="43" y="88"/>
                      </a:lnTo>
                      <a:lnTo>
                        <a:pt x="69" y="96"/>
                      </a:lnTo>
                      <a:lnTo>
                        <a:pt x="87" y="128"/>
                      </a:lnTo>
                      <a:lnTo>
                        <a:pt x="43" y="144"/>
                      </a:lnTo>
                      <a:lnTo>
                        <a:pt x="17" y="160"/>
                      </a:lnTo>
                      <a:lnTo>
                        <a:pt x="0" y="168"/>
                      </a:lnTo>
                      <a:lnTo>
                        <a:pt x="17" y="184"/>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120" name="Freeform 122" descr="Blaues Seidenpapier"/>
                <p:cNvSpPr>
                  <a:spLocks/>
                </p:cNvSpPr>
                <p:nvPr/>
              </p:nvSpPr>
              <p:spPr bwMode="auto">
                <a:xfrm>
                  <a:off x="3212" y="3293"/>
                  <a:ext cx="454" cy="654"/>
                </a:xfrm>
                <a:custGeom>
                  <a:avLst/>
                  <a:gdLst>
                    <a:gd name="T0" fmla="*/ 48570 w 347"/>
                    <a:gd name="T1" fmla="*/ 7402 h 497"/>
                    <a:gd name="T2" fmla="*/ 54330 w 347"/>
                    <a:gd name="T3" fmla="*/ 5816 h 497"/>
                    <a:gd name="T4" fmla="*/ 57195 w 347"/>
                    <a:gd name="T5" fmla="*/ 2988 h 497"/>
                    <a:gd name="T6" fmla="*/ 51382 w 347"/>
                    <a:gd name="T7" fmla="*/ 0 h 497"/>
                    <a:gd name="T8" fmla="*/ 50001 w 347"/>
                    <a:gd name="T9" fmla="*/ 0 h 497"/>
                    <a:gd name="T10" fmla="*/ 45694 w 347"/>
                    <a:gd name="T11" fmla="*/ 2988 h 497"/>
                    <a:gd name="T12" fmla="*/ 44291 w 347"/>
                    <a:gd name="T13" fmla="*/ 1474 h 497"/>
                    <a:gd name="T14" fmla="*/ 41348 w 347"/>
                    <a:gd name="T15" fmla="*/ 1474 h 497"/>
                    <a:gd name="T16" fmla="*/ 37123 w 347"/>
                    <a:gd name="T17" fmla="*/ 4420 h 497"/>
                    <a:gd name="T18" fmla="*/ 32795 w 347"/>
                    <a:gd name="T19" fmla="*/ 7402 h 497"/>
                    <a:gd name="T20" fmla="*/ 30016 w 347"/>
                    <a:gd name="T21" fmla="*/ 11789 h 497"/>
                    <a:gd name="T22" fmla="*/ 30016 w 347"/>
                    <a:gd name="T23" fmla="*/ 23490 h 497"/>
                    <a:gd name="T24" fmla="*/ 21362 w 347"/>
                    <a:gd name="T25" fmla="*/ 32439 h 497"/>
                    <a:gd name="T26" fmla="*/ 12831 w 347"/>
                    <a:gd name="T27" fmla="*/ 42686 h 497"/>
                    <a:gd name="T28" fmla="*/ 8554 w 347"/>
                    <a:gd name="T29" fmla="*/ 42686 h 497"/>
                    <a:gd name="T30" fmla="*/ 4259 w 347"/>
                    <a:gd name="T31" fmla="*/ 36771 h 497"/>
                    <a:gd name="T32" fmla="*/ 0 w 347"/>
                    <a:gd name="T33" fmla="*/ 39735 h 497"/>
                    <a:gd name="T34" fmla="*/ 1527 w 347"/>
                    <a:gd name="T35" fmla="*/ 45659 h 497"/>
                    <a:gd name="T36" fmla="*/ 11337 w 347"/>
                    <a:gd name="T37" fmla="*/ 54552 h 497"/>
                    <a:gd name="T38" fmla="*/ 11337 w 347"/>
                    <a:gd name="T39" fmla="*/ 60415 h 497"/>
                    <a:gd name="T40" fmla="*/ 7110 w 347"/>
                    <a:gd name="T41" fmla="*/ 66333 h 497"/>
                    <a:gd name="T42" fmla="*/ 8554 w 347"/>
                    <a:gd name="T43" fmla="*/ 78072 h 497"/>
                    <a:gd name="T44" fmla="*/ 11337 w 347"/>
                    <a:gd name="T45" fmla="*/ 89848 h 497"/>
                    <a:gd name="T46" fmla="*/ 14395 w 347"/>
                    <a:gd name="T47" fmla="*/ 91317 h 497"/>
                    <a:gd name="T48" fmla="*/ 18462 w 347"/>
                    <a:gd name="T49" fmla="*/ 89848 h 497"/>
                    <a:gd name="T50" fmla="*/ 15594 w 347"/>
                    <a:gd name="T51" fmla="*/ 84069 h 497"/>
                    <a:gd name="T52" fmla="*/ 12831 w 347"/>
                    <a:gd name="T53" fmla="*/ 75199 h 497"/>
                    <a:gd name="T54" fmla="*/ 15594 w 347"/>
                    <a:gd name="T55" fmla="*/ 69274 h 497"/>
                    <a:gd name="T56" fmla="*/ 18462 w 347"/>
                    <a:gd name="T57" fmla="*/ 69274 h 497"/>
                    <a:gd name="T58" fmla="*/ 19968 w 347"/>
                    <a:gd name="T59" fmla="*/ 63410 h 497"/>
                    <a:gd name="T60" fmla="*/ 17198 w 347"/>
                    <a:gd name="T61" fmla="*/ 58939 h 497"/>
                    <a:gd name="T62" fmla="*/ 14395 w 347"/>
                    <a:gd name="T63" fmla="*/ 51457 h 497"/>
                    <a:gd name="T64" fmla="*/ 25734 w 347"/>
                    <a:gd name="T65" fmla="*/ 39735 h 497"/>
                    <a:gd name="T66" fmla="*/ 34364 w 347"/>
                    <a:gd name="T67" fmla="*/ 30910 h 497"/>
                    <a:gd name="T68" fmla="*/ 35662 w 347"/>
                    <a:gd name="T69" fmla="*/ 22172 h 497"/>
                    <a:gd name="T70" fmla="*/ 34364 w 347"/>
                    <a:gd name="T71" fmla="*/ 14647 h 497"/>
                    <a:gd name="T72" fmla="*/ 39996 w 347"/>
                    <a:gd name="T73" fmla="*/ 10309 h 497"/>
                    <a:gd name="T74" fmla="*/ 44291 w 347"/>
                    <a:gd name="T75" fmla="*/ 10309 h 497"/>
                    <a:gd name="T76" fmla="*/ 48570 w 347"/>
                    <a:gd name="T77" fmla="*/ 7402 h 4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7"/>
                    <a:gd name="T118" fmla="*/ 0 h 497"/>
                    <a:gd name="T119" fmla="*/ 347 w 347"/>
                    <a:gd name="T120" fmla="*/ 497 h 4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7" h="497">
                      <a:moveTo>
                        <a:pt x="294" y="40"/>
                      </a:moveTo>
                      <a:lnTo>
                        <a:pt x="329" y="32"/>
                      </a:lnTo>
                      <a:lnTo>
                        <a:pt x="346" y="16"/>
                      </a:lnTo>
                      <a:lnTo>
                        <a:pt x="311" y="0"/>
                      </a:lnTo>
                      <a:lnTo>
                        <a:pt x="303" y="0"/>
                      </a:lnTo>
                      <a:lnTo>
                        <a:pt x="277" y="16"/>
                      </a:lnTo>
                      <a:lnTo>
                        <a:pt x="268" y="8"/>
                      </a:lnTo>
                      <a:lnTo>
                        <a:pt x="251" y="8"/>
                      </a:lnTo>
                      <a:lnTo>
                        <a:pt x="225" y="24"/>
                      </a:lnTo>
                      <a:lnTo>
                        <a:pt x="199" y="40"/>
                      </a:lnTo>
                      <a:lnTo>
                        <a:pt x="182" y="64"/>
                      </a:lnTo>
                      <a:lnTo>
                        <a:pt x="182" y="128"/>
                      </a:lnTo>
                      <a:lnTo>
                        <a:pt x="130" y="176"/>
                      </a:lnTo>
                      <a:lnTo>
                        <a:pt x="78" y="232"/>
                      </a:lnTo>
                      <a:lnTo>
                        <a:pt x="52" y="232"/>
                      </a:lnTo>
                      <a:lnTo>
                        <a:pt x="26" y="200"/>
                      </a:lnTo>
                      <a:lnTo>
                        <a:pt x="0" y="216"/>
                      </a:lnTo>
                      <a:lnTo>
                        <a:pt x="9" y="248"/>
                      </a:lnTo>
                      <a:lnTo>
                        <a:pt x="69" y="296"/>
                      </a:lnTo>
                      <a:lnTo>
                        <a:pt x="69" y="328"/>
                      </a:lnTo>
                      <a:lnTo>
                        <a:pt x="43" y="360"/>
                      </a:lnTo>
                      <a:lnTo>
                        <a:pt x="52" y="424"/>
                      </a:lnTo>
                      <a:lnTo>
                        <a:pt x="69" y="488"/>
                      </a:lnTo>
                      <a:lnTo>
                        <a:pt x="87" y="496"/>
                      </a:lnTo>
                      <a:lnTo>
                        <a:pt x="112" y="488"/>
                      </a:lnTo>
                      <a:lnTo>
                        <a:pt x="95" y="456"/>
                      </a:lnTo>
                      <a:lnTo>
                        <a:pt x="78" y="408"/>
                      </a:lnTo>
                      <a:lnTo>
                        <a:pt x="95" y="376"/>
                      </a:lnTo>
                      <a:lnTo>
                        <a:pt x="112" y="376"/>
                      </a:lnTo>
                      <a:lnTo>
                        <a:pt x="121" y="344"/>
                      </a:lnTo>
                      <a:lnTo>
                        <a:pt x="104" y="320"/>
                      </a:lnTo>
                      <a:lnTo>
                        <a:pt x="87" y="280"/>
                      </a:lnTo>
                      <a:lnTo>
                        <a:pt x="156" y="216"/>
                      </a:lnTo>
                      <a:lnTo>
                        <a:pt x="208" y="168"/>
                      </a:lnTo>
                      <a:lnTo>
                        <a:pt x="216" y="120"/>
                      </a:lnTo>
                      <a:lnTo>
                        <a:pt x="208" y="80"/>
                      </a:lnTo>
                      <a:lnTo>
                        <a:pt x="242" y="56"/>
                      </a:lnTo>
                      <a:lnTo>
                        <a:pt x="268" y="56"/>
                      </a:lnTo>
                      <a:lnTo>
                        <a:pt x="294" y="40"/>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121" name="Freeform 123" descr="Blaues Seidenpapier"/>
                <p:cNvSpPr>
                  <a:spLocks/>
                </p:cNvSpPr>
                <p:nvPr/>
              </p:nvSpPr>
              <p:spPr bwMode="auto">
                <a:xfrm>
                  <a:off x="3643" y="3461"/>
                  <a:ext cx="295" cy="212"/>
                </a:xfrm>
                <a:custGeom>
                  <a:avLst/>
                  <a:gdLst>
                    <a:gd name="T0" fmla="*/ 1463 w 226"/>
                    <a:gd name="T1" fmla="*/ 11914 h 161"/>
                    <a:gd name="T2" fmla="*/ 0 w 226"/>
                    <a:gd name="T3" fmla="*/ 5902 h 161"/>
                    <a:gd name="T4" fmla="*/ 2709 w 226"/>
                    <a:gd name="T5" fmla="*/ 4482 h 161"/>
                    <a:gd name="T6" fmla="*/ 2709 w 226"/>
                    <a:gd name="T7" fmla="*/ 11914 h 161"/>
                    <a:gd name="T8" fmla="*/ 4061 w 226"/>
                    <a:gd name="T9" fmla="*/ 11914 h 161"/>
                    <a:gd name="T10" fmla="*/ 5544 w 226"/>
                    <a:gd name="T11" fmla="*/ 17854 h 161"/>
                    <a:gd name="T12" fmla="*/ 6734 w 226"/>
                    <a:gd name="T13" fmla="*/ 20822 h 161"/>
                    <a:gd name="T14" fmla="*/ 9689 w 226"/>
                    <a:gd name="T15" fmla="*/ 19350 h 161"/>
                    <a:gd name="T16" fmla="*/ 9689 w 226"/>
                    <a:gd name="T17" fmla="*/ 10532 h 161"/>
                    <a:gd name="T18" fmla="*/ 10876 w 226"/>
                    <a:gd name="T19" fmla="*/ 4482 h 161"/>
                    <a:gd name="T20" fmla="*/ 14977 w 226"/>
                    <a:gd name="T21" fmla="*/ 3076 h 161"/>
                    <a:gd name="T22" fmla="*/ 21808 w 226"/>
                    <a:gd name="T23" fmla="*/ 1491 h 161"/>
                    <a:gd name="T24" fmla="*/ 27406 w 226"/>
                    <a:gd name="T25" fmla="*/ 1491 h 161"/>
                    <a:gd name="T26" fmla="*/ 31418 w 226"/>
                    <a:gd name="T27" fmla="*/ 0 h 161"/>
                    <a:gd name="T28" fmla="*/ 35598 w 226"/>
                    <a:gd name="T29" fmla="*/ 1491 h 161"/>
                    <a:gd name="T30" fmla="*/ 32855 w 226"/>
                    <a:gd name="T31" fmla="*/ 4482 h 161"/>
                    <a:gd name="T32" fmla="*/ 28847 w 226"/>
                    <a:gd name="T33" fmla="*/ 4482 h 161"/>
                    <a:gd name="T34" fmla="*/ 23323 w 226"/>
                    <a:gd name="T35" fmla="*/ 5902 h 161"/>
                    <a:gd name="T36" fmla="*/ 17875 w 226"/>
                    <a:gd name="T37" fmla="*/ 7473 h 161"/>
                    <a:gd name="T38" fmla="*/ 13768 w 226"/>
                    <a:gd name="T39" fmla="*/ 8934 h 161"/>
                    <a:gd name="T40" fmla="*/ 12331 w 226"/>
                    <a:gd name="T41" fmla="*/ 13476 h 161"/>
                    <a:gd name="T42" fmla="*/ 13768 w 226"/>
                    <a:gd name="T43" fmla="*/ 19350 h 161"/>
                    <a:gd name="T44" fmla="*/ 16508 w 226"/>
                    <a:gd name="T45" fmla="*/ 24046 h 161"/>
                    <a:gd name="T46" fmla="*/ 16508 w 226"/>
                    <a:gd name="T47" fmla="*/ 28254 h 161"/>
                    <a:gd name="T48" fmla="*/ 13768 w 226"/>
                    <a:gd name="T49" fmla="*/ 28254 h 161"/>
                    <a:gd name="T50" fmla="*/ 12331 w 226"/>
                    <a:gd name="T51" fmla="*/ 25422 h 161"/>
                    <a:gd name="T52" fmla="*/ 10876 w 226"/>
                    <a:gd name="T53" fmla="*/ 22360 h 161"/>
                    <a:gd name="T54" fmla="*/ 9689 w 226"/>
                    <a:gd name="T55" fmla="*/ 25422 h 161"/>
                    <a:gd name="T56" fmla="*/ 9689 w 226"/>
                    <a:gd name="T57" fmla="*/ 28254 h 161"/>
                    <a:gd name="T58" fmla="*/ 6734 w 226"/>
                    <a:gd name="T59" fmla="*/ 29918 h 161"/>
                    <a:gd name="T60" fmla="*/ 2709 w 226"/>
                    <a:gd name="T61" fmla="*/ 22360 h 161"/>
                    <a:gd name="T62" fmla="*/ 2709 w 226"/>
                    <a:gd name="T63" fmla="*/ 17854 h 161"/>
                    <a:gd name="T64" fmla="*/ 1463 w 226"/>
                    <a:gd name="T65" fmla="*/ 11914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161"/>
                    <a:gd name="T101" fmla="*/ 226 w 226"/>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161">
                      <a:moveTo>
                        <a:pt x="9" y="64"/>
                      </a:moveTo>
                      <a:lnTo>
                        <a:pt x="0" y="32"/>
                      </a:lnTo>
                      <a:lnTo>
                        <a:pt x="17" y="24"/>
                      </a:lnTo>
                      <a:lnTo>
                        <a:pt x="17" y="64"/>
                      </a:lnTo>
                      <a:lnTo>
                        <a:pt x="26" y="64"/>
                      </a:lnTo>
                      <a:lnTo>
                        <a:pt x="35" y="96"/>
                      </a:lnTo>
                      <a:lnTo>
                        <a:pt x="43" y="112"/>
                      </a:lnTo>
                      <a:lnTo>
                        <a:pt x="61" y="104"/>
                      </a:lnTo>
                      <a:lnTo>
                        <a:pt x="61" y="56"/>
                      </a:lnTo>
                      <a:lnTo>
                        <a:pt x="69" y="24"/>
                      </a:lnTo>
                      <a:lnTo>
                        <a:pt x="95" y="16"/>
                      </a:lnTo>
                      <a:lnTo>
                        <a:pt x="138" y="8"/>
                      </a:lnTo>
                      <a:lnTo>
                        <a:pt x="173" y="8"/>
                      </a:lnTo>
                      <a:lnTo>
                        <a:pt x="199" y="0"/>
                      </a:lnTo>
                      <a:lnTo>
                        <a:pt x="225" y="8"/>
                      </a:lnTo>
                      <a:lnTo>
                        <a:pt x="208" y="24"/>
                      </a:lnTo>
                      <a:lnTo>
                        <a:pt x="182" y="24"/>
                      </a:lnTo>
                      <a:lnTo>
                        <a:pt x="147" y="32"/>
                      </a:lnTo>
                      <a:lnTo>
                        <a:pt x="113" y="40"/>
                      </a:lnTo>
                      <a:lnTo>
                        <a:pt x="87" y="48"/>
                      </a:lnTo>
                      <a:lnTo>
                        <a:pt x="78" y="72"/>
                      </a:lnTo>
                      <a:lnTo>
                        <a:pt x="87" y="104"/>
                      </a:lnTo>
                      <a:lnTo>
                        <a:pt x="104" y="128"/>
                      </a:lnTo>
                      <a:lnTo>
                        <a:pt x="104" y="152"/>
                      </a:lnTo>
                      <a:lnTo>
                        <a:pt x="87" y="152"/>
                      </a:lnTo>
                      <a:lnTo>
                        <a:pt x="78" y="136"/>
                      </a:lnTo>
                      <a:lnTo>
                        <a:pt x="69" y="120"/>
                      </a:lnTo>
                      <a:lnTo>
                        <a:pt x="61" y="136"/>
                      </a:lnTo>
                      <a:lnTo>
                        <a:pt x="61" y="152"/>
                      </a:lnTo>
                      <a:lnTo>
                        <a:pt x="43" y="160"/>
                      </a:lnTo>
                      <a:lnTo>
                        <a:pt x="17" y="120"/>
                      </a:lnTo>
                      <a:lnTo>
                        <a:pt x="17" y="96"/>
                      </a:lnTo>
                      <a:lnTo>
                        <a:pt x="9" y="64"/>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122" name="Freeform 124" descr="Blaues Seidenpapier"/>
                <p:cNvSpPr>
                  <a:spLocks/>
                </p:cNvSpPr>
                <p:nvPr/>
              </p:nvSpPr>
              <p:spPr bwMode="auto">
                <a:xfrm>
                  <a:off x="513" y="2714"/>
                  <a:ext cx="898" cy="443"/>
                </a:xfrm>
                <a:custGeom>
                  <a:avLst/>
                  <a:gdLst>
                    <a:gd name="T0" fmla="*/ 15780 w 686"/>
                    <a:gd name="T1" fmla="*/ 44806 h 337"/>
                    <a:gd name="T2" fmla="*/ 21703 w 686"/>
                    <a:gd name="T3" fmla="*/ 36143 h 337"/>
                    <a:gd name="T4" fmla="*/ 26037 w 686"/>
                    <a:gd name="T5" fmla="*/ 30409 h 337"/>
                    <a:gd name="T6" fmla="*/ 39007 w 686"/>
                    <a:gd name="T7" fmla="*/ 36143 h 337"/>
                    <a:gd name="T8" fmla="*/ 41930 w 686"/>
                    <a:gd name="T9" fmla="*/ 34616 h 337"/>
                    <a:gd name="T10" fmla="*/ 47621 w 686"/>
                    <a:gd name="T11" fmla="*/ 30409 h 337"/>
                    <a:gd name="T12" fmla="*/ 56332 w 686"/>
                    <a:gd name="T13" fmla="*/ 23133 h 337"/>
                    <a:gd name="T14" fmla="*/ 66457 w 686"/>
                    <a:gd name="T15" fmla="*/ 24581 h 337"/>
                    <a:gd name="T16" fmla="*/ 72423 w 686"/>
                    <a:gd name="T17" fmla="*/ 24581 h 337"/>
                    <a:gd name="T18" fmla="*/ 92648 w 686"/>
                    <a:gd name="T19" fmla="*/ 24581 h 337"/>
                    <a:gd name="T20" fmla="*/ 95361 w 686"/>
                    <a:gd name="T21" fmla="*/ 27495 h 337"/>
                    <a:gd name="T22" fmla="*/ 98379 w 686"/>
                    <a:gd name="T23" fmla="*/ 27495 h 337"/>
                    <a:gd name="T24" fmla="*/ 102653 w 686"/>
                    <a:gd name="T25" fmla="*/ 28852 h 337"/>
                    <a:gd name="T26" fmla="*/ 107083 w 686"/>
                    <a:gd name="T27" fmla="*/ 28852 h 337"/>
                    <a:gd name="T28" fmla="*/ 111347 w 686"/>
                    <a:gd name="T29" fmla="*/ 25929 h 337"/>
                    <a:gd name="T30" fmla="*/ 114279 w 686"/>
                    <a:gd name="T31" fmla="*/ 21691 h 337"/>
                    <a:gd name="T32" fmla="*/ 111347 w 686"/>
                    <a:gd name="T33" fmla="*/ 20164 h 337"/>
                    <a:gd name="T34" fmla="*/ 109942 w 686"/>
                    <a:gd name="T35" fmla="*/ 15911 h 337"/>
                    <a:gd name="T36" fmla="*/ 99806 w 686"/>
                    <a:gd name="T37" fmla="*/ 11564 h 337"/>
                    <a:gd name="T38" fmla="*/ 86666 w 686"/>
                    <a:gd name="T39" fmla="*/ 5742 h 337"/>
                    <a:gd name="T40" fmla="*/ 79459 w 686"/>
                    <a:gd name="T41" fmla="*/ 1463 h 337"/>
                    <a:gd name="T42" fmla="*/ 66457 w 686"/>
                    <a:gd name="T43" fmla="*/ 0 h 337"/>
                    <a:gd name="T44" fmla="*/ 56332 w 686"/>
                    <a:gd name="T45" fmla="*/ 0 h 337"/>
                    <a:gd name="T46" fmla="*/ 50576 w 686"/>
                    <a:gd name="T47" fmla="*/ 0 h 337"/>
                    <a:gd name="T48" fmla="*/ 46229 w 686"/>
                    <a:gd name="T49" fmla="*/ 4368 h 337"/>
                    <a:gd name="T50" fmla="*/ 41930 w 686"/>
                    <a:gd name="T51" fmla="*/ 8646 h 337"/>
                    <a:gd name="T52" fmla="*/ 34661 w 686"/>
                    <a:gd name="T53" fmla="*/ 10184 h 337"/>
                    <a:gd name="T54" fmla="*/ 31804 w 686"/>
                    <a:gd name="T55" fmla="*/ 8646 h 337"/>
                    <a:gd name="T56" fmla="*/ 27534 w 686"/>
                    <a:gd name="T57" fmla="*/ 10184 h 337"/>
                    <a:gd name="T58" fmla="*/ 23167 w 686"/>
                    <a:gd name="T59" fmla="*/ 17356 h 337"/>
                    <a:gd name="T60" fmla="*/ 20171 w 686"/>
                    <a:gd name="T61" fmla="*/ 21691 h 337"/>
                    <a:gd name="T62" fmla="*/ 18851 w 686"/>
                    <a:gd name="T63" fmla="*/ 24581 h 337"/>
                    <a:gd name="T64" fmla="*/ 15780 w 686"/>
                    <a:gd name="T65" fmla="*/ 30409 h 337"/>
                    <a:gd name="T66" fmla="*/ 13008 w 686"/>
                    <a:gd name="T67" fmla="*/ 34616 h 337"/>
                    <a:gd name="T68" fmla="*/ 8695 w 686"/>
                    <a:gd name="T69" fmla="*/ 40259 h 337"/>
                    <a:gd name="T70" fmla="*/ 2813 w 686"/>
                    <a:gd name="T71" fmla="*/ 46284 h 337"/>
                    <a:gd name="T72" fmla="*/ 1530 w 686"/>
                    <a:gd name="T73" fmla="*/ 53399 h 337"/>
                    <a:gd name="T74" fmla="*/ 0 w 686"/>
                    <a:gd name="T75" fmla="*/ 59219 h 337"/>
                    <a:gd name="T76" fmla="*/ 1530 w 686"/>
                    <a:gd name="T77" fmla="*/ 60728 h 337"/>
                    <a:gd name="T78" fmla="*/ 5882 w 686"/>
                    <a:gd name="T79" fmla="*/ 59219 h 337"/>
                    <a:gd name="T80" fmla="*/ 8695 w 686"/>
                    <a:gd name="T81" fmla="*/ 52079 h 337"/>
                    <a:gd name="T82" fmla="*/ 11467 w 686"/>
                    <a:gd name="T83" fmla="*/ 47655 h 337"/>
                    <a:gd name="T84" fmla="*/ 14478 w 686"/>
                    <a:gd name="T85" fmla="*/ 44806 h 337"/>
                    <a:gd name="T86" fmla="*/ 15780 w 686"/>
                    <a:gd name="T87" fmla="*/ 44806 h 3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6"/>
                    <a:gd name="T133" fmla="*/ 0 h 337"/>
                    <a:gd name="T134" fmla="*/ 686 w 686"/>
                    <a:gd name="T135" fmla="*/ 337 h 3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6" h="337">
                      <a:moveTo>
                        <a:pt x="95" y="248"/>
                      </a:moveTo>
                      <a:lnTo>
                        <a:pt x="130" y="200"/>
                      </a:lnTo>
                      <a:lnTo>
                        <a:pt x="156" y="168"/>
                      </a:lnTo>
                      <a:lnTo>
                        <a:pt x="234" y="200"/>
                      </a:lnTo>
                      <a:lnTo>
                        <a:pt x="251" y="192"/>
                      </a:lnTo>
                      <a:lnTo>
                        <a:pt x="286" y="168"/>
                      </a:lnTo>
                      <a:lnTo>
                        <a:pt x="338" y="128"/>
                      </a:lnTo>
                      <a:lnTo>
                        <a:pt x="399" y="136"/>
                      </a:lnTo>
                      <a:lnTo>
                        <a:pt x="434" y="136"/>
                      </a:lnTo>
                      <a:lnTo>
                        <a:pt x="555" y="136"/>
                      </a:lnTo>
                      <a:lnTo>
                        <a:pt x="572" y="152"/>
                      </a:lnTo>
                      <a:lnTo>
                        <a:pt x="590" y="152"/>
                      </a:lnTo>
                      <a:lnTo>
                        <a:pt x="616" y="160"/>
                      </a:lnTo>
                      <a:lnTo>
                        <a:pt x="642" y="160"/>
                      </a:lnTo>
                      <a:lnTo>
                        <a:pt x="668" y="144"/>
                      </a:lnTo>
                      <a:lnTo>
                        <a:pt x="685" y="120"/>
                      </a:lnTo>
                      <a:lnTo>
                        <a:pt x="668" y="112"/>
                      </a:lnTo>
                      <a:lnTo>
                        <a:pt x="659" y="88"/>
                      </a:lnTo>
                      <a:lnTo>
                        <a:pt x="598" y="64"/>
                      </a:lnTo>
                      <a:lnTo>
                        <a:pt x="520" y="32"/>
                      </a:lnTo>
                      <a:lnTo>
                        <a:pt x="477" y="8"/>
                      </a:lnTo>
                      <a:lnTo>
                        <a:pt x="399" y="0"/>
                      </a:lnTo>
                      <a:lnTo>
                        <a:pt x="338" y="0"/>
                      </a:lnTo>
                      <a:lnTo>
                        <a:pt x="303" y="0"/>
                      </a:lnTo>
                      <a:lnTo>
                        <a:pt x="277" y="24"/>
                      </a:lnTo>
                      <a:lnTo>
                        <a:pt x="251" y="48"/>
                      </a:lnTo>
                      <a:lnTo>
                        <a:pt x="208" y="56"/>
                      </a:lnTo>
                      <a:lnTo>
                        <a:pt x="191" y="48"/>
                      </a:lnTo>
                      <a:lnTo>
                        <a:pt x="165" y="56"/>
                      </a:lnTo>
                      <a:lnTo>
                        <a:pt x="139" y="96"/>
                      </a:lnTo>
                      <a:lnTo>
                        <a:pt x="121" y="120"/>
                      </a:lnTo>
                      <a:lnTo>
                        <a:pt x="113" y="136"/>
                      </a:lnTo>
                      <a:lnTo>
                        <a:pt x="95" y="168"/>
                      </a:lnTo>
                      <a:lnTo>
                        <a:pt x="78" y="192"/>
                      </a:lnTo>
                      <a:lnTo>
                        <a:pt x="52" y="224"/>
                      </a:lnTo>
                      <a:lnTo>
                        <a:pt x="17" y="256"/>
                      </a:lnTo>
                      <a:lnTo>
                        <a:pt x="9" y="296"/>
                      </a:lnTo>
                      <a:lnTo>
                        <a:pt x="0" y="328"/>
                      </a:lnTo>
                      <a:lnTo>
                        <a:pt x="9" y="336"/>
                      </a:lnTo>
                      <a:lnTo>
                        <a:pt x="35" y="328"/>
                      </a:lnTo>
                      <a:lnTo>
                        <a:pt x="52" y="288"/>
                      </a:lnTo>
                      <a:lnTo>
                        <a:pt x="69" y="264"/>
                      </a:lnTo>
                      <a:lnTo>
                        <a:pt x="87" y="248"/>
                      </a:lnTo>
                      <a:lnTo>
                        <a:pt x="95" y="248"/>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123" name="Freeform 125" descr="Blaues Seidenpapier"/>
                <p:cNvSpPr>
                  <a:spLocks/>
                </p:cNvSpPr>
                <p:nvPr/>
              </p:nvSpPr>
              <p:spPr bwMode="auto">
                <a:xfrm>
                  <a:off x="1080" y="1945"/>
                  <a:ext cx="501" cy="317"/>
                </a:xfrm>
                <a:custGeom>
                  <a:avLst/>
                  <a:gdLst>
                    <a:gd name="T0" fmla="*/ 58672 w 383"/>
                    <a:gd name="T1" fmla="*/ 0 h 241"/>
                    <a:gd name="T2" fmla="*/ 52735 w 383"/>
                    <a:gd name="T3" fmla="*/ 1472 h 241"/>
                    <a:gd name="T4" fmla="*/ 44216 w 383"/>
                    <a:gd name="T5" fmla="*/ 4406 h 241"/>
                    <a:gd name="T6" fmla="*/ 38451 w 383"/>
                    <a:gd name="T7" fmla="*/ 5795 h 241"/>
                    <a:gd name="T8" fmla="*/ 35606 w 383"/>
                    <a:gd name="T9" fmla="*/ 13188 h 241"/>
                    <a:gd name="T10" fmla="*/ 29886 w 383"/>
                    <a:gd name="T11" fmla="*/ 17539 h 241"/>
                    <a:gd name="T12" fmla="*/ 25660 w 383"/>
                    <a:gd name="T13" fmla="*/ 21973 h 241"/>
                    <a:gd name="T14" fmla="*/ 22847 w 383"/>
                    <a:gd name="T15" fmla="*/ 27739 h 241"/>
                    <a:gd name="T16" fmla="*/ 14341 w 383"/>
                    <a:gd name="T17" fmla="*/ 32188 h 241"/>
                    <a:gd name="T18" fmla="*/ 8531 w 383"/>
                    <a:gd name="T19" fmla="*/ 35161 h 241"/>
                    <a:gd name="T20" fmla="*/ 0 w 383"/>
                    <a:gd name="T21" fmla="*/ 40975 h 241"/>
                    <a:gd name="T22" fmla="*/ 1493 w 383"/>
                    <a:gd name="T23" fmla="*/ 43896 h 241"/>
                    <a:gd name="T24" fmla="*/ 6954 w 383"/>
                    <a:gd name="T25" fmla="*/ 43896 h 241"/>
                    <a:gd name="T26" fmla="*/ 14341 w 383"/>
                    <a:gd name="T27" fmla="*/ 39476 h 241"/>
                    <a:gd name="T28" fmla="*/ 20053 w 383"/>
                    <a:gd name="T29" fmla="*/ 38016 h 241"/>
                    <a:gd name="T30" fmla="*/ 24393 w 383"/>
                    <a:gd name="T31" fmla="*/ 36487 h 241"/>
                    <a:gd name="T32" fmla="*/ 33006 w 383"/>
                    <a:gd name="T33" fmla="*/ 30771 h 241"/>
                    <a:gd name="T34" fmla="*/ 41546 w 383"/>
                    <a:gd name="T35" fmla="*/ 21973 h 241"/>
                    <a:gd name="T36" fmla="*/ 47220 w 383"/>
                    <a:gd name="T37" fmla="*/ 19016 h 241"/>
                    <a:gd name="T38" fmla="*/ 52735 w 383"/>
                    <a:gd name="T39" fmla="*/ 14554 h 241"/>
                    <a:gd name="T40" fmla="*/ 58672 w 383"/>
                    <a:gd name="T41" fmla="*/ 10279 h 241"/>
                    <a:gd name="T42" fmla="*/ 61333 w 383"/>
                    <a:gd name="T43" fmla="*/ 4406 h 241"/>
                    <a:gd name="T44" fmla="*/ 62786 w 383"/>
                    <a:gd name="T45" fmla="*/ 2958 h 241"/>
                    <a:gd name="T46" fmla="*/ 58672 w 383"/>
                    <a:gd name="T47" fmla="*/ 0 h 2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3"/>
                    <a:gd name="T73" fmla="*/ 0 h 241"/>
                    <a:gd name="T74" fmla="*/ 383 w 383"/>
                    <a:gd name="T75" fmla="*/ 241 h 2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3" h="241">
                      <a:moveTo>
                        <a:pt x="356" y="0"/>
                      </a:moveTo>
                      <a:lnTo>
                        <a:pt x="321" y="8"/>
                      </a:lnTo>
                      <a:lnTo>
                        <a:pt x="269" y="24"/>
                      </a:lnTo>
                      <a:lnTo>
                        <a:pt x="234" y="32"/>
                      </a:lnTo>
                      <a:lnTo>
                        <a:pt x="217" y="72"/>
                      </a:lnTo>
                      <a:lnTo>
                        <a:pt x="182" y="96"/>
                      </a:lnTo>
                      <a:lnTo>
                        <a:pt x="156" y="120"/>
                      </a:lnTo>
                      <a:lnTo>
                        <a:pt x="139" y="152"/>
                      </a:lnTo>
                      <a:lnTo>
                        <a:pt x="87" y="176"/>
                      </a:lnTo>
                      <a:lnTo>
                        <a:pt x="52" y="192"/>
                      </a:lnTo>
                      <a:lnTo>
                        <a:pt x="0" y="224"/>
                      </a:lnTo>
                      <a:lnTo>
                        <a:pt x="9" y="240"/>
                      </a:lnTo>
                      <a:lnTo>
                        <a:pt x="43" y="240"/>
                      </a:lnTo>
                      <a:lnTo>
                        <a:pt x="87" y="216"/>
                      </a:lnTo>
                      <a:lnTo>
                        <a:pt x="122" y="208"/>
                      </a:lnTo>
                      <a:lnTo>
                        <a:pt x="148" y="200"/>
                      </a:lnTo>
                      <a:lnTo>
                        <a:pt x="200" y="168"/>
                      </a:lnTo>
                      <a:lnTo>
                        <a:pt x="252" y="120"/>
                      </a:lnTo>
                      <a:lnTo>
                        <a:pt x="287" y="104"/>
                      </a:lnTo>
                      <a:lnTo>
                        <a:pt x="321" y="80"/>
                      </a:lnTo>
                      <a:lnTo>
                        <a:pt x="356" y="56"/>
                      </a:lnTo>
                      <a:lnTo>
                        <a:pt x="373" y="24"/>
                      </a:lnTo>
                      <a:lnTo>
                        <a:pt x="382" y="16"/>
                      </a:lnTo>
                      <a:lnTo>
                        <a:pt x="356" y="0"/>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124" name="Freeform 126" descr="Blaues Seidenpapier"/>
                <p:cNvSpPr>
                  <a:spLocks/>
                </p:cNvSpPr>
                <p:nvPr/>
              </p:nvSpPr>
              <p:spPr bwMode="auto">
                <a:xfrm>
                  <a:off x="1556" y="2008"/>
                  <a:ext cx="127" cy="86"/>
                </a:xfrm>
                <a:custGeom>
                  <a:avLst/>
                  <a:gdLst>
                    <a:gd name="T0" fmla="*/ 10165 w 97"/>
                    <a:gd name="T1" fmla="*/ 0 h 65"/>
                    <a:gd name="T2" fmla="*/ 5892 w 97"/>
                    <a:gd name="T3" fmla="*/ 3290 h 65"/>
                    <a:gd name="T4" fmla="*/ 1531 w 97"/>
                    <a:gd name="T5" fmla="*/ 6573 h 65"/>
                    <a:gd name="T6" fmla="*/ 0 w 97"/>
                    <a:gd name="T7" fmla="*/ 9879 h 65"/>
                    <a:gd name="T8" fmla="*/ 2815 w 97"/>
                    <a:gd name="T9" fmla="*/ 13071 h 65"/>
                    <a:gd name="T10" fmla="*/ 5892 w 97"/>
                    <a:gd name="T11" fmla="*/ 13071 h 65"/>
                    <a:gd name="T12" fmla="*/ 8703 w 97"/>
                    <a:gd name="T13" fmla="*/ 9879 h 65"/>
                    <a:gd name="T14" fmla="*/ 11732 w 97"/>
                    <a:gd name="T15" fmla="*/ 8222 h 65"/>
                    <a:gd name="T16" fmla="*/ 16145 w 97"/>
                    <a:gd name="T17" fmla="*/ 4968 h 65"/>
                    <a:gd name="T18" fmla="*/ 16145 w 97"/>
                    <a:gd name="T19" fmla="*/ 1728 h 65"/>
                    <a:gd name="T20" fmla="*/ 13224 w 97"/>
                    <a:gd name="T21" fmla="*/ 0 h 65"/>
                    <a:gd name="T22" fmla="*/ 10165 w 97"/>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65"/>
                    <a:gd name="T38" fmla="*/ 97 w 9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65">
                      <a:moveTo>
                        <a:pt x="61" y="0"/>
                      </a:moveTo>
                      <a:lnTo>
                        <a:pt x="35" y="16"/>
                      </a:lnTo>
                      <a:lnTo>
                        <a:pt x="9" y="32"/>
                      </a:lnTo>
                      <a:lnTo>
                        <a:pt x="0" y="48"/>
                      </a:lnTo>
                      <a:lnTo>
                        <a:pt x="17" y="64"/>
                      </a:lnTo>
                      <a:lnTo>
                        <a:pt x="35" y="64"/>
                      </a:lnTo>
                      <a:lnTo>
                        <a:pt x="52" y="48"/>
                      </a:lnTo>
                      <a:lnTo>
                        <a:pt x="70" y="40"/>
                      </a:lnTo>
                      <a:lnTo>
                        <a:pt x="96" y="24"/>
                      </a:lnTo>
                      <a:lnTo>
                        <a:pt x="96" y="8"/>
                      </a:lnTo>
                      <a:lnTo>
                        <a:pt x="79" y="0"/>
                      </a:lnTo>
                      <a:lnTo>
                        <a:pt x="61" y="0"/>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125" name="Freeform 127" descr="Blaues Seidenpapier"/>
                <p:cNvSpPr>
                  <a:spLocks/>
                </p:cNvSpPr>
                <p:nvPr/>
              </p:nvSpPr>
              <p:spPr bwMode="auto">
                <a:xfrm>
                  <a:off x="1579" y="1808"/>
                  <a:ext cx="160" cy="138"/>
                </a:xfrm>
                <a:custGeom>
                  <a:avLst/>
                  <a:gdLst>
                    <a:gd name="T0" fmla="*/ 20972 w 122"/>
                    <a:gd name="T1" fmla="*/ 0 h 105"/>
                    <a:gd name="T2" fmla="*/ 16468 w 122"/>
                    <a:gd name="T3" fmla="*/ 0 h 105"/>
                    <a:gd name="T4" fmla="*/ 13479 w 122"/>
                    <a:gd name="T5" fmla="*/ 2935 h 105"/>
                    <a:gd name="T6" fmla="*/ 10568 w 122"/>
                    <a:gd name="T7" fmla="*/ 4358 h 105"/>
                    <a:gd name="T8" fmla="*/ 7334 w 122"/>
                    <a:gd name="T9" fmla="*/ 7286 h 105"/>
                    <a:gd name="T10" fmla="*/ 4493 w 122"/>
                    <a:gd name="T11" fmla="*/ 7286 h 105"/>
                    <a:gd name="T12" fmla="*/ 0 w 122"/>
                    <a:gd name="T13" fmla="*/ 13004 h 105"/>
                    <a:gd name="T14" fmla="*/ 0 w 122"/>
                    <a:gd name="T15" fmla="*/ 15890 h 105"/>
                    <a:gd name="T16" fmla="*/ 2955 w 122"/>
                    <a:gd name="T17" fmla="*/ 14338 h 105"/>
                    <a:gd name="T18" fmla="*/ 6041 w 122"/>
                    <a:gd name="T19" fmla="*/ 11508 h 105"/>
                    <a:gd name="T20" fmla="*/ 7334 w 122"/>
                    <a:gd name="T21" fmla="*/ 13004 h 105"/>
                    <a:gd name="T22" fmla="*/ 4493 w 122"/>
                    <a:gd name="T23" fmla="*/ 15890 h 105"/>
                    <a:gd name="T24" fmla="*/ 6041 w 122"/>
                    <a:gd name="T25" fmla="*/ 17307 h 105"/>
                    <a:gd name="T26" fmla="*/ 7334 w 122"/>
                    <a:gd name="T27" fmla="*/ 18776 h 105"/>
                    <a:gd name="T28" fmla="*/ 11856 w 122"/>
                    <a:gd name="T29" fmla="*/ 15890 h 105"/>
                    <a:gd name="T30" fmla="*/ 11856 w 122"/>
                    <a:gd name="T31" fmla="*/ 13004 h 105"/>
                    <a:gd name="T32" fmla="*/ 16468 w 122"/>
                    <a:gd name="T33" fmla="*/ 7286 h 105"/>
                    <a:gd name="T34" fmla="*/ 19378 w 122"/>
                    <a:gd name="T35" fmla="*/ 5728 h 105"/>
                    <a:gd name="T36" fmla="*/ 20972 w 122"/>
                    <a:gd name="T37" fmla="*/ 1461 h 105"/>
                    <a:gd name="T38" fmla="*/ 20972 w 122"/>
                    <a:gd name="T39" fmla="*/ 0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05"/>
                    <a:gd name="T62" fmla="*/ 122 w 122"/>
                    <a:gd name="T63" fmla="*/ 105 h 1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05">
                      <a:moveTo>
                        <a:pt x="121" y="0"/>
                      </a:moveTo>
                      <a:lnTo>
                        <a:pt x="95" y="0"/>
                      </a:lnTo>
                      <a:lnTo>
                        <a:pt x="78" y="16"/>
                      </a:lnTo>
                      <a:lnTo>
                        <a:pt x="61" y="24"/>
                      </a:lnTo>
                      <a:lnTo>
                        <a:pt x="43" y="40"/>
                      </a:lnTo>
                      <a:lnTo>
                        <a:pt x="26" y="40"/>
                      </a:lnTo>
                      <a:lnTo>
                        <a:pt x="0" y="72"/>
                      </a:lnTo>
                      <a:lnTo>
                        <a:pt x="0" y="88"/>
                      </a:lnTo>
                      <a:lnTo>
                        <a:pt x="17" y="80"/>
                      </a:lnTo>
                      <a:lnTo>
                        <a:pt x="35" y="64"/>
                      </a:lnTo>
                      <a:lnTo>
                        <a:pt x="43" y="72"/>
                      </a:lnTo>
                      <a:lnTo>
                        <a:pt x="26" y="88"/>
                      </a:lnTo>
                      <a:lnTo>
                        <a:pt x="35" y="96"/>
                      </a:lnTo>
                      <a:lnTo>
                        <a:pt x="43" y="104"/>
                      </a:lnTo>
                      <a:lnTo>
                        <a:pt x="69" y="88"/>
                      </a:lnTo>
                      <a:lnTo>
                        <a:pt x="69" y="72"/>
                      </a:lnTo>
                      <a:lnTo>
                        <a:pt x="95" y="40"/>
                      </a:lnTo>
                      <a:lnTo>
                        <a:pt x="112" y="32"/>
                      </a:lnTo>
                      <a:lnTo>
                        <a:pt x="121" y="8"/>
                      </a:lnTo>
                      <a:lnTo>
                        <a:pt x="121" y="0"/>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126" name="Freeform 128" descr="Blaues Seidenpapier"/>
                <p:cNvSpPr>
                  <a:spLocks/>
                </p:cNvSpPr>
                <p:nvPr/>
              </p:nvSpPr>
              <p:spPr bwMode="auto">
                <a:xfrm>
                  <a:off x="2214" y="2335"/>
                  <a:ext cx="239" cy="148"/>
                </a:xfrm>
                <a:custGeom>
                  <a:avLst/>
                  <a:gdLst>
                    <a:gd name="T0" fmla="*/ 0 w 183"/>
                    <a:gd name="T1" fmla="*/ 0 h 113"/>
                    <a:gd name="T2" fmla="*/ 0 w 183"/>
                    <a:gd name="T3" fmla="*/ 2775 h 113"/>
                    <a:gd name="T4" fmla="*/ 4089 w 183"/>
                    <a:gd name="T5" fmla="*/ 8168 h 113"/>
                    <a:gd name="T6" fmla="*/ 6833 w 183"/>
                    <a:gd name="T7" fmla="*/ 8168 h 113"/>
                    <a:gd name="T8" fmla="*/ 8270 w 183"/>
                    <a:gd name="T9" fmla="*/ 10850 h 113"/>
                    <a:gd name="T10" fmla="*/ 13994 w 183"/>
                    <a:gd name="T11" fmla="*/ 14820 h 113"/>
                    <a:gd name="T12" fmla="*/ 18066 w 183"/>
                    <a:gd name="T13" fmla="*/ 18953 h 113"/>
                    <a:gd name="T14" fmla="*/ 24872 w 183"/>
                    <a:gd name="T15" fmla="*/ 18953 h 113"/>
                    <a:gd name="T16" fmla="*/ 29074 w 183"/>
                    <a:gd name="T17" fmla="*/ 18953 h 113"/>
                    <a:gd name="T18" fmla="*/ 29074 w 183"/>
                    <a:gd name="T19" fmla="*/ 16217 h 113"/>
                    <a:gd name="T20" fmla="*/ 26307 w 183"/>
                    <a:gd name="T21" fmla="*/ 14820 h 113"/>
                    <a:gd name="T22" fmla="*/ 20773 w 183"/>
                    <a:gd name="T23" fmla="*/ 13558 h 113"/>
                    <a:gd name="T24" fmla="*/ 13994 w 183"/>
                    <a:gd name="T25" fmla="*/ 10850 h 113"/>
                    <a:gd name="T26" fmla="*/ 4089 w 183"/>
                    <a:gd name="T27" fmla="*/ 0 h 113"/>
                    <a:gd name="T28" fmla="*/ 0 w 183"/>
                    <a:gd name="T29" fmla="*/ 0 h 1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113"/>
                    <a:gd name="T47" fmla="*/ 183 w 183"/>
                    <a:gd name="T48" fmla="*/ 113 h 1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113">
                      <a:moveTo>
                        <a:pt x="0" y="0"/>
                      </a:moveTo>
                      <a:lnTo>
                        <a:pt x="0" y="16"/>
                      </a:lnTo>
                      <a:lnTo>
                        <a:pt x="26" y="48"/>
                      </a:lnTo>
                      <a:lnTo>
                        <a:pt x="43" y="48"/>
                      </a:lnTo>
                      <a:lnTo>
                        <a:pt x="52" y="64"/>
                      </a:lnTo>
                      <a:lnTo>
                        <a:pt x="87" y="88"/>
                      </a:lnTo>
                      <a:lnTo>
                        <a:pt x="113" y="112"/>
                      </a:lnTo>
                      <a:lnTo>
                        <a:pt x="156" y="112"/>
                      </a:lnTo>
                      <a:lnTo>
                        <a:pt x="182" y="112"/>
                      </a:lnTo>
                      <a:lnTo>
                        <a:pt x="182" y="96"/>
                      </a:lnTo>
                      <a:lnTo>
                        <a:pt x="165" y="88"/>
                      </a:lnTo>
                      <a:lnTo>
                        <a:pt x="130" y="80"/>
                      </a:lnTo>
                      <a:lnTo>
                        <a:pt x="87" y="64"/>
                      </a:lnTo>
                      <a:lnTo>
                        <a:pt x="26" y="0"/>
                      </a:lnTo>
                      <a:lnTo>
                        <a:pt x="0" y="0"/>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127" name="Freeform 129" descr="Blaues Seidenpapier"/>
                <p:cNvSpPr>
                  <a:spLocks/>
                </p:cNvSpPr>
                <p:nvPr/>
              </p:nvSpPr>
              <p:spPr bwMode="auto">
                <a:xfrm>
                  <a:off x="2498" y="2356"/>
                  <a:ext cx="182" cy="106"/>
                </a:xfrm>
                <a:custGeom>
                  <a:avLst/>
                  <a:gdLst>
                    <a:gd name="T0" fmla="*/ 2815 w 139"/>
                    <a:gd name="T1" fmla="*/ 13179 h 81"/>
                    <a:gd name="T2" fmla="*/ 7200 w 139"/>
                    <a:gd name="T3" fmla="*/ 11924 h 81"/>
                    <a:gd name="T4" fmla="*/ 11583 w 139"/>
                    <a:gd name="T5" fmla="*/ 9325 h 81"/>
                    <a:gd name="T6" fmla="*/ 18733 w 139"/>
                    <a:gd name="T7" fmla="*/ 7913 h 81"/>
                    <a:gd name="T8" fmla="*/ 20247 w 139"/>
                    <a:gd name="T9" fmla="*/ 5321 h 81"/>
                    <a:gd name="T10" fmla="*/ 23178 w 139"/>
                    <a:gd name="T11" fmla="*/ 1254 h 81"/>
                    <a:gd name="T12" fmla="*/ 15863 w 139"/>
                    <a:gd name="T13" fmla="*/ 0 h 81"/>
                    <a:gd name="T14" fmla="*/ 11583 w 139"/>
                    <a:gd name="T15" fmla="*/ 4040 h 81"/>
                    <a:gd name="T16" fmla="*/ 7200 w 139"/>
                    <a:gd name="T17" fmla="*/ 5321 h 81"/>
                    <a:gd name="T18" fmla="*/ 0 w 139"/>
                    <a:gd name="T19" fmla="*/ 9325 h 81"/>
                    <a:gd name="T20" fmla="*/ 2815 w 139"/>
                    <a:gd name="T21" fmla="*/ 13179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81"/>
                    <a:gd name="T35" fmla="*/ 139 w 139"/>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81">
                      <a:moveTo>
                        <a:pt x="17" y="80"/>
                      </a:moveTo>
                      <a:lnTo>
                        <a:pt x="43" y="72"/>
                      </a:lnTo>
                      <a:lnTo>
                        <a:pt x="69" y="56"/>
                      </a:lnTo>
                      <a:lnTo>
                        <a:pt x="112" y="48"/>
                      </a:lnTo>
                      <a:lnTo>
                        <a:pt x="121" y="32"/>
                      </a:lnTo>
                      <a:lnTo>
                        <a:pt x="138" y="8"/>
                      </a:lnTo>
                      <a:lnTo>
                        <a:pt x="95" y="0"/>
                      </a:lnTo>
                      <a:lnTo>
                        <a:pt x="69" y="24"/>
                      </a:lnTo>
                      <a:lnTo>
                        <a:pt x="43" y="32"/>
                      </a:lnTo>
                      <a:lnTo>
                        <a:pt x="0" y="56"/>
                      </a:lnTo>
                      <a:lnTo>
                        <a:pt x="17" y="80"/>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128" name="Freeform 130" descr="Blaues Seidenpapier"/>
                <p:cNvSpPr>
                  <a:spLocks/>
                </p:cNvSpPr>
                <p:nvPr/>
              </p:nvSpPr>
              <p:spPr bwMode="auto">
                <a:xfrm>
                  <a:off x="2974" y="1819"/>
                  <a:ext cx="386" cy="285"/>
                </a:xfrm>
                <a:custGeom>
                  <a:avLst/>
                  <a:gdLst>
                    <a:gd name="T0" fmla="*/ 12837 w 295"/>
                    <a:gd name="T1" fmla="*/ 2884 h 217"/>
                    <a:gd name="T2" fmla="*/ 10061 w 295"/>
                    <a:gd name="T3" fmla="*/ 5651 h 217"/>
                    <a:gd name="T4" fmla="*/ 4263 w 295"/>
                    <a:gd name="T5" fmla="*/ 5651 h 217"/>
                    <a:gd name="T6" fmla="*/ 4263 w 295"/>
                    <a:gd name="T7" fmla="*/ 1446 h 217"/>
                    <a:gd name="T8" fmla="*/ 0 w 295"/>
                    <a:gd name="T9" fmla="*/ 2884 h 217"/>
                    <a:gd name="T10" fmla="*/ 0 w 295"/>
                    <a:gd name="T11" fmla="*/ 5651 h 217"/>
                    <a:gd name="T12" fmla="*/ 4263 w 295"/>
                    <a:gd name="T13" fmla="*/ 7224 h 217"/>
                    <a:gd name="T14" fmla="*/ 4263 w 295"/>
                    <a:gd name="T15" fmla="*/ 12803 h 217"/>
                    <a:gd name="T16" fmla="*/ 0 w 295"/>
                    <a:gd name="T17" fmla="*/ 18507 h 217"/>
                    <a:gd name="T18" fmla="*/ 0 w 295"/>
                    <a:gd name="T19" fmla="*/ 21434 h 217"/>
                    <a:gd name="T20" fmla="*/ 4263 w 295"/>
                    <a:gd name="T21" fmla="*/ 21434 h 217"/>
                    <a:gd name="T22" fmla="*/ 8571 w 295"/>
                    <a:gd name="T23" fmla="*/ 16980 h 217"/>
                    <a:gd name="T24" fmla="*/ 8571 w 295"/>
                    <a:gd name="T25" fmla="*/ 14215 h 217"/>
                    <a:gd name="T26" fmla="*/ 18473 w 295"/>
                    <a:gd name="T27" fmla="*/ 14215 h 217"/>
                    <a:gd name="T28" fmla="*/ 18473 w 295"/>
                    <a:gd name="T29" fmla="*/ 15675 h 217"/>
                    <a:gd name="T30" fmla="*/ 15604 w 295"/>
                    <a:gd name="T31" fmla="*/ 18507 h 217"/>
                    <a:gd name="T32" fmla="*/ 17212 w 295"/>
                    <a:gd name="T33" fmla="*/ 21434 h 217"/>
                    <a:gd name="T34" fmla="*/ 27219 w 295"/>
                    <a:gd name="T35" fmla="*/ 21434 h 217"/>
                    <a:gd name="T36" fmla="*/ 35682 w 295"/>
                    <a:gd name="T37" fmla="*/ 22717 h 217"/>
                    <a:gd name="T38" fmla="*/ 40102 w 295"/>
                    <a:gd name="T39" fmla="*/ 21434 h 217"/>
                    <a:gd name="T40" fmla="*/ 42870 w 295"/>
                    <a:gd name="T41" fmla="*/ 21434 h 217"/>
                    <a:gd name="T42" fmla="*/ 42870 w 295"/>
                    <a:gd name="T43" fmla="*/ 25534 h 217"/>
                    <a:gd name="T44" fmla="*/ 41383 w 295"/>
                    <a:gd name="T45" fmla="*/ 28354 h 217"/>
                    <a:gd name="T46" fmla="*/ 41383 w 295"/>
                    <a:gd name="T47" fmla="*/ 34067 h 217"/>
                    <a:gd name="T48" fmla="*/ 44319 w 295"/>
                    <a:gd name="T49" fmla="*/ 36973 h 217"/>
                    <a:gd name="T50" fmla="*/ 47133 w 295"/>
                    <a:gd name="T51" fmla="*/ 38417 h 217"/>
                    <a:gd name="T52" fmla="*/ 48652 w 295"/>
                    <a:gd name="T53" fmla="*/ 36973 h 217"/>
                    <a:gd name="T54" fmla="*/ 48652 w 295"/>
                    <a:gd name="T55" fmla="*/ 28354 h 217"/>
                    <a:gd name="T56" fmla="*/ 47133 w 295"/>
                    <a:gd name="T57" fmla="*/ 27038 h 217"/>
                    <a:gd name="T58" fmla="*/ 47133 w 295"/>
                    <a:gd name="T59" fmla="*/ 16980 h 217"/>
                    <a:gd name="T60" fmla="*/ 45739 w 295"/>
                    <a:gd name="T61" fmla="*/ 15675 h 217"/>
                    <a:gd name="T62" fmla="*/ 40102 w 295"/>
                    <a:gd name="T63" fmla="*/ 14215 h 217"/>
                    <a:gd name="T64" fmla="*/ 37182 w 295"/>
                    <a:gd name="T65" fmla="*/ 18507 h 217"/>
                    <a:gd name="T66" fmla="*/ 32875 w 295"/>
                    <a:gd name="T67" fmla="*/ 18507 h 217"/>
                    <a:gd name="T68" fmla="*/ 27219 w 295"/>
                    <a:gd name="T69" fmla="*/ 15675 h 217"/>
                    <a:gd name="T70" fmla="*/ 22890 w 295"/>
                    <a:gd name="T71" fmla="*/ 15675 h 217"/>
                    <a:gd name="T72" fmla="*/ 22890 w 295"/>
                    <a:gd name="T73" fmla="*/ 12803 h 217"/>
                    <a:gd name="T74" fmla="*/ 18473 w 295"/>
                    <a:gd name="T75" fmla="*/ 9941 h 217"/>
                    <a:gd name="T76" fmla="*/ 14299 w 295"/>
                    <a:gd name="T77" fmla="*/ 8533 h 217"/>
                    <a:gd name="T78" fmla="*/ 14299 w 295"/>
                    <a:gd name="T79" fmla="*/ 5651 h 217"/>
                    <a:gd name="T80" fmla="*/ 18473 w 295"/>
                    <a:gd name="T81" fmla="*/ 2884 h 217"/>
                    <a:gd name="T82" fmla="*/ 18473 w 295"/>
                    <a:gd name="T83" fmla="*/ 0 h 217"/>
                    <a:gd name="T84" fmla="*/ 12837 w 295"/>
                    <a:gd name="T85" fmla="*/ 2884 h 2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5"/>
                    <a:gd name="T130" fmla="*/ 0 h 217"/>
                    <a:gd name="T131" fmla="*/ 295 w 295"/>
                    <a:gd name="T132" fmla="*/ 217 h 2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5" h="217">
                      <a:moveTo>
                        <a:pt x="78" y="16"/>
                      </a:moveTo>
                      <a:lnTo>
                        <a:pt x="61" y="32"/>
                      </a:lnTo>
                      <a:lnTo>
                        <a:pt x="26" y="32"/>
                      </a:lnTo>
                      <a:lnTo>
                        <a:pt x="26" y="8"/>
                      </a:lnTo>
                      <a:lnTo>
                        <a:pt x="0" y="16"/>
                      </a:lnTo>
                      <a:lnTo>
                        <a:pt x="0" y="32"/>
                      </a:lnTo>
                      <a:lnTo>
                        <a:pt x="26" y="40"/>
                      </a:lnTo>
                      <a:lnTo>
                        <a:pt x="26" y="72"/>
                      </a:lnTo>
                      <a:lnTo>
                        <a:pt x="0" y="104"/>
                      </a:lnTo>
                      <a:lnTo>
                        <a:pt x="0" y="120"/>
                      </a:lnTo>
                      <a:lnTo>
                        <a:pt x="26" y="120"/>
                      </a:lnTo>
                      <a:lnTo>
                        <a:pt x="52" y="96"/>
                      </a:lnTo>
                      <a:lnTo>
                        <a:pt x="52" y="80"/>
                      </a:lnTo>
                      <a:lnTo>
                        <a:pt x="112" y="80"/>
                      </a:lnTo>
                      <a:lnTo>
                        <a:pt x="112" y="88"/>
                      </a:lnTo>
                      <a:lnTo>
                        <a:pt x="95" y="104"/>
                      </a:lnTo>
                      <a:lnTo>
                        <a:pt x="104" y="120"/>
                      </a:lnTo>
                      <a:lnTo>
                        <a:pt x="164" y="120"/>
                      </a:lnTo>
                      <a:lnTo>
                        <a:pt x="216" y="128"/>
                      </a:lnTo>
                      <a:lnTo>
                        <a:pt x="242" y="120"/>
                      </a:lnTo>
                      <a:lnTo>
                        <a:pt x="259" y="120"/>
                      </a:lnTo>
                      <a:lnTo>
                        <a:pt x="259" y="144"/>
                      </a:lnTo>
                      <a:lnTo>
                        <a:pt x="251" y="160"/>
                      </a:lnTo>
                      <a:lnTo>
                        <a:pt x="251" y="192"/>
                      </a:lnTo>
                      <a:lnTo>
                        <a:pt x="268" y="208"/>
                      </a:lnTo>
                      <a:lnTo>
                        <a:pt x="285" y="216"/>
                      </a:lnTo>
                      <a:lnTo>
                        <a:pt x="294" y="208"/>
                      </a:lnTo>
                      <a:lnTo>
                        <a:pt x="294" y="160"/>
                      </a:lnTo>
                      <a:lnTo>
                        <a:pt x="285" y="152"/>
                      </a:lnTo>
                      <a:lnTo>
                        <a:pt x="285" y="96"/>
                      </a:lnTo>
                      <a:lnTo>
                        <a:pt x="277" y="88"/>
                      </a:lnTo>
                      <a:lnTo>
                        <a:pt x="242" y="80"/>
                      </a:lnTo>
                      <a:lnTo>
                        <a:pt x="225" y="104"/>
                      </a:lnTo>
                      <a:lnTo>
                        <a:pt x="199" y="104"/>
                      </a:lnTo>
                      <a:lnTo>
                        <a:pt x="164" y="88"/>
                      </a:lnTo>
                      <a:lnTo>
                        <a:pt x="138" y="88"/>
                      </a:lnTo>
                      <a:lnTo>
                        <a:pt x="138" y="72"/>
                      </a:lnTo>
                      <a:lnTo>
                        <a:pt x="112" y="56"/>
                      </a:lnTo>
                      <a:lnTo>
                        <a:pt x="86" y="48"/>
                      </a:lnTo>
                      <a:lnTo>
                        <a:pt x="86" y="32"/>
                      </a:lnTo>
                      <a:lnTo>
                        <a:pt x="112" y="16"/>
                      </a:lnTo>
                      <a:lnTo>
                        <a:pt x="112" y="0"/>
                      </a:lnTo>
                      <a:lnTo>
                        <a:pt x="78" y="16"/>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129" name="Freeform 131" descr="Blaues Seidenpapier"/>
                <p:cNvSpPr>
                  <a:spLocks/>
                </p:cNvSpPr>
                <p:nvPr/>
              </p:nvSpPr>
              <p:spPr bwMode="auto">
                <a:xfrm>
                  <a:off x="3144" y="1671"/>
                  <a:ext cx="58" cy="160"/>
                </a:xfrm>
                <a:custGeom>
                  <a:avLst/>
                  <a:gdLst>
                    <a:gd name="T0" fmla="*/ 3177 w 44"/>
                    <a:gd name="T1" fmla="*/ 0 h 121"/>
                    <a:gd name="T2" fmla="*/ 0 w 44"/>
                    <a:gd name="T3" fmla="*/ 1707 h 121"/>
                    <a:gd name="T4" fmla="*/ 0 w 44"/>
                    <a:gd name="T5" fmla="*/ 6487 h 121"/>
                    <a:gd name="T6" fmla="*/ 0 w 44"/>
                    <a:gd name="T7" fmla="*/ 11343 h 121"/>
                    <a:gd name="T8" fmla="*/ 3177 w 44"/>
                    <a:gd name="T9" fmla="*/ 12932 h 121"/>
                    <a:gd name="T10" fmla="*/ 4926 w 44"/>
                    <a:gd name="T11" fmla="*/ 17652 h 121"/>
                    <a:gd name="T12" fmla="*/ 1785 w 44"/>
                    <a:gd name="T13" fmla="*/ 19433 h 121"/>
                    <a:gd name="T14" fmla="*/ 1785 w 44"/>
                    <a:gd name="T15" fmla="*/ 21096 h 121"/>
                    <a:gd name="T16" fmla="*/ 4926 w 44"/>
                    <a:gd name="T17" fmla="*/ 24348 h 121"/>
                    <a:gd name="T18" fmla="*/ 8195 w 44"/>
                    <a:gd name="T19" fmla="*/ 22612 h 121"/>
                    <a:gd name="T20" fmla="*/ 8195 w 44"/>
                    <a:gd name="T21" fmla="*/ 17652 h 121"/>
                    <a:gd name="T22" fmla="*/ 6493 w 44"/>
                    <a:gd name="T23" fmla="*/ 14561 h 121"/>
                    <a:gd name="T24" fmla="*/ 6493 w 44"/>
                    <a:gd name="T25" fmla="*/ 6487 h 121"/>
                    <a:gd name="T26" fmla="*/ 8195 w 44"/>
                    <a:gd name="T27" fmla="*/ 4906 h 121"/>
                    <a:gd name="T28" fmla="*/ 8195 w 44"/>
                    <a:gd name="T29" fmla="*/ 1707 h 121"/>
                    <a:gd name="T30" fmla="*/ 6493 w 44"/>
                    <a:gd name="T31" fmla="*/ 0 h 121"/>
                    <a:gd name="T32" fmla="*/ 3177 w 44"/>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21"/>
                    <a:gd name="T53" fmla="*/ 44 w 44"/>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21">
                      <a:moveTo>
                        <a:pt x="17" y="0"/>
                      </a:moveTo>
                      <a:lnTo>
                        <a:pt x="0" y="8"/>
                      </a:lnTo>
                      <a:lnTo>
                        <a:pt x="0" y="32"/>
                      </a:lnTo>
                      <a:lnTo>
                        <a:pt x="0" y="56"/>
                      </a:lnTo>
                      <a:lnTo>
                        <a:pt x="17" y="64"/>
                      </a:lnTo>
                      <a:lnTo>
                        <a:pt x="26" y="88"/>
                      </a:lnTo>
                      <a:lnTo>
                        <a:pt x="9" y="96"/>
                      </a:lnTo>
                      <a:lnTo>
                        <a:pt x="9" y="104"/>
                      </a:lnTo>
                      <a:lnTo>
                        <a:pt x="26" y="120"/>
                      </a:lnTo>
                      <a:lnTo>
                        <a:pt x="43" y="112"/>
                      </a:lnTo>
                      <a:lnTo>
                        <a:pt x="43" y="88"/>
                      </a:lnTo>
                      <a:lnTo>
                        <a:pt x="34" y="72"/>
                      </a:lnTo>
                      <a:lnTo>
                        <a:pt x="34" y="32"/>
                      </a:lnTo>
                      <a:lnTo>
                        <a:pt x="43" y="24"/>
                      </a:lnTo>
                      <a:lnTo>
                        <a:pt x="43" y="8"/>
                      </a:lnTo>
                      <a:lnTo>
                        <a:pt x="34" y="0"/>
                      </a:lnTo>
                      <a:lnTo>
                        <a:pt x="17" y="0"/>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130" name="Freeform 132" descr="Blaues Seidenpapier"/>
                <p:cNvSpPr>
                  <a:spLocks/>
                </p:cNvSpPr>
                <p:nvPr/>
              </p:nvSpPr>
              <p:spPr bwMode="auto">
                <a:xfrm>
                  <a:off x="3268" y="1355"/>
                  <a:ext cx="398" cy="275"/>
                </a:xfrm>
                <a:custGeom>
                  <a:avLst/>
                  <a:gdLst>
                    <a:gd name="T0" fmla="*/ 0 w 304"/>
                    <a:gd name="T1" fmla="*/ 1474 h 209"/>
                    <a:gd name="T2" fmla="*/ 0 w 304"/>
                    <a:gd name="T3" fmla="*/ 7396 h 209"/>
                    <a:gd name="T4" fmla="*/ 1530 w 304"/>
                    <a:gd name="T5" fmla="*/ 16200 h 209"/>
                    <a:gd name="T6" fmla="*/ 7191 w 304"/>
                    <a:gd name="T7" fmla="*/ 23480 h 209"/>
                    <a:gd name="T8" fmla="*/ 14513 w 304"/>
                    <a:gd name="T9" fmla="*/ 30895 h 209"/>
                    <a:gd name="T10" fmla="*/ 20210 w 304"/>
                    <a:gd name="T11" fmla="*/ 35330 h 209"/>
                    <a:gd name="T12" fmla="*/ 24495 w 304"/>
                    <a:gd name="T13" fmla="*/ 38357 h 209"/>
                    <a:gd name="T14" fmla="*/ 33436 w 304"/>
                    <a:gd name="T15" fmla="*/ 36733 h 209"/>
                    <a:gd name="T16" fmla="*/ 37570 w 304"/>
                    <a:gd name="T17" fmla="*/ 35330 h 209"/>
                    <a:gd name="T18" fmla="*/ 40482 w 304"/>
                    <a:gd name="T19" fmla="*/ 38357 h 209"/>
                    <a:gd name="T20" fmla="*/ 47842 w 304"/>
                    <a:gd name="T21" fmla="*/ 38357 h 209"/>
                    <a:gd name="T22" fmla="*/ 50763 w 304"/>
                    <a:gd name="T23" fmla="*/ 35330 h 209"/>
                    <a:gd name="T24" fmla="*/ 50763 w 304"/>
                    <a:gd name="T25" fmla="*/ 32407 h 209"/>
                    <a:gd name="T26" fmla="*/ 43404 w 304"/>
                    <a:gd name="T27" fmla="*/ 32407 h 209"/>
                    <a:gd name="T28" fmla="*/ 39075 w 304"/>
                    <a:gd name="T29" fmla="*/ 32407 h 209"/>
                    <a:gd name="T30" fmla="*/ 33436 w 304"/>
                    <a:gd name="T31" fmla="*/ 32407 h 209"/>
                    <a:gd name="T32" fmla="*/ 24495 w 304"/>
                    <a:gd name="T33" fmla="*/ 30895 h 209"/>
                    <a:gd name="T34" fmla="*/ 18957 w 304"/>
                    <a:gd name="T35" fmla="*/ 25088 h 209"/>
                    <a:gd name="T36" fmla="*/ 13050 w 304"/>
                    <a:gd name="T37" fmla="*/ 23480 h 209"/>
                    <a:gd name="T38" fmla="*/ 7191 w 304"/>
                    <a:gd name="T39" fmla="*/ 17630 h 209"/>
                    <a:gd name="T40" fmla="*/ 4388 w 304"/>
                    <a:gd name="T41" fmla="*/ 10307 h 209"/>
                    <a:gd name="T42" fmla="*/ 4388 w 304"/>
                    <a:gd name="T43" fmla="*/ 4417 h 209"/>
                    <a:gd name="T44" fmla="*/ 2815 w 304"/>
                    <a:gd name="T45" fmla="*/ 0 h 209"/>
                    <a:gd name="T46" fmla="*/ 0 w 304"/>
                    <a:gd name="T47" fmla="*/ 1474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4"/>
                    <a:gd name="T73" fmla="*/ 0 h 209"/>
                    <a:gd name="T74" fmla="*/ 304 w 304"/>
                    <a:gd name="T75" fmla="*/ 209 h 2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4" h="209">
                      <a:moveTo>
                        <a:pt x="0" y="8"/>
                      </a:moveTo>
                      <a:lnTo>
                        <a:pt x="0" y="40"/>
                      </a:lnTo>
                      <a:lnTo>
                        <a:pt x="9" y="88"/>
                      </a:lnTo>
                      <a:lnTo>
                        <a:pt x="43" y="128"/>
                      </a:lnTo>
                      <a:lnTo>
                        <a:pt x="87" y="168"/>
                      </a:lnTo>
                      <a:lnTo>
                        <a:pt x="121" y="192"/>
                      </a:lnTo>
                      <a:lnTo>
                        <a:pt x="147" y="208"/>
                      </a:lnTo>
                      <a:lnTo>
                        <a:pt x="199" y="200"/>
                      </a:lnTo>
                      <a:lnTo>
                        <a:pt x="225" y="192"/>
                      </a:lnTo>
                      <a:lnTo>
                        <a:pt x="242" y="208"/>
                      </a:lnTo>
                      <a:lnTo>
                        <a:pt x="286" y="208"/>
                      </a:lnTo>
                      <a:lnTo>
                        <a:pt x="303" y="192"/>
                      </a:lnTo>
                      <a:lnTo>
                        <a:pt x="303" y="176"/>
                      </a:lnTo>
                      <a:lnTo>
                        <a:pt x="260" y="176"/>
                      </a:lnTo>
                      <a:lnTo>
                        <a:pt x="234" y="176"/>
                      </a:lnTo>
                      <a:lnTo>
                        <a:pt x="199" y="176"/>
                      </a:lnTo>
                      <a:lnTo>
                        <a:pt x="147" y="168"/>
                      </a:lnTo>
                      <a:lnTo>
                        <a:pt x="113" y="136"/>
                      </a:lnTo>
                      <a:lnTo>
                        <a:pt x="78" y="128"/>
                      </a:lnTo>
                      <a:lnTo>
                        <a:pt x="43" y="96"/>
                      </a:lnTo>
                      <a:lnTo>
                        <a:pt x="26" y="56"/>
                      </a:lnTo>
                      <a:lnTo>
                        <a:pt x="26" y="24"/>
                      </a:lnTo>
                      <a:lnTo>
                        <a:pt x="17" y="0"/>
                      </a:lnTo>
                      <a:lnTo>
                        <a:pt x="0" y="8"/>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131" name="Freeform 133" descr="Blaues Seidenpapier"/>
                <p:cNvSpPr>
                  <a:spLocks/>
                </p:cNvSpPr>
                <p:nvPr/>
              </p:nvSpPr>
              <p:spPr bwMode="auto">
                <a:xfrm>
                  <a:off x="3813" y="1703"/>
                  <a:ext cx="251" cy="54"/>
                </a:xfrm>
                <a:custGeom>
                  <a:avLst/>
                  <a:gdLst>
                    <a:gd name="T0" fmla="*/ 0 w 192"/>
                    <a:gd name="T1" fmla="*/ 4508 h 41"/>
                    <a:gd name="T2" fmla="*/ 2764 w 192"/>
                    <a:gd name="T3" fmla="*/ 7486 h 41"/>
                    <a:gd name="T4" fmla="*/ 9973 w 192"/>
                    <a:gd name="T5" fmla="*/ 7486 h 41"/>
                    <a:gd name="T6" fmla="*/ 15710 w 192"/>
                    <a:gd name="T7" fmla="*/ 7486 h 41"/>
                    <a:gd name="T8" fmla="*/ 19790 w 192"/>
                    <a:gd name="T9" fmla="*/ 7486 h 41"/>
                    <a:gd name="T10" fmla="*/ 25372 w 192"/>
                    <a:gd name="T11" fmla="*/ 5937 h 41"/>
                    <a:gd name="T12" fmla="*/ 29598 w 192"/>
                    <a:gd name="T13" fmla="*/ 5937 h 41"/>
                    <a:gd name="T14" fmla="*/ 31061 w 192"/>
                    <a:gd name="T15" fmla="*/ 3077 h 41"/>
                    <a:gd name="T16" fmla="*/ 29598 w 192"/>
                    <a:gd name="T17" fmla="*/ 1498 h 41"/>
                    <a:gd name="T18" fmla="*/ 19790 w 192"/>
                    <a:gd name="T19" fmla="*/ 0 h 41"/>
                    <a:gd name="T20" fmla="*/ 11210 w 192"/>
                    <a:gd name="T21" fmla="*/ 1498 h 41"/>
                    <a:gd name="T22" fmla="*/ 4220 w 192"/>
                    <a:gd name="T23" fmla="*/ 1498 h 41"/>
                    <a:gd name="T24" fmla="*/ 0 w 192"/>
                    <a:gd name="T25" fmla="*/ 4508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1"/>
                    <a:gd name="T41" fmla="*/ 192 w 192"/>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1">
                      <a:moveTo>
                        <a:pt x="0" y="24"/>
                      </a:moveTo>
                      <a:lnTo>
                        <a:pt x="17" y="40"/>
                      </a:lnTo>
                      <a:lnTo>
                        <a:pt x="61" y="40"/>
                      </a:lnTo>
                      <a:lnTo>
                        <a:pt x="96" y="40"/>
                      </a:lnTo>
                      <a:lnTo>
                        <a:pt x="122" y="40"/>
                      </a:lnTo>
                      <a:lnTo>
                        <a:pt x="156" y="32"/>
                      </a:lnTo>
                      <a:lnTo>
                        <a:pt x="182" y="32"/>
                      </a:lnTo>
                      <a:lnTo>
                        <a:pt x="191" y="16"/>
                      </a:lnTo>
                      <a:lnTo>
                        <a:pt x="182" y="8"/>
                      </a:lnTo>
                      <a:lnTo>
                        <a:pt x="122" y="0"/>
                      </a:lnTo>
                      <a:lnTo>
                        <a:pt x="69" y="8"/>
                      </a:lnTo>
                      <a:lnTo>
                        <a:pt x="26" y="8"/>
                      </a:lnTo>
                      <a:lnTo>
                        <a:pt x="0" y="24"/>
                      </a:lnTo>
                    </a:path>
                  </a:pathLst>
                </a:custGeom>
                <a:solidFill>
                  <a:srgbClr val="99CCFF"/>
                </a:solidFill>
                <a:ln w="12700" cap="rnd">
                  <a:solidFill>
                    <a:schemeClr val="bg1">
                      <a:alpha val="81175"/>
                    </a:schemeClr>
                  </a:solidFill>
                  <a:round/>
                  <a:headEnd/>
                  <a:tailEnd/>
                </a:ln>
              </p:spPr>
              <p:txBody>
                <a:bodyPr/>
                <a:lstStyle/>
                <a:p>
                  <a:endParaRPr lang="fr-CH" dirty="0"/>
                </a:p>
              </p:txBody>
            </p:sp>
            <p:sp>
              <p:nvSpPr>
                <p:cNvPr id="132" name="Freeform 134" descr="Blaues Seidenpapier"/>
                <p:cNvSpPr>
                  <a:spLocks/>
                </p:cNvSpPr>
                <p:nvPr/>
              </p:nvSpPr>
              <p:spPr bwMode="auto">
                <a:xfrm>
                  <a:off x="2838" y="1671"/>
                  <a:ext cx="80" cy="75"/>
                </a:xfrm>
                <a:custGeom>
                  <a:avLst/>
                  <a:gdLst>
                    <a:gd name="T0" fmla="*/ 10391 w 61"/>
                    <a:gd name="T1" fmla="*/ 7396 h 57"/>
                    <a:gd name="T2" fmla="*/ 10391 w 61"/>
                    <a:gd name="T3" fmla="*/ 8759 h 57"/>
                    <a:gd name="T4" fmla="*/ 10391 w 61"/>
                    <a:gd name="T5" fmla="*/ 10307 h 57"/>
                    <a:gd name="T6" fmla="*/ 7334 w 61"/>
                    <a:gd name="T7" fmla="*/ 10307 h 57"/>
                    <a:gd name="T8" fmla="*/ 4493 w 61"/>
                    <a:gd name="T9" fmla="*/ 8759 h 57"/>
                    <a:gd name="T10" fmla="*/ 1652 w 61"/>
                    <a:gd name="T11" fmla="*/ 5812 h 57"/>
                    <a:gd name="T12" fmla="*/ 0 w 61"/>
                    <a:gd name="T13" fmla="*/ 4417 h 57"/>
                    <a:gd name="T14" fmla="*/ 0 w 61"/>
                    <a:gd name="T15" fmla="*/ 2988 h 57"/>
                    <a:gd name="T16" fmla="*/ 0 w 61"/>
                    <a:gd name="T17" fmla="*/ 0 h 57"/>
                    <a:gd name="T18" fmla="*/ 1652 w 61"/>
                    <a:gd name="T19" fmla="*/ 0 h 57"/>
                    <a:gd name="T20" fmla="*/ 4493 w 61"/>
                    <a:gd name="T21" fmla="*/ 2988 h 57"/>
                    <a:gd name="T22" fmla="*/ 7334 w 61"/>
                    <a:gd name="T23" fmla="*/ 4417 h 57"/>
                    <a:gd name="T24" fmla="*/ 10391 w 61"/>
                    <a:gd name="T25" fmla="*/ 739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7"/>
                    <a:gd name="T41" fmla="*/ 61 w 6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7">
                      <a:moveTo>
                        <a:pt x="60" y="40"/>
                      </a:moveTo>
                      <a:lnTo>
                        <a:pt x="60" y="48"/>
                      </a:lnTo>
                      <a:lnTo>
                        <a:pt x="60" y="56"/>
                      </a:lnTo>
                      <a:lnTo>
                        <a:pt x="43" y="56"/>
                      </a:lnTo>
                      <a:lnTo>
                        <a:pt x="26" y="48"/>
                      </a:lnTo>
                      <a:lnTo>
                        <a:pt x="9" y="32"/>
                      </a:lnTo>
                      <a:lnTo>
                        <a:pt x="0" y="24"/>
                      </a:lnTo>
                      <a:lnTo>
                        <a:pt x="0" y="16"/>
                      </a:lnTo>
                      <a:lnTo>
                        <a:pt x="0" y="0"/>
                      </a:lnTo>
                      <a:lnTo>
                        <a:pt x="9" y="0"/>
                      </a:lnTo>
                      <a:lnTo>
                        <a:pt x="26" y="16"/>
                      </a:lnTo>
                      <a:lnTo>
                        <a:pt x="43" y="24"/>
                      </a:lnTo>
                      <a:lnTo>
                        <a:pt x="60" y="40"/>
                      </a:lnTo>
                    </a:path>
                  </a:pathLst>
                </a:custGeom>
                <a:solidFill>
                  <a:srgbClr val="99CCFF"/>
                </a:solidFill>
                <a:ln w="12700" cap="rnd">
                  <a:solidFill>
                    <a:schemeClr val="bg1">
                      <a:alpha val="81175"/>
                    </a:schemeClr>
                  </a:solidFill>
                  <a:round/>
                  <a:headEnd/>
                  <a:tailEnd/>
                </a:ln>
              </p:spPr>
              <p:txBody>
                <a:bodyPr/>
                <a:lstStyle/>
                <a:p>
                  <a:endParaRPr lang="fr-CH" dirty="0"/>
                </a:p>
              </p:txBody>
            </p:sp>
          </p:grpSp>
          <p:sp>
            <p:nvSpPr>
              <p:cNvPr id="118" name="Freeform 95"/>
              <p:cNvSpPr>
                <a:spLocks/>
              </p:cNvSpPr>
              <p:nvPr/>
            </p:nvSpPr>
            <p:spPr bwMode="auto">
              <a:xfrm>
                <a:off x="3102" y="585"/>
                <a:ext cx="376" cy="244"/>
              </a:xfrm>
              <a:custGeom>
                <a:avLst/>
                <a:gdLst>
                  <a:gd name="T0" fmla="*/ 2147483647 w 287"/>
                  <a:gd name="T1" fmla="*/ 2147483647 h 185"/>
                  <a:gd name="T2" fmla="*/ 2147483647 w 287"/>
                  <a:gd name="T3" fmla="*/ 2147483647 h 185"/>
                  <a:gd name="T4" fmla="*/ 2147483647 w 287"/>
                  <a:gd name="T5" fmla="*/ 2147483647 h 185"/>
                  <a:gd name="T6" fmla="*/ 2147483647 w 287"/>
                  <a:gd name="T7" fmla="*/ 2147483647 h 185"/>
                  <a:gd name="T8" fmla="*/ 2147483647 w 287"/>
                  <a:gd name="T9" fmla="*/ 2147483647 h 185"/>
                  <a:gd name="T10" fmla="*/ 0 w 287"/>
                  <a:gd name="T11" fmla="*/ 2147483647 h 185"/>
                  <a:gd name="T12" fmla="*/ 2147483647 w 287"/>
                  <a:gd name="T13" fmla="*/ 2147483647 h 185"/>
                  <a:gd name="T14" fmla="*/ 2147483647 w 287"/>
                  <a:gd name="T15" fmla="*/ 2147483647 h 185"/>
                  <a:gd name="T16" fmla="*/ 2147483647 w 287"/>
                  <a:gd name="T17" fmla="*/ 2147483647 h 185"/>
                  <a:gd name="T18" fmla="*/ 2147483647 w 287"/>
                  <a:gd name="T19" fmla="*/ 2147483647 h 185"/>
                  <a:gd name="T20" fmla="*/ 2147483647 w 287"/>
                  <a:gd name="T21" fmla="*/ 0 h 185"/>
                  <a:gd name="T22" fmla="*/ 2147483647 w 287"/>
                  <a:gd name="T23" fmla="*/ 0 h 185"/>
                  <a:gd name="T24" fmla="*/ 2147483647 w 287"/>
                  <a:gd name="T25" fmla="*/ 2147483647 h 185"/>
                  <a:gd name="T26" fmla="*/ 2147483647 w 287"/>
                  <a:gd name="T27" fmla="*/ 2147483647 h 185"/>
                  <a:gd name="T28" fmla="*/ 2147483647 w 287"/>
                  <a:gd name="T29" fmla="*/ 2147483647 h 185"/>
                  <a:gd name="T30" fmla="*/ 2147483647 w 287"/>
                  <a:gd name="T31" fmla="*/ 2147483647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7"/>
                  <a:gd name="T49" fmla="*/ 0 h 185"/>
                  <a:gd name="T50" fmla="*/ 287 w 287"/>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7" h="185">
                    <a:moveTo>
                      <a:pt x="269" y="120"/>
                    </a:moveTo>
                    <a:lnTo>
                      <a:pt x="225" y="120"/>
                    </a:lnTo>
                    <a:lnTo>
                      <a:pt x="165" y="160"/>
                    </a:lnTo>
                    <a:lnTo>
                      <a:pt x="104" y="168"/>
                    </a:lnTo>
                    <a:lnTo>
                      <a:pt x="52" y="184"/>
                    </a:lnTo>
                    <a:lnTo>
                      <a:pt x="0" y="136"/>
                    </a:lnTo>
                    <a:lnTo>
                      <a:pt x="43" y="64"/>
                    </a:lnTo>
                    <a:lnTo>
                      <a:pt x="78" y="24"/>
                    </a:lnTo>
                    <a:lnTo>
                      <a:pt x="121" y="16"/>
                    </a:lnTo>
                    <a:lnTo>
                      <a:pt x="173" y="8"/>
                    </a:lnTo>
                    <a:lnTo>
                      <a:pt x="182" y="0"/>
                    </a:lnTo>
                    <a:lnTo>
                      <a:pt x="217" y="0"/>
                    </a:lnTo>
                    <a:lnTo>
                      <a:pt x="286" y="56"/>
                    </a:lnTo>
                    <a:lnTo>
                      <a:pt x="286" y="80"/>
                    </a:lnTo>
                    <a:lnTo>
                      <a:pt x="277" y="104"/>
                    </a:lnTo>
                    <a:lnTo>
                      <a:pt x="269" y="120"/>
                    </a:lnTo>
                  </a:path>
                </a:pathLst>
              </a:custGeom>
              <a:solidFill>
                <a:srgbClr val="808080"/>
              </a:solidFill>
              <a:ln w="12700" cap="rnd">
                <a:solidFill>
                  <a:schemeClr val="bg1">
                    <a:alpha val="81175"/>
                  </a:schemeClr>
                </a:solidFill>
                <a:round/>
                <a:headEnd/>
                <a:tailEnd/>
              </a:ln>
            </p:spPr>
            <p:txBody>
              <a:bodyPr/>
              <a:lstStyle/>
              <a:p>
                <a:endParaRPr lang="fr-CH" dirty="0"/>
              </a:p>
            </p:txBody>
          </p:sp>
        </p:grpSp>
        <p:sp>
          <p:nvSpPr>
            <p:cNvPr id="111" name="Rectangle 97"/>
            <p:cNvSpPr>
              <a:spLocks noChangeArrowheads="1"/>
            </p:cNvSpPr>
            <p:nvPr/>
          </p:nvSpPr>
          <p:spPr bwMode="auto">
            <a:xfrm>
              <a:off x="5586426" y="4845026"/>
              <a:ext cx="1793886" cy="461665"/>
            </a:xfrm>
            <a:prstGeom prst="rect">
              <a:avLst/>
            </a:prstGeom>
            <a:noFill/>
            <a:ln w="9525">
              <a:noFill/>
              <a:miter lim="800000"/>
              <a:headEnd/>
              <a:tailEnd/>
            </a:ln>
          </p:spPr>
          <p:txBody>
            <a:bodyPr wrap="square">
              <a:spAutoFit/>
            </a:bodyPr>
            <a:lstStyle/>
            <a:p>
              <a:endParaRPr lang="de-DE" sz="2400" b="1" dirty="0"/>
            </a:p>
          </p:txBody>
        </p:sp>
        <p:sp>
          <p:nvSpPr>
            <p:cNvPr id="113" name="Line 100"/>
            <p:cNvSpPr>
              <a:spLocks noChangeShapeType="1"/>
            </p:cNvSpPr>
            <p:nvPr/>
          </p:nvSpPr>
          <p:spPr bwMode="auto">
            <a:xfrm flipH="1" flipV="1">
              <a:off x="2494630" y="3260122"/>
              <a:ext cx="559243" cy="650519"/>
            </a:xfrm>
            <a:prstGeom prst="line">
              <a:avLst/>
            </a:prstGeom>
            <a:noFill/>
            <a:ln w="9525">
              <a:solidFill>
                <a:srgbClr val="820016"/>
              </a:solidFill>
              <a:round/>
              <a:headEnd/>
              <a:tailEnd/>
            </a:ln>
          </p:spPr>
          <p:txBody>
            <a:bodyPr wrap="none" anchor="ctr"/>
            <a:lstStyle/>
            <a:p>
              <a:endParaRPr lang="fr-CH" dirty="0"/>
            </a:p>
          </p:txBody>
        </p:sp>
        <p:pic>
          <p:nvPicPr>
            <p:cNvPr id="11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44381" y="5309234"/>
              <a:ext cx="2487268" cy="78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5702409" y="4931906"/>
              <a:ext cx="1732898" cy="400110"/>
            </a:xfrm>
            <a:prstGeom prst="rect">
              <a:avLst/>
            </a:prstGeom>
            <a:noFill/>
          </p:spPr>
          <p:txBody>
            <a:bodyPr wrap="square" rtlCol="0">
              <a:spAutoFit/>
            </a:bodyPr>
            <a:lstStyle/>
            <a:p>
              <a:r>
                <a:rPr lang="de-CH" sz="2000" dirty="0" smtClean="0">
                  <a:cs typeface="Arial" panose="020B0604020202020204" pitchFamily="34" charset="0"/>
                </a:rPr>
                <a:t>Tessin</a:t>
              </a:r>
              <a:endParaRPr lang="de-CH" sz="2000" dirty="0">
                <a:cs typeface="Arial" panose="020B0604020202020204" pitchFamily="34" charset="0"/>
              </a:endParaRPr>
            </a:p>
          </p:txBody>
        </p:sp>
        <p:pic>
          <p:nvPicPr>
            <p:cNvPr id="209" name="Grafik 20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64088" y="1533430"/>
              <a:ext cx="2788920" cy="588264"/>
            </a:xfrm>
            <a:prstGeom prst="rect">
              <a:avLst/>
            </a:prstGeom>
          </p:spPr>
        </p:pic>
        <p:sp>
          <p:nvSpPr>
            <p:cNvPr id="210" name="Textfeld 209"/>
            <p:cNvSpPr txBox="1"/>
            <p:nvPr/>
          </p:nvSpPr>
          <p:spPr>
            <a:xfrm>
              <a:off x="6156176" y="2182271"/>
              <a:ext cx="2561308" cy="707886"/>
            </a:xfrm>
            <a:prstGeom prst="rect">
              <a:avLst/>
            </a:prstGeom>
            <a:noFill/>
          </p:spPr>
          <p:txBody>
            <a:bodyPr wrap="square" rtlCol="0">
              <a:spAutoFit/>
            </a:bodyPr>
            <a:lstStyle/>
            <a:p>
              <a:r>
                <a:rPr lang="de-CH" sz="2000" dirty="0" smtClean="0">
                  <a:cs typeface="Arial" panose="020B0604020202020204" pitchFamily="34" charset="0"/>
                </a:rPr>
                <a:t>D-EDK (2014)</a:t>
              </a:r>
              <a:br>
                <a:rPr lang="de-CH" sz="2000" dirty="0" smtClean="0">
                  <a:cs typeface="Arial" panose="020B0604020202020204" pitchFamily="34" charset="0"/>
                </a:rPr>
              </a:br>
              <a:r>
                <a:rPr lang="de-CH" sz="2000" dirty="0">
                  <a:cs typeface="Arial" panose="020B0604020202020204" pitchFamily="34" charset="0"/>
                </a:rPr>
                <a:t>www.lehrplan.ch</a:t>
              </a:r>
              <a:r>
                <a:rPr lang="de-CH" sz="2000" dirty="0" smtClean="0">
                  <a:cs typeface="Arial" panose="020B0604020202020204" pitchFamily="34" charset="0"/>
                </a:rPr>
                <a:t> </a:t>
              </a:r>
              <a:endParaRPr lang="de-CH" sz="2000" dirty="0">
                <a:cs typeface="Arial" panose="020B0604020202020204" pitchFamily="34" charset="0"/>
              </a:endParaRPr>
            </a:p>
          </p:txBody>
        </p:sp>
        <p:sp>
          <p:nvSpPr>
            <p:cNvPr id="211" name="Line 100"/>
            <p:cNvSpPr>
              <a:spLocks noChangeShapeType="1"/>
            </p:cNvSpPr>
            <p:nvPr/>
          </p:nvSpPr>
          <p:spPr bwMode="auto">
            <a:xfrm flipH="1">
              <a:off x="4935386" y="2533939"/>
              <a:ext cx="1220789" cy="822797"/>
            </a:xfrm>
            <a:prstGeom prst="line">
              <a:avLst/>
            </a:prstGeom>
            <a:noFill/>
            <a:ln w="9525">
              <a:solidFill>
                <a:srgbClr val="820016"/>
              </a:solidFill>
              <a:round/>
              <a:headEnd/>
              <a:tailEnd/>
            </a:ln>
          </p:spPr>
          <p:txBody>
            <a:bodyPr wrap="none" anchor="ctr"/>
            <a:lstStyle/>
            <a:p>
              <a:endParaRPr lang="fr-CH" dirty="0"/>
            </a:p>
          </p:txBody>
        </p:sp>
        <p:sp>
          <p:nvSpPr>
            <p:cNvPr id="212" name="Line 100"/>
            <p:cNvSpPr>
              <a:spLocks noChangeShapeType="1"/>
            </p:cNvSpPr>
            <p:nvPr/>
          </p:nvSpPr>
          <p:spPr bwMode="auto">
            <a:xfrm>
              <a:off x="5101306" y="4273009"/>
              <a:ext cx="567670" cy="922914"/>
            </a:xfrm>
            <a:prstGeom prst="line">
              <a:avLst/>
            </a:prstGeom>
            <a:noFill/>
            <a:ln w="9525">
              <a:solidFill>
                <a:srgbClr val="820016"/>
              </a:solidFill>
              <a:round/>
              <a:headEnd/>
              <a:tailEnd/>
            </a:ln>
          </p:spPr>
          <p:txBody>
            <a:bodyPr wrap="none" anchor="ctr"/>
            <a:lstStyle/>
            <a:p>
              <a:endParaRPr lang="fr-CH" dirty="0"/>
            </a:p>
          </p:txBody>
        </p:sp>
      </p:grpSp>
      <p:sp>
        <p:nvSpPr>
          <p:cNvPr id="213" name="Textfeld 212"/>
          <p:cNvSpPr txBox="1"/>
          <p:nvPr/>
        </p:nvSpPr>
        <p:spPr>
          <a:xfrm>
            <a:off x="323528" y="2325518"/>
            <a:ext cx="3166753" cy="1015663"/>
          </a:xfrm>
          <a:prstGeom prst="rect">
            <a:avLst/>
          </a:prstGeom>
          <a:noFill/>
        </p:spPr>
        <p:txBody>
          <a:bodyPr wrap="square" rtlCol="0">
            <a:spAutoFit/>
          </a:bodyPr>
          <a:lstStyle/>
          <a:p>
            <a:r>
              <a:rPr lang="de-CH" sz="2000" dirty="0" smtClean="0">
                <a:cs typeface="Arial" panose="020B0604020202020204" pitchFamily="34" charset="0"/>
              </a:rPr>
              <a:t>PER (2010)</a:t>
            </a:r>
            <a:br>
              <a:rPr lang="de-CH" sz="2000" dirty="0" smtClean="0">
                <a:cs typeface="Arial" panose="020B0604020202020204" pitchFamily="34" charset="0"/>
              </a:rPr>
            </a:br>
            <a:r>
              <a:rPr lang="de-CH" sz="2000" dirty="0" smtClean="0">
                <a:cs typeface="Arial" panose="020B0604020202020204" pitchFamily="34" charset="0"/>
              </a:rPr>
              <a:t>Plan d’études romand</a:t>
            </a:r>
          </a:p>
          <a:p>
            <a:r>
              <a:rPr lang="de-CH" sz="2000" dirty="0" smtClean="0">
                <a:cs typeface="Arial" panose="020B0604020202020204" pitchFamily="34" charset="0"/>
              </a:rPr>
              <a:t>www.plandetudes.ch </a:t>
            </a:r>
            <a:endParaRPr lang="de-CH" sz="2000" dirty="0">
              <a:cs typeface="Arial" panose="020B0604020202020204" pitchFamily="34" charset="0"/>
            </a:endParaRPr>
          </a:p>
        </p:txBody>
      </p:sp>
      <p:sp>
        <p:nvSpPr>
          <p:cNvPr id="107" name="Titel 1"/>
          <p:cNvSpPr>
            <a:spLocks noGrp="1"/>
          </p:cNvSpPr>
          <p:nvPr>
            <p:ph type="title"/>
          </p:nvPr>
        </p:nvSpPr>
        <p:spPr>
          <a:xfrm>
            <a:off x="323528" y="625044"/>
            <a:ext cx="8640959" cy="1080175"/>
          </a:xfrm>
        </p:spPr>
        <p:txBody>
          <a:bodyPr/>
          <a:lstStyle/>
          <a:p>
            <a:r>
              <a:rPr lang="de-CH" b="1" dirty="0" smtClean="0"/>
              <a:t>Harmonisierung in allen drei Landesteilen</a:t>
            </a:r>
            <a:r>
              <a:rPr lang="de-CH" b="1" dirty="0">
                <a:solidFill>
                  <a:srgbClr val="00B050"/>
                </a:solidFill>
              </a:rPr>
              <a:t/>
            </a:r>
            <a:br>
              <a:rPr lang="de-CH" b="1" dirty="0">
                <a:solidFill>
                  <a:srgbClr val="00B050"/>
                </a:solidFill>
              </a:rPr>
            </a:br>
            <a:endParaRPr lang="de-CH" b="1" dirty="0">
              <a:solidFill>
                <a:srgbClr val="00B050"/>
              </a:solidFill>
            </a:endParaRPr>
          </a:p>
        </p:txBody>
      </p:sp>
    </p:spTree>
    <p:extLst>
      <p:ext uri="{BB962C8B-B14F-4D97-AF65-F5344CB8AC3E}">
        <p14:creationId xmlns:p14="http://schemas.microsoft.com/office/powerpoint/2010/main" val="357361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b="1" dirty="0" smtClean="0"/>
              <a:t>Auf dem Weg zu einer Schule von morgen</a:t>
            </a:r>
            <a:endParaRPr lang="de-CH" b="1" dirty="0"/>
          </a:p>
        </p:txBody>
      </p:sp>
      <p:sp>
        <p:nvSpPr>
          <p:cNvPr id="2" name="Textplatzhalter 1"/>
          <p:cNvSpPr>
            <a:spLocks noGrp="1"/>
          </p:cNvSpPr>
          <p:nvPr>
            <p:ph type="body" sz="quarter" idx="11"/>
          </p:nvPr>
        </p:nvSpPr>
        <p:spPr/>
        <p:txBody>
          <a:bodyPr/>
          <a:lstStyle/>
          <a:p>
            <a:endParaRPr lang="de-CH" dirty="0" smtClean="0"/>
          </a:p>
          <a:p>
            <a:pPr>
              <a:buNone/>
            </a:pPr>
            <a:r>
              <a:rPr lang="de-CH" dirty="0" smtClean="0">
                <a:solidFill>
                  <a:srgbClr val="2A63B2"/>
                </a:solidFill>
              </a:rPr>
              <a:t>2000</a:t>
            </a:r>
            <a:r>
              <a:rPr lang="de-CH" dirty="0" smtClean="0"/>
              <a:t> 	Pisa-Schock</a:t>
            </a:r>
          </a:p>
          <a:p>
            <a:r>
              <a:rPr lang="de-CH" dirty="0" smtClean="0">
                <a:solidFill>
                  <a:srgbClr val="2A63B2"/>
                </a:solidFill>
              </a:rPr>
              <a:t>2002</a:t>
            </a:r>
            <a:r>
              <a:rPr lang="de-CH" dirty="0" smtClean="0"/>
              <a:t> 	Planung von HarmoS</a:t>
            </a:r>
          </a:p>
          <a:p>
            <a:r>
              <a:rPr lang="de-CH" dirty="0" smtClean="0">
                <a:solidFill>
                  <a:srgbClr val="2A63B2"/>
                </a:solidFill>
              </a:rPr>
              <a:t>2006</a:t>
            </a:r>
            <a:r>
              <a:rPr lang="de-CH" dirty="0" smtClean="0"/>
              <a:t> 	Annahme Bildungsartikel 62 	in der Bundesverfassung</a:t>
            </a:r>
          </a:p>
          <a:p>
            <a:r>
              <a:rPr lang="de-CH" dirty="0" smtClean="0">
                <a:solidFill>
                  <a:srgbClr val="2A63B2"/>
                </a:solidFill>
              </a:rPr>
              <a:t>2009</a:t>
            </a:r>
            <a:r>
              <a:rPr lang="de-CH" dirty="0" smtClean="0"/>
              <a:t> 	HarmoS in Kraft gesetzt</a:t>
            </a:r>
          </a:p>
          <a:p>
            <a:r>
              <a:rPr lang="de-CH" dirty="0" smtClean="0">
                <a:solidFill>
                  <a:srgbClr val="2A63B2"/>
                </a:solidFill>
              </a:rPr>
              <a:t>2010</a:t>
            </a:r>
            <a:r>
              <a:rPr lang="de-CH" dirty="0" smtClean="0"/>
              <a:t> 	Beschluss der Grundlage des 	Lehrplans 21</a:t>
            </a:r>
          </a:p>
          <a:p>
            <a:r>
              <a:rPr lang="de-CH" dirty="0" smtClean="0">
                <a:solidFill>
                  <a:srgbClr val="2A63B2"/>
                </a:solidFill>
              </a:rPr>
              <a:t>2014</a:t>
            </a:r>
            <a:r>
              <a:rPr lang="de-CH" dirty="0" smtClean="0"/>
              <a:t> 	Freigabe des Lehrplans 21</a:t>
            </a:r>
            <a:endParaRPr lang="de-CH" dirty="0"/>
          </a:p>
        </p:txBody>
      </p:sp>
      <p:pic>
        <p:nvPicPr>
          <p:cNvPr id="22" name="Bildplatzhalter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3135" r="13135"/>
          <a:stretch>
            <a:fillRect/>
          </a:stretch>
        </p:blipFill>
        <p:spPr>
          <a:xfrm>
            <a:off x="4571856" y="1484784"/>
            <a:ext cx="4320168" cy="4141266"/>
          </a:xfrm>
        </p:spPr>
      </p:pic>
    </p:spTree>
    <p:extLst>
      <p:ext uri="{BB962C8B-B14F-4D97-AF65-F5344CB8AC3E}">
        <p14:creationId xmlns:p14="http://schemas.microsoft.com/office/powerpoint/2010/main" val="1641987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_Swissmem_Version_1.1">
  <a:themeElements>
    <a:clrScheme name="Swissmem">
      <a:dk1>
        <a:srgbClr val="0B1521"/>
      </a:dk1>
      <a:lt1>
        <a:srgbClr val="FFFFFF"/>
      </a:lt1>
      <a:dk2>
        <a:srgbClr val="0B1521"/>
      </a:dk2>
      <a:lt2>
        <a:srgbClr val="FFFFFF"/>
      </a:lt2>
      <a:accent1>
        <a:srgbClr val="2A64B2"/>
      </a:accent1>
      <a:accent2>
        <a:srgbClr val="7FA2D1"/>
      </a:accent2>
      <a:accent3>
        <a:srgbClr val="D4E0F0"/>
      </a:accent3>
      <a:accent4>
        <a:srgbClr val="5C7712"/>
      </a:accent4>
      <a:accent5>
        <a:srgbClr val="97A867"/>
      </a:accent5>
      <a:accent6>
        <a:srgbClr val="DBE1CA"/>
      </a:accent6>
      <a:hlink>
        <a:srgbClr val="999999"/>
      </a:hlink>
      <a:folHlink>
        <a:srgbClr val="666666"/>
      </a:folHlink>
    </a:clrScheme>
    <a:fontScheme name="Swissmem">
      <a:majorFont>
        <a:latin typeface="MetaNormalLF-Roman"/>
        <a:ea typeface=""/>
        <a:cs typeface=""/>
      </a:majorFont>
      <a:minorFont>
        <a:latin typeface="MetaNormalLF-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600" dirty="0"/>
        </a:defPPr>
      </a:lstStyle>
    </a:txDef>
  </a:objectDefaults>
  <a:extraClrSchemeLst/>
  <a:extLst>
    <a:ext uri="{05A4C25C-085E-4340-85A3-A5531E510DB2}">
      <thm15:themeFamily xmlns:thm15="http://schemas.microsoft.com/office/thememl/2012/main" xmlns="" name="Master_Swissmem_Version_1.2 [Schreibgeschützt]" id="{692B95C4-6E62-4697-8829-DF80BB89EE4E}" vid="{AF6F70F1-B3F2-49ED-B700-E0D4B06902E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07b818-8524-4a0b-b567-1c3971fdbde5">
      <Value>1025</Value>
      <Value>903</Value>
    </TaxCatchAll>
    <TaxKeywordTaxHTField xmlns="9807b818-8524-4a0b-b567-1c3971fdbde5">
      <Terms xmlns="http://schemas.microsoft.com/office/infopath/2007/PartnerControls"/>
    </TaxKeywordTaxHTField>
    <MCDocumentCategory xmlns="9807b818-8524-4a0b-b567-1c3971fdbde5">LP21</MCDocumentCategory>
    <n45f62499b5047ba943257b4e19aeb71 xmlns="9807b818-8524-4a0b-b567-1c3971fdbde5">
      <Terms xmlns="http://schemas.microsoft.com/office/infopath/2007/PartnerControls">
        <TermInfo xmlns="http://schemas.microsoft.com/office/infopath/2007/PartnerControls">
          <TermName xmlns="http://schemas.microsoft.com/office/infopath/2007/PartnerControls">2016</TermName>
          <TermId xmlns="http://schemas.microsoft.com/office/infopath/2007/PartnerControls">1f541c07-2e5c-467c-b136-7b05d99a8d63</TermId>
        </TermInfo>
        <TermInfo xmlns="http://schemas.microsoft.com/office/infopath/2007/PartnerControls">
          <TermName xmlns="http://schemas.microsoft.com/office/infopath/2007/PartnerControls">D</TermName>
          <TermId xmlns="http://schemas.microsoft.com/office/infopath/2007/PartnerControls">bdc7f185-aa9f-4f71-bee9-3cea3f59cc62</TermId>
        </TermInfo>
      </Terms>
    </n45f62499b5047ba943257b4e19aeb71>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CCTDocument" ma:contentTypeID="0x01010077236A9C9D2841BDAA16AEE87E7AA6D10088ED6B8B7C70C443AE7AAAF39BD204B3" ma:contentTypeVersion="6" ma:contentTypeDescription="Content Type for Documents with Managed Metadata" ma:contentTypeScope="" ma:versionID="3cecc56214f8ff6df312db190422992b">
  <xsd:schema xmlns:xsd="http://www.w3.org/2001/XMLSchema" xmlns:xs="http://www.w3.org/2001/XMLSchema" xmlns:p="http://schemas.microsoft.com/office/2006/metadata/properties" xmlns:ns2="9807b818-8524-4a0b-b567-1c3971fdbde5" targetNamespace="http://schemas.microsoft.com/office/2006/metadata/properties" ma:root="true" ma:fieldsID="717ee71639469683f03acbefecfaead9" ns2:_="">
    <xsd:import namespace="9807b818-8524-4a0b-b567-1c3971fdbde5"/>
    <xsd:element name="properties">
      <xsd:complexType>
        <xsd:sequence>
          <xsd:element name="documentManagement">
            <xsd:complexType>
              <xsd:all>
                <xsd:element ref="ns2:n45f62499b5047ba943257b4e19aeb71" minOccurs="0"/>
                <xsd:element ref="ns2:TaxCatchAll" minOccurs="0"/>
                <xsd:element ref="ns2:TaxCatchAllLabel" minOccurs="0"/>
                <xsd:element ref="ns2:TaxKeywordTaxHTField" minOccurs="0"/>
                <xsd:element ref="ns2:MCDocument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7b818-8524-4a0b-b567-1c3971fdbde5" elementFormDefault="qualified">
    <xsd:import namespace="http://schemas.microsoft.com/office/2006/documentManagement/types"/>
    <xsd:import namespace="http://schemas.microsoft.com/office/infopath/2007/PartnerControls"/>
    <xsd:element name="n45f62499b5047ba943257b4e19aeb71" ma:index="8" nillable="true" ma:taxonomy="true" ma:internalName="n45f62499b5047ba943257b4e19aeb71" ma:taxonomyFieldName="MCKnowledgeTag" ma:displayName="MEM Tag" ma:default="" ma:fieldId="{745f6249-9b50-47ba-9432-57b4e19aeb71}" ma:taxonomyMulti="true" ma:sspId="b2724155-08ac-481a-bd82-69dd2d17f2f3" ma:termSetId="adb57ed3-05a0-4311-96e6-bbda808aa262" ma:anchorId="00000000-0000-0000-0000-000000000000" ma:open="false" ma:isKeyword="false">
      <xsd:complexType>
        <xsd:sequence>
          <xsd:element ref="pc:Terms" minOccurs="0" maxOccurs="1"/>
        </xsd:sequence>
      </xsd:complexType>
    </xsd:element>
    <xsd:element name="TaxCatchAll" ma:index="9" nillable="true" ma:displayName="Taxonomiespalte &quot;Alle abfangen&quot;" ma:description="" ma:hidden="true" ma:list="{9e7d48f4-636d-4087-a4df-1593e31d47a8}" ma:internalName="TaxCatchAll" ma:showField="CatchAllData" ma:web="9807b818-8524-4a0b-b567-1c3971fdbd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iespalte &quot;Alle abfangen&quot;1" ma:description="" ma:hidden="true" ma:list="{9e7d48f4-636d-4087-a4df-1593e31d47a8}" ma:internalName="TaxCatchAllLabel" ma:readOnly="true" ma:showField="CatchAllDataLabel" ma:web="9807b818-8524-4a0b-b567-1c3971fdbde5">
      <xsd:complexType>
        <xsd:complexContent>
          <xsd:extension base="dms:MultiChoiceLookup">
            <xsd:sequence>
              <xsd:element name="Value" type="dms:Lookup" maxOccurs="unbounded" minOccurs="0" nillable="true"/>
            </xsd:sequence>
          </xsd:extension>
        </xsd:complexContent>
      </xsd:complexType>
    </xsd:element>
    <xsd:element name="TaxKeywordTaxHTField" ma:index="13" nillable="true" ma:taxonomy="true" ma:internalName="TaxKeywordTaxHTField" ma:taxonomyFieldName="TaxKeyword" ma:displayName="My Tag" ma:fieldId="{23f27201-bee3-471e-b2e7-b64fd8b7ca38}" ma:taxonomyMulti="true" ma:sspId="b2724155-08ac-481a-bd82-69dd2d17f2f3" ma:termSetId="00000000-0000-0000-0000-000000000000" ma:anchorId="00000000-0000-0000-0000-000000000000" ma:open="true" ma:isKeyword="true">
      <xsd:complexType>
        <xsd:sequence>
          <xsd:element ref="pc:Terms" minOccurs="0" maxOccurs="1"/>
        </xsd:sequence>
      </xsd:complexType>
    </xsd:element>
    <xsd:element name="MCDocumentCategory" ma:index="14" nillable="true" ma:displayName="Rubrik" ma:internalName="MCDocument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9274B8-91A3-4AAA-A251-0972FE84E4C6}">
  <ds:schemaRefs>
    <ds:schemaRef ds:uri="http://schemas.microsoft.com/office/2006/documentManagement/types"/>
    <ds:schemaRef ds:uri="9807b818-8524-4a0b-b567-1c3971fdbde5"/>
    <ds:schemaRef ds:uri="http://purl.org/dc/term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8201A55-ECEB-48A9-9F9F-9EBC2EBB8C7C}">
  <ds:schemaRefs>
    <ds:schemaRef ds:uri="http://schemas.microsoft.com/sharepoint/v3/contenttype/forms"/>
  </ds:schemaRefs>
</ds:datastoreItem>
</file>

<file path=customXml/itemProps3.xml><?xml version="1.0" encoding="utf-8"?>
<ds:datastoreItem xmlns:ds="http://schemas.openxmlformats.org/officeDocument/2006/customXml" ds:itemID="{AD372EE3-67E5-4B47-B1D7-3498E33977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07b818-8524-4a0b-b567-1c3971fdbd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Master_Swissmem_Version_1 2</Template>
  <TotalTime>0</TotalTime>
  <Words>5509</Words>
  <Application>Microsoft Office PowerPoint</Application>
  <PresentationFormat>Bildschirmpräsentation (4:3)</PresentationFormat>
  <Paragraphs>601</Paragraphs>
  <Slides>31</Slides>
  <Notes>31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31</vt:i4>
      </vt:variant>
    </vt:vector>
  </HeadingPairs>
  <TitlesOfParts>
    <vt:vector size="38" baseType="lpstr">
      <vt:lpstr>Arial</vt:lpstr>
      <vt:lpstr>MetaNormalLF-Roman</vt:lpstr>
      <vt:lpstr>Comic Sans MS</vt:lpstr>
      <vt:lpstr>MetaBoldLF-Roman</vt:lpstr>
      <vt:lpstr>Symbol</vt:lpstr>
      <vt:lpstr>Calibri</vt:lpstr>
      <vt:lpstr>Master_Swissmem_Version_1.1</vt:lpstr>
      <vt:lpstr>PowerPoint-Präsentation</vt:lpstr>
      <vt:lpstr>PowerPoint-Präsentation</vt:lpstr>
      <vt:lpstr>Gesellschaft - Immer freier, immer individueller</vt:lpstr>
      <vt:lpstr>Technologie - Immer kleiner, immer schneller </vt:lpstr>
      <vt:lpstr>Die Schule passt sich der Welt an</vt:lpstr>
      <vt:lpstr>PowerPoint-Präsentation</vt:lpstr>
      <vt:lpstr>Neue Lehrpläne bilden den Fortschritt ab  </vt:lpstr>
      <vt:lpstr>Harmonisierung in allen drei Landesteilen </vt:lpstr>
      <vt:lpstr>Auf dem Weg zu einer Schule von morgen</vt:lpstr>
      <vt:lpstr>Ein Lehrplan bringt Orientierung </vt:lpstr>
      <vt:lpstr>Der Lehrplan 21 bringt Aktualisierungen</vt:lpstr>
      <vt:lpstr>Der Lehrplan 21 definiert das Ziel, nicht den Weg </vt:lpstr>
      <vt:lpstr>PowerPoint-Präsentation</vt:lpstr>
      <vt:lpstr>Der Lehrplan 21 ermöglicht die von Gesellschaft und Wirtschaft geforderte Mobilität. </vt:lpstr>
      <vt:lpstr>Der Lehrplan 21 gibt einer leistungsstarken Schule einen zeitgemässen Auftrag.</vt:lpstr>
      <vt:lpstr>Der Lehrplan 21 klärt den Übergang von der Volksschule in die nächste Stufe.</vt:lpstr>
      <vt:lpstr>Der Lehrplan 21 fördert die Berufliche Orientierung.</vt:lpstr>
      <vt:lpstr>Der Lehrplan 21 stärkt die MINT*-Fächer.</vt:lpstr>
      <vt:lpstr>Der Lehrplan 21 vereinfacht die Zusammenarbeit der Kantone und schafft Synergien.</vt:lpstr>
      <vt:lpstr>PowerPoint-Präsentation</vt:lpstr>
      <vt:lpstr>Fünf Schritte zur kantonalen Einführung </vt:lpstr>
      <vt:lpstr>Die Gesellschaft gestaltet mit </vt:lpstr>
      <vt:lpstr>Demokratisch delegierte Beschlussfassung </vt:lpstr>
      <vt:lpstr>Die Einführung im Schulzimmer ist entscheidend </vt:lpstr>
      <vt:lpstr>PowerPoint-Präsentation</vt:lpstr>
      <vt:lpstr>Kritiker wünschen sich eine Schule von gestern</vt:lpstr>
      <vt:lpstr>Der Lehrplan 21 kommt! </vt:lpstr>
      <vt:lpstr>Noch etliche politische Vorstösse hängig</vt:lpstr>
      <vt:lpstr>Unterstützen Sie zukünftige Generationen </vt:lpstr>
      <vt:lpstr>Wir brauchen den Lehrplan 21, er bringt: </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Markus Stauffenegger</dc:creator>
  <cp:lastModifiedBy>Fejza Karin</cp:lastModifiedBy>
  <cp:revision>243</cp:revision>
  <cp:lastPrinted>2016-12-06T13:54:51Z</cp:lastPrinted>
  <dcterms:created xsi:type="dcterms:W3CDTF">2016-06-28T07:41:03Z</dcterms:created>
  <dcterms:modified xsi:type="dcterms:W3CDTF">2016-12-21T09:44:36Z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0x01010077236A9C9D2841BDAA16AEE87E7AA6D10088ED6B8B7C70C443AE7AAAF39BD204B3</vt:lpwstr>
  </property>
  <property fmtid="{D5CDD505-2E9C-101B-9397-08002B2CF9AE}" pid="3" name="TaxKeyword">
    <vt:lpwstr/>
  </property>
  <property fmtid="{D5CDD505-2E9C-101B-9397-08002B2CF9AE}" pid="4" name="MEM Tag">
    <vt:lpwstr>183;#2014|11c08dcf-4704-4dcd-9868-9ee68fe5798b;#180;#D|bdc7f185-aa9f-4f71-bee9-3cea3f59cc62</vt:lpwstr>
  </property>
  <property fmtid="{D5CDD505-2E9C-101B-9397-08002B2CF9AE}" pid="5" name="MCKnowledgeTag">
    <vt:lpwstr>1025;#2016|1f541c07-2e5c-467c-b136-7b05d99a8d63;#903;#D|bdc7f185-aa9f-4f71-bee9-3cea3f59cc62</vt:lpwstr>
  </property>
</Properties>
</file>