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84" r:id="rId2"/>
    <p:sldId id="320" r:id="rId3"/>
    <p:sldId id="324" r:id="rId4"/>
    <p:sldId id="375" r:id="rId5"/>
    <p:sldId id="406" r:id="rId6"/>
    <p:sldId id="376" r:id="rId7"/>
    <p:sldId id="444" r:id="rId8"/>
    <p:sldId id="404" r:id="rId9"/>
    <p:sldId id="380" r:id="rId10"/>
    <p:sldId id="381" r:id="rId11"/>
    <p:sldId id="442" r:id="rId12"/>
    <p:sldId id="443" r:id="rId13"/>
    <p:sldId id="382" r:id="rId14"/>
    <p:sldId id="383" r:id="rId15"/>
    <p:sldId id="384" r:id="rId16"/>
    <p:sldId id="441" r:id="rId17"/>
    <p:sldId id="377" r:id="rId18"/>
    <p:sldId id="407" r:id="rId19"/>
    <p:sldId id="408" r:id="rId20"/>
    <p:sldId id="409" r:id="rId21"/>
    <p:sldId id="410" r:id="rId22"/>
    <p:sldId id="411" r:id="rId23"/>
    <p:sldId id="412" r:id="rId24"/>
    <p:sldId id="427" r:id="rId25"/>
    <p:sldId id="413" r:id="rId26"/>
    <p:sldId id="415" r:id="rId27"/>
    <p:sldId id="416" r:id="rId28"/>
    <p:sldId id="417" r:id="rId29"/>
    <p:sldId id="418" r:id="rId30"/>
    <p:sldId id="414" r:id="rId31"/>
    <p:sldId id="419" r:id="rId32"/>
    <p:sldId id="420" r:id="rId33"/>
    <p:sldId id="421" r:id="rId34"/>
    <p:sldId id="378" r:id="rId35"/>
    <p:sldId id="391" r:id="rId36"/>
    <p:sldId id="429" r:id="rId37"/>
    <p:sldId id="431" r:id="rId38"/>
    <p:sldId id="432" r:id="rId39"/>
    <p:sldId id="331" r:id="rId40"/>
    <p:sldId id="440" r:id="rId41"/>
    <p:sldId id="333" r:id="rId42"/>
  </p:sldIdLst>
  <p:sldSz cx="9144000" cy="6858000" type="screen4x3"/>
  <p:notesSz cx="6805613" cy="99441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4" autoAdjust="0"/>
    <p:restoredTop sz="91977" autoAdjust="0"/>
  </p:normalViewPr>
  <p:slideViewPr>
    <p:cSldViewPr>
      <p:cViewPr varScale="1">
        <p:scale>
          <a:sx n="81" d="100"/>
          <a:sy n="81" d="100"/>
        </p:scale>
        <p:origin x="686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84741-AFD6-4528-8457-A6E210761A87}" type="datetimeFigureOut">
              <a:rPr lang="de-CH" smtClean="0"/>
              <a:t>11.09.2019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89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4F267-E79D-4912-ACCB-C9796E48B8C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5172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BDD510-6435-46B0-8516-FC877F0B37FC}" type="datetimeFigureOut">
              <a:rPr lang="de-CH"/>
              <a:pPr>
                <a:defRPr/>
              </a:pPr>
              <a:t>11.09.2019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65A877-A2E8-482D-9B3D-66C9755E73D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944987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65A877-A2E8-482D-9B3D-66C9755E73DE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615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 smtClean="0"/>
              <a:t>Rollen- und Berechtigung NEST</a:t>
            </a:r>
          </a:p>
          <a:p>
            <a:pPr>
              <a:defRPr/>
            </a:pP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6EABB-907D-4F18-BF57-D796E1EC245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1" y="44624"/>
            <a:ext cx="1357125" cy="73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342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9875"/>
            <a:ext cx="21574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0B88A7-5086-48DD-8558-CAB3CC09C8EA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CH" dirty="0" smtClean="0"/>
              <a:t>Rollen- und Berechtigung NEST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CB1C94-28EB-434C-B4D8-DA692A929E2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LT Com 55 Roman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PDF%201%20_%20ordentlicher%20Steuerabschluss.pdf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PDF%203%20_%20Detailauswertung%20Steuersollstellungen.pdf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PDF%203%20_%20Detailauswertung%20Steuersollstellungen.pdf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PDF%204%20_%20Detailauswertung%20Abschreibungen%20-%20Erlasse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QST%20MusterDetailliste.docx" TargetMode="External"/><Relationship Id="rId2" Type="http://schemas.openxmlformats.org/officeDocument/2006/relationships/hyperlink" Target="QST%20Musterbrief_Gemeinde.docx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seg.ch/aktuell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1</a:t>
            </a:fld>
            <a:endParaRPr lang="de-CH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39552" y="980727"/>
            <a:ext cx="8147248" cy="13065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altLang="de-DE" sz="3200" dirty="0" smtClean="0">
                <a:latin typeface="+mn-lt"/>
                <a:cs typeface="Arial" charset="0"/>
              </a:rPr>
              <a:t>Neue Steuersoftware SOTAXX</a:t>
            </a:r>
          </a:p>
          <a:p>
            <a:pPr algn="l"/>
            <a:r>
              <a:rPr lang="de-CH" altLang="de-DE" sz="2400" dirty="0" smtClean="0">
                <a:latin typeface="+mn-lt"/>
                <a:cs typeface="Arial" charset="0"/>
              </a:rPr>
              <a:t>11. September 2019</a:t>
            </a:r>
            <a:endParaRPr lang="de-CH" altLang="de-DE" sz="1800" dirty="0">
              <a:latin typeface="+mn-lt"/>
              <a:cs typeface="Arial" charset="0"/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53" y="3212976"/>
            <a:ext cx="4352947" cy="15121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840543"/>
            <a:ext cx="2916534" cy="23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4.4</a:t>
            </a:r>
            <a:r>
              <a:rPr lang="de-CH" sz="3200" dirty="0" smtClean="0"/>
              <a:t> Projektumfang </a:t>
            </a:r>
            <a:r>
              <a:rPr lang="de-CH" sz="3200" dirty="0" err="1" smtClean="0"/>
              <a:t>SOTAXX</a:t>
            </a:r>
            <a:r>
              <a:rPr lang="de-CH" sz="3200" dirty="0" err="1" smtClean="0">
                <a:solidFill>
                  <a:srgbClr val="FF0000"/>
                </a:solidFill>
              </a:rPr>
              <a:t>plus</a:t>
            </a:r>
            <a:endParaRPr lang="de-CH" sz="3200" dirty="0">
              <a:solidFill>
                <a:srgbClr val="FF000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640960" cy="45596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Rechteck 10"/>
          <p:cNvSpPr/>
          <p:nvPr/>
        </p:nvSpPr>
        <p:spPr>
          <a:xfrm>
            <a:off x="1763688" y="2204864"/>
            <a:ext cx="1152128" cy="936104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1763688" y="3645024"/>
            <a:ext cx="1152128" cy="936104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932040" y="3284984"/>
            <a:ext cx="1152128" cy="936104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/>
        </p:nvSpPr>
        <p:spPr>
          <a:xfrm>
            <a:off x="2590800" y="6003148"/>
            <a:ext cx="792088" cy="597283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5" name="Pfeil nach rechts 14"/>
          <p:cNvSpPr/>
          <p:nvPr/>
        </p:nvSpPr>
        <p:spPr>
          <a:xfrm>
            <a:off x="3491880" y="6093296"/>
            <a:ext cx="56751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feld 15"/>
          <p:cNvSpPr txBox="1"/>
          <p:nvPr/>
        </p:nvSpPr>
        <p:spPr>
          <a:xfrm>
            <a:off x="4139382" y="5991671"/>
            <a:ext cx="3202672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Eigenständige Projekte und Budgets</a:t>
            </a:r>
          </a:p>
          <a:p>
            <a:r>
              <a:rPr lang="de-DE" sz="1200" dirty="0" smtClean="0"/>
              <a:t>Eigene mit SOTAXX abgestimmte Planung</a:t>
            </a:r>
          </a:p>
        </p:txBody>
      </p:sp>
      <p:sp>
        <p:nvSpPr>
          <p:cNvPr id="1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08" y="1940717"/>
            <a:ext cx="477416" cy="47741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08" y="3392869"/>
            <a:ext cx="477416" cy="47741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18" y="2311064"/>
            <a:ext cx="477416" cy="47741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60" y="3005705"/>
            <a:ext cx="477416" cy="4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74" y="690464"/>
            <a:ext cx="7977252" cy="5795169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  <p:sp>
        <p:nvSpPr>
          <p:cNvPr id="11" name="Titel 5"/>
          <p:cNvSpPr txBox="1">
            <a:spLocks/>
          </p:cNvSpPr>
          <p:nvPr/>
        </p:nvSpPr>
        <p:spPr>
          <a:xfrm>
            <a:off x="2987824" y="116632"/>
            <a:ext cx="2736304" cy="35091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2200" dirty="0" smtClean="0">
                <a:solidFill>
                  <a:schemeClr val="accent6">
                    <a:lumMod val="75000"/>
                  </a:schemeClr>
                </a:solidFill>
              </a:rPr>
              <a:t>4.5</a:t>
            </a:r>
            <a:r>
              <a:rPr lang="de-CH" sz="2200" dirty="0" smtClean="0"/>
              <a:t> Organisation</a:t>
            </a:r>
            <a:endParaRPr lang="de-CH" sz="2200" dirty="0"/>
          </a:p>
        </p:txBody>
      </p:sp>
      <p:sp>
        <p:nvSpPr>
          <p:cNvPr id="8" name="Rechteck 7"/>
          <p:cNvSpPr/>
          <p:nvPr/>
        </p:nvSpPr>
        <p:spPr>
          <a:xfrm>
            <a:off x="622998" y="5543427"/>
            <a:ext cx="3168352" cy="577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Anzahl Personen: </a:t>
            </a:r>
            <a:endParaRPr lang="de-CH" sz="105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CH" sz="105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inkl</a:t>
            </a:r>
            <a:r>
              <a:rPr lang="de-CH" sz="10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CH" sz="105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Gemeindevertreter/Gemeinde-SW</a:t>
            </a:r>
            <a:r>
              <a:rPr lang="de-CH" sz="10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CH" sz="105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CH" sz="105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CH" sz="105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xkl</a:t>
            </a:r>
            <a:r>
              <a:rPr lang="de-CH" sz="10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de-CH" sz="105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Gemeindevertreter/Gemeinde-SW	62</a:t>
            </a:r>
            <a:endParaRPr lang="de-CH" sz="1050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73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4.6</a:t>
            </a:r>
            <a:r>
              <a:rPr lang="de-CH" sz="3200" dirty="0" smtClean="0"/>
              <a:t> Planung / Projektstand</a:t>
            </a:r>
            <a:endParaRPr lang="de-CH" sz="3200" dirty="0"/>
          </a:p>
        </p:txBody>
      </p:sp>
      <p:pic>
        <p:nvPicPr>
          <p:cNvPr id="10" name="Inhaltsplatzhalter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229600" cy="189665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323528" y="5949280"/>
            <a:ext cx="2345632" cy="288032"/>
          </a:xfrm>
          <a:prstGeom prst="rect">
            <a:avLst/>
          </a:prstGeom>
          <a:solidFill>
            <a:srgbClr val="D9D9D9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2017</a:t>
            </a:r>
          </a:p>
        </p:txBody>
      </p:sp>
      <p:sp>
        <p:nvSpPr>
          <p:cNvPr id="12" name="Rechteck 11"/>
          <p:cNvSpPr/>
          <p:nvPr/>
        </p:nvSpPr>
        <p:spPr>
          <a:xfrm>
            <a:off x="2669160" y="5949280"/>
            <a:ext cx="2345632" cy="288032"/>
          </a:xfrm>
          <a:prstGeom prst="rect">
            <a:avLst/>
          </a:prstGeom>
          <a:solidFill>
            <a:srgbClr val="D9D9D9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2018</a:t>
            </a:r>
          </a:p>
        </p:txBody>
      </p:sp>
      <p:sp>
        <p:nvSpPr>
          <p:cNvPr id="13" name="Rechteck 12"/>
          <p:cNvSpPr/>
          <p:nvPr/>
        </p:nvSpPr>
        <p:spPr>
          <a:xfrm>
            <a:off x="5019302" y="5949280"/>
            <a:ext cx="2345632" cy="288032"/>
          </a:xfrm>
          <a:prstGeom prst="rect">
            <a:avLst/>
          </a:prstGeom>
          <a:solidFill>
            <a:srgbClr val="D9D9D9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2019</a:t>
            </a:r>
          </a:p>
        </p:txBody>
      </p:sp>
      <p:sp>
        <p:nvSpPr>
          <p:cNvPr id="14" name="Rechteck 13"/>
          <p:cNvSpPr/>
          <p:nvPr/>
        </p:nvSpPr>
        <p:spPr>
          <a:xfrm>
            <a:off x="7369444" y="5949280"/>
            <a:ext cx="1060356" cy="288032"/>
          </a:xfrm>
          <a:prstGeom prst="rect">
            <a:avLst/>
          </a:prstGeom>
          <a:solidFill>
            <a:srgbClr val="D9D9D9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2020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323528" y="5949280"/>
            <a:ext cx="822960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feil: Fünfeck 38"/>
          <p:cNvSpPr/>
          <p:nvPr/>
        </p:nvSpPr>
        <p:spPr>
          <a:xfrm>
            <a:off x="323528" y="4725144"/>
            <a:ext cx="1152128" cy="360040"/>
          </a:xfrm>
          <a:prstGeom prst="homePlate">
            <a:avLst/>
          </a:prstGeom>
          <a:solidFill>
            <a:srgbClr val="833C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/>
              <a:t>Initialisierung</a:t>
            </a:r>
          </a:p>
        </p:txBody>
      </p:sp>
      <p:sp>
        <p:nvSpPr>
          <p:cNvPr id="17" name="Pfeil: Fünfeck 40"/>
          <p:cNvSpPr/>
          <p:nvPr/>
        </p:nvSpPr>
        <p:spPr>
          <a:xfrm>
            <a:off x="1517032" y="4725144"/>
            <a:ext cx="1152128" cy="360040"/>
          </a:xfrm>
          <a:prstGeom prst="homePlate">
            <a:avLst/>
          </a:prstGeom>
          <a:solidFill>
            <a:srgbClr val="2037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Konzeption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7236296" y="3284984"/>
            <a:ext cx="2012089" cy="1512168"/>
            <a:chOff x="7236296" y="3284984"/>
            <a:chExt cx="2012089" cy="1512168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0"/>
            <a:stretch/>
          </p:blipFill>
          <p:spPr>
            <a:xfrm>
              <a:off x="7308304" y="3533803"/>
              <a:ext cx="615348" cy="1263349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7236296" y="3284984"/>
              <a:ext cx="2012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/>
                <a:t>01.01.20 Start Produktion</a:t>
              </a:r>
              <a:endParaRPr lang="de-CH" sz="1200" dirty="0"/>
            </a:p>
          </p:txBody>
        </p:sp>
      </p:grpSp>
      <p:sp>
        <p:nvSpPr>
          <p:cNvPr id="21" name="Pfeil: Fünfeck 64"/>
          <p:cNvSpPr/>
          <p:nvPr/>
        </p:nvSpPr>
        <p:spPr>
          <a:xfrm>
            <a:off x="7364934" y="4689139"/>
            <a:ext cx="1235814" cy="360040"/>
          </a:xfrm>
          <a:prstGeom prst="homePlat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Nutzung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1412217" y="3861048"/>
            <a:ext cx="2496196" cy="1152027"/>
            <a:chOff x="1412217" y="3861048"/>
            <a:chExt cx="2496196" cy="1152027"/>
          </a:xfrm>
        </p:grpSpPr>
        <p:pic>
          <p:nvPicPr>
            <p:cNvPr id="23" name="Grafik 2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0"/>
            <a:stretch/>
          </p:blipFill>
          <p:spPr>
            <a:xfrm>
              <a:off x="1446807" y="4297147"/>
              <a:ext cx="432048" cy="715928"/>
            </a:xfrm>
            <a:prstGeom prst="rect">
              <a:avLst/>
            </a:prstGeom>
          </p:spPr>
        </p:pic>
        <p:sp>
          <p:nvSpPr>
            <p:cNvPr id="24" name="Textfeld 23"/>
            <p:cNvSpPr txBox="1"/>
            <p:nvPr/>
          </p:nvSpPr>
          <p:spPr>
            <a:xfrm>
              <a:off x="1412217" y="3861048"/>
              <a:ext cx="2496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/>
                <a:t>30.6.17: Abschluss </a:t>
              </a:r>
              <a:r>
                <a:rPr lang="de-CH" sz="1200" dirty="0" smtClean="0"/>
                <a:t>Initialisierung</a:t>
              </a:r>
              <a:endParaRPr lang="de-CH" sz="1200" dirty="0"/>
            </a:p>
          </p:txBody>
        </p:sp>
        <p:cxnSp>
          <p:nvCxnSpPr>
            <p:cNvPr id="25" name="Gerader Verbinder 24"/>
            <p:cNvCxnSpPr/>
            <p:nvPr/>
          </p:nvCxnSpPr>
          <p:spPr>
            <a:xfrm flipV="1">
              <a:off x="1475656" y="3933056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25"/>
          <p:cNvGrpSpPr/>
          <p:nvPr/>
        </p:nvGrpSpPr>
        <p:grpSpPr>
          <a:xfrm>
            <a:off x="161754" y="4297147"/>
            <a:ext cx="2882948" cy="1292093"/>
            <a:chOff x="161754" y="4297147"/>
            <a:chExt cx="2882948" cy="1292093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0"/>
            <a:stretch/>
          </p:blipFill>
          <p:spPr>
            <a:xfrm>
              <a:off x="2612654" y="4297147"/>
              <a:ext cx="432048" cy="715928"/>
            </a:xfrm>
            <a:prstGeom prst="rect">
              <a:avLst/>
            </a:prstGeom>
          </p:spPr>
        </p:pic>
        <p:sp>
          <p:nvSpPr>
            <p:cNvPr id="28" name="Textfeld 27"/>
            <p:cNvSpPr txBox="1"/>
            <p:nvPr/>
          </p:nvSpPr>
          <p:spPr>
            <a:xfrm>
              <a:off x="161754" y="5312241"/>
              <a:ext cx="2560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CH" sz="1200" dirty="0"/>
                <a:t>15.12.17: </a:t>
              </a:r>
              <a:r>
                <a:rPr lang="de-CH" sz="1200" dirty="0" smtClean="0"/>
                <a:t>Konzeption erarbeitet</a:t>
              </a:r>
              <a:endParaRPr lang="de-CH" sz="1200" dirty="0"/>
            </a:p>
          </p:txBody>
        </p:sp>
        <p:cxnSp>
          <p:nvCxnSpPr>
            <p:cNvPr id="29" name="Gerader Verbinder 28"/>
            <p:cNvCxnSpPr/>
            <p:nvPr/>
          </p:nvCxnSpPr>
          <p:spPr>
            <a:xfrm flipH="1" flipV="1">
              <a:off x="2649555" y="4703936"/>
              <a:ext cx="7283" cy="88530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/>
          <p:cNvGrpSpPr/>
          <p:nvPr/>
        </p:nvGrpSpPr>
        <p:grpSpPr>
          <a:xfrm>
            <a:off x="3730829" y="4284077"/>
            <a:ext cx="2509020" cy="1521187"/>
            <a:chOff x="3730829" y="4284077"/>
            <a:chExt cx="2509020" cy="1521187"/>
          </a:xfrm>
        </p:grpSpPr>
        <p:pic>
          <p:nvPicPr>
            <p:cNvPr id="31" name="Grafik 30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0"/>
            <a:stretch/>
          </p:blipFill>
          <p:spPr>
            <a:xfrm>
              <a:off x="3752460" y="4284077"/>
              <a:ext cx="432048" cy="715928"/>
            </a:xfrm>
            <a:prstGeom prst="rect">
              <a:avLst/>
            </a:prstGeom>
          </p:spPr>
        </p:pic>
        <p:sp>
          <p:nvSpPr>
            <p:cNvPr id="32" name="Textfeld 31"/>
            <p:cNvSpPr txBox="1"/>
            <p:nvPr/>
          </p:nvSpPr>
          <p:spPr>
            <a:xfrm>
              <a:off x="3730829" y="5343599"/>
              <a:ext cx="2509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/>
                <a:t>30.6.18: Spezialitäten entwickelt</a:t>
              </a:r>
            </a:p>
            <a:p>
              <a:endParaRPr lang="de-CH" sz="1200" dirty="0"/>
            </a:p>
          </p:txBody>
        </p:sp>
        <p:cxnSp>
          <p:nvCxnSpPr>
            <p:cNvPr id="33" name="Gerader Verbinder 32"/>
            <p:cNvCxnSpPr/>
            <p:nvPr/>
          </p:nvCxnSpPr>
          <p:spPr>
            <a:xfrm flipH="1" flipV="1">
              <a:off x="3789361" y="4651501"/>
              <a:ext cx="7283" cy="88530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feil: Fünfeck 70"/>
          <p:cNvSpPr/>
          <p:nvPr/>
        </p:nvSpPr>
        <p:spPr>
          <a:xfrm>
            <a:off x="2656838" y="4725144"/>
            <a:ext cx="3355322" cy="360040"/>
          </a:xfrm>
          <a:prstGeom prst="homePlate">
            <a:avLst/>
          </a:prstGeom>
          <a:solidFill>
            <a:srgbClr val="3756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Realisierung</a:t>
            </a:r>
          </a:p>
        </p:txBody>
      </p:sp>
      <p:grpSp>
        <p:nvGrpSpPr>
          <p:cNvPr id="35" name="Gruppieren 34"/>
          <p:cNvGrpSpPr/>
          <p:nvPr/>
        </p:nvGrpSpPr>
        <p:grpSpPr>
          <a:xfrm>
            <a:off x="3683092" y="3471391"/>
            <a:ext cx="2704486" cy="1202953"/>
            <a:chOff x="3683092" y="3471391"/>
            <a:chExt cx="2704486" cy="1202953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0"/>
            <a:stretch/>
          </p:blipFill>
          <p:spPr>
            <a:xfrm>
              <a:off x="5955530" y="3573016"/>
              <a:ext cx="432048" cy="715928"/>
            </a:xfrm>
            <a:prstGeom prst="rect">
              <a:avLst/>
            </a:prstGeom>
          </p:spPr>
        </p:pic>
        <p:sp>
          <p:nvSpPr>
            <p:cNvPr id="37" name="Textfeld 36"/>
            <p:cNvSpPr txBox="1"/>
            <p:nvPr/>
          </p:nvSpPr>
          <p:spPr>
            <a:xfrm>
              <a:off x="3683092" y="3471391"/>
              <a:ext cx="2363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CH" sz="1200" dirty="0"/>
                <a:t>30.6.19: Realisation </a:t>
              </a:r>
              <a:r>
                <a:rPr lang="de-CH" sz="1200" dirty="0" smtClean="0"/>
                <a:t>umgesetzt</a:t>
              </a:r>
              <a:endParaRPr lang="de-CH" sz="1200" dirty="0"/>
            </a:p>
          </p:txBody>
        </p:sp>
        <p:cxnSp>
          <p:nvCxnSpPr>
            <p:cNvPr id="38" name="Gerader Verbinder 37"/>
            <p:cNvCxnSpPr/>
            <p:nvPr/>
          </p:nvCxnSpPr>
          <p:spPr>
            <a:xfrm flipH="1" flipV="1">
              <a:off x="5983105" y="3789040"/>
              <a:ext cx="7283" cy="88530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/>
        </p:nvGrpSpPr>
        <p:grpSpPr>
          <a:xfrm>
            <a:off x="6068069" y="4055864"/>
            <a:ext cx="1240235" cy="885304"/>
            <a:chOff x="6068069" y="4055864"/>
            <a:chExt cx="1240235" cy="885304"/>
          </a:xfrm>
        </p:grpSpPr>
        <p:sp>
          <p:nvSpPr>
            <p:cNvPr id="40" name="Textfeld 39"/>
            <p:cNvSpPr txBox="1"/>
            <p:nvPr/>
          </p:nvSpPr>
          <p:spPr>
            <a:xfrm>
              <a:off x="6068069" y="4077072"/>
              <a:ext cx="9124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CH" sz="1200" dirty="0"/>
                <a:t>30.11.19</a:t>
              </a:r>
              <a:br>
                <a:rPr lang="de-CH" sz="1200" dirty="0"/>
              </a:br>
              <a:r>
                <a:rPr lang="de-CH" sz="1200" dirty="0" smtClean="0"/>
                <a:t> Entscheid</a:t>
              </a:r>
            </a:p>
            <a:p>
              <a:pPr algn="r"/>
              <a:r>
                <a:rPr lang="de-CH" sz="1200" dirty="0" err="1" smtClean="0"/>
                <a:t>go</a:t>
              </a:r>
              <a:r>
                <a:rPr lang="de-CH" sz="1200" dirty="0" smtClean="0"/>
                <a:t> </a:t>
              </a:r>
              <a:r>
                <a:rPr lang="de-CH" sz="1200" dirty="0"/>
                <a:t>Live</a:t>
              </a:r>
            </a:p>
          </p:txBody>
        </p:sp>
        <p:pic>
          <p:nvPicPr>
            <p:cNvPr id="41" name="Grafik 40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0"/>
            <a:stretch/>
          </p:blipFill>
          <p:spPr>
            <a:xfrm>
              <a:off x="6932886" y="4079483"/>
              <a:ext cx="375418" cy="715928"/>
            </a:xfrm>
            <a:prstGeom prst="rect">
              <a:avLst/>
            </a:prstGeom>
          </p:spPr>
        </p:pic>
        <p:cxnSp>
          <p:nvCxnSpPr>
            <p:cNvPr id="42" name="Gerader Verbinder 41"/>
            <p:cNvCxnSpPr/>
            <p:nvPr/>
          </p:nvCxnSpPr>
          <p:spPr>
            <a:xfrm flipH="1" flipV="1">
              <a:off x="6948264" y="4055864"/>
              <a:ext cx="7283" cy="88530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feil: Fünfeck 73"/>
          <p:cNvSpPr/>
          <p:nvPr/>
        </p:nvSpPr>
        <p:spPr>
          <a:xfrm>
            <a:off x="6012160" y="4689140"/>
            <a:ext cx="1296144" cy="360040"/>
          </a:xfrm>
          <a:prstGeom prst="homePlate">
            <a:avLst/>
          </a:prstGeom>
          <a:solidFill>
            <a:srgbClr val="806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Einführung</a:t>
            </a:r>
          </a:p>
        </p:txBody>
      </p:sp>
      <p:grpSp>
        <p:nvGrpSpPr>
          <p:cNvPr id="44" name="Gruppieren 43"/>
          <p:cNvGrpSpPr/>
          <p:nvPr/>
        </p:nvGrpSpPr>
        <p:grpSpPr>
          <a:xfrm>
            <a:off x="7380312" y="4271656"/>
            <a:ext cx="1567935" cy="1272250"/>
            <a:chOff x="7380312" y="4271656"/>
            <a:chExt cx="1567935" cy="1272250"/>
          </a:xfrm>
        </p:grpSpPr>
        <p:pic>
          <p:nvPicPr>
            <p:cNvPr id="45" name="Grafik 4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0"/>
            <a:stretch/>
          </p:blipFill>
          <p:spPr>
            <a:xfrm>
              <a:off x="8572829" y="4271656"/>
              <a:ext cx="375418" cy="715928"/>
            </a:xfrm>
            <a:prstGeom prst="rect">
              <a:avLst/>
            </a:prstGeom>
          </p:spPr>
        </p:pic>
        <p:sp>
          <p:nvSpPr>
            <p:cNvPr id="46" name="Textfeld 45"/>
            <p:cNvSpPr txBox="1"/>
            <p:nvPr/>
          </p:nvSpPr>
          <p:spPr>
            <a:xfrm>
              <a:off x="7380312" y="5082241"/>
              <a:ext cx="1227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CH" sz="1200" dirty="0"/>
                <a:t>30.6.20</a:t>
              </a:r>
            </a:p>
            <a:p>
              <a:pPr algn="r"/>
              <a:r>
                <a:rPr lang="de-CH" sz="1200" dirty="0"/>
                <a:t>Projektabschluss</a:t>
              </a:r>
            </a:p>
          </p:txBody>
        </p:sp>
        <p:cxnSp>
          <p:nvCxnSpPr>
            <p:cNvPr id="47" name="Gerader Verbinder 46"/>
            <p:cNvCxnSpPr/>
            <p:nvPr/>
          </p:nvCxnSpPr>
          <p:spPr>
            <a:xfrm flipH="1" flipV="1">
              <a:off x="8597165" y="4508502"/>
              <a:ext cx="7283" cy="88530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Grafik 4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212976"/>
            <a:ext cx="723755" cy="723755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085" y="5297533"/>
            <a:ext cx="723755" cy="723755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221" y="5297533"/>
            <a:ext cx="723755" cy="723755"/>
          </a:xfrm>
          <a:prstGeom prst="rect">
            <a:avLst/>
          </a:prstGeom>
        </p:spPr>
      </p:pic>
      <p:cxnSp>
        <p:nvCxnSpPr>
          <p:cNvPr id="51" name="Gerader Verbinder 50"/>
          <p:cNvCxnSpPr/>
          <p:nvPr/>
        </p:nvCxnSpPr>
        <p:spPr>
          <a:xfrm flipH="1" flipV="1">
            <a:off x="6516216" y="2555612"/>
            <a:ext cx="21805" cy="40417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/>
        </p:nvCxnSpPr>
        <p:spPr>
          <a:xfrm flipV="1">
            <a:off x="7308304" y="1700808"/>
            <a:ext cx="0" cy="48965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7371038" y="1699067"/>
            <a:ext cx="10567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DE" dirty="0" err="1" smtClean="0"/>
              <a:t>EoL</a:t>
            </a:r>
            <a:r>
              <a:rPr lang="de-DE" dirty="0" smtClean="0"/>
              <a:t>/</a:t>
            </a:r>
            <a:r>
              <a:rPr lang="de-DE" dirty="0" err="1" smtClean="0"/>
              <a:t>GoL</a:t>
            </a:r>
            <a:endParaRPr lang="de-CH" dirty="0"/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253" y="5297533"/>
            <a:ext cx="723755" cy="723755"/>
          </a:xfrm>
          <a:prstGeom prst="rect">
            <a:avLst/>
          </a:prstGeom>
        </p:spPr>
      </p:pic>
      <p:sp>
        <p:nvSpPr>
          <p:cNvPr id="52" name="Textfeld 51"/>
          <p:cNvSpPr txBox="1"/>
          <p:nvPr/>
        </p:nvSpPr>
        <p:spPr>
          <a:xfrm>
            <a:off x="4656539" y="2555612"/>
            <a:ext cx="178766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de-DE" dirty="0"/>
              <a:t>a</a:t>
            </a:r>
            <a:r>
              <a:rPr lang="de-DE" dirty="0" smtClean="0"/>
              <a:t>ktuell im Plan</a:t>
            </a:r>
            <a:endParaRPr lang="de-CH" dirty="0"/>
          </a:p>
        </p:txBody>
      </p:sp>
      <p:sp>
        <p:nvSpPr>
          <p:cNvPr id="5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27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13" y="1628800"/>
            <a:ext cx="4112043" cy="244874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4.7</a:t>
            </a:r>
            <a:r>
              <a:rPr lang="de-CH" sz="3200" dirty="0" smtClean="0"/>
              <a:t> Meilenstein 4 - Testbereitschaft</a:t>
            </a:r>
            <a:endParaRPr lang="de-CH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7680" y="1700808"/>
            <a:ext cx="4386808" cy="267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14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Fazit: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14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Nicht vollumfängliche Abnahme 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14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Nachlieferung </a:t>
            </a:r>
            <a:r>
              <a:rPr lang="de-DE" sz="1400" dirty="0" err="1" smtClean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gemäss</a:t>
            </a:r>
            <a:r>
              <a:rPr lang="de-DE" sz="1400" dirty="0" smtClean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sep.</a:t>
            </a:r>
            <a:r>
              <a:rPr lang="de-DE" sz="1400" dirty="0" smtClean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 Planung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1400" dirty="0" smtClean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Migration: noch 70 zu korrigierende Fehler bis 12.8.2019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1400" dirty="0" smtClean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Entscheid 5 Migration bezgl. Umfang und Inhalte offen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1400" dirty="0" smtClean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Steuerabschluss auf gutem Weg, Organisatorische </a:t>
            </a:r>
            <a:r>
              <a:rPr lang="de-DE" sz="1400" dirty="0" err="1" smtClean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Massnahmen</a:t>
            </a:r>
            <a:r>
              <a:rPr lang="de-DE" sz="1400" dirty="0" smtClean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 definiert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1400" dirty="0" smtClean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1400" kern="0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Pfeil nach rechts 10"/>
          <p:cNvSpPr/>
          <p:nvPr/>
        </p:nvSpPr>
        <p:spPr>
          <a:xfrm rot="5400000">
            <a:off x="2551092" y="1559748"/>
            <a:ext cx="741232" cy="4049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13" y="4144307"/>
            <a:ext cx="1846908" cy="229578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293569"/>
            <a:ext cx="5463505" cy="195465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083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268" y="5194514"/>
            <a:ext cx="857796" cy="11868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60" y="1468770"/>
            <a:ext cx="8644769" cy="29562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4.8</a:t>
            </a:r>
            <a:r>
              <a:rPr lang="de-CH" sz="3200" dirty="0" smtClean="0"/>
              <a:t> Grobplanung </a:t>
            </a:r>
            <a:r>
              <a:rPr lang="de-CH" sz="3200" dirty="0" err="1" smtClean="0"/>
              <a:t>EoL</a:t>
            </a:r>
            <a:r>
              <a:rPr lang="de-CH" sz="3200" dirty="0" smtClean="0"/>
              <a:t> / </a:t>
            </a:r>
            <a:r>
              <a:rPr lang="de-CH" sz="3200" dirty="0" err="1" smtClean="0"/>
              <a:t>GoL</a:t>
            </a:r>
            <a:endParaRPr lang="de-CH" sz="3200" dirty="0">
              <a:solidFill>
                <a:srgbClr val="FF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95" y="4725144"/>
            <a:ext cx="2448272" cy="1162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800" y="5365538"/>
            <a:ext cx="2130575" cy="8842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1909" y="5333983"/>
            <a:ext cx="1160493" cy="6873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Pfeil nach rechts 13"/>
          <p:cNvSpPr/>
          <p:nvPr/>
        </p:nvSpPr>
        <p:spPr>
          <a:xfrm rot="16200000">
            <a:off x="2972828" y="3945226"/>
            <a:ext cx="1219220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feld 2"/>
          <p:cNvSpPr txBox="1"/>
          <p:nvPr/>
        </p:nvSpPr>
        <p:spPr>
          <a:xfrm>
            <a:off x="395536" y="4448145"/>
            <a:ext cx="813043" cy="253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sz="1050"/>
            </a:lvl1pPr>
          </a:lstStyle>
          <a:p>
            <a:r>
              <a:rPr lang="de-DE" dirty="0"/>
              <a:t>Checkliste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4499992" y="4903276"/>
            <a:ext cx="1268296" cy="253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50" dirty="0" smtClean="0"/>
              <a:t>Migrationsablauf</a:t>
            </a:r>
            <a:endParaRPr lang="de-CH" sz="1050" dirty="0"/>
          </a:p>
        </p:txBody>
      </p:sp>
      <p:sp>
        <p:nvSpPr>
          <p:cNvPr id="16" name="Textfeld 15"/>
          <p:cNvSpPr txBox="1"/>
          <p:nvPr/>
        </p:nvSpPr>
        <p:spPr>
          <a:xfrm>
            <a:off x="6975851" y="5062386"/>
            <a:ext cx="1486304" cy="253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50" dirty="0" smtClean="0"/>
              <a:t>Betriebsorganisation</a:t>
            </a:r>
            <a:endParaRPr lang="de-CH" sz="1050" dirty="0"/>
          </a:p>
        </p:txBody>
      </p:sp>
      <p:sp>
        <p:nvSpPr>
          <p:cNvPr id="17" name="Pfeil nach rechts 16"/>
          <p:cNvSpPr/>
          <p:nvPr/>
        </p:nvSpPr>
        <p:spPr>
          <a:xfrm rot="16200000">
            <a:off x="4363613" y="3945226"/>
            <a:ext cx="1219220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Pfeil nach rechts 17"/>
          <p:cNvSpPr/>
          <p:nvPr/>
        </p:nvSpPr>
        <p:spPr>
          <a:xfrm rot="16200000">
            <a:off x="7517074" y="3945225"/>
            <a:ext cx="1219220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feld 21"/>
          <p:cNvSpPr txBox="1"/>
          <p:nvPr/>
        </p:nvSpPr>
        <p:spPr>
          <a:xfrm>
            <a:off x="5076056" y="5229200"/>
            <a:ext cx="1377300" cy="2308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900" dirty="0" smtClean="0"/>
              <a:t>Summarische Testfälle</a:t>
            </a:r>
            <a:endParaRPr lang="de-CH" sz="900" dirty="0"/>
          </a:p>
        </p:txBody>
      </p:sp>
      <p:sp>
        <p:nvSpPr>
          <p:cNvPr id="23" name="Textfeld 22"/>
          <p:cNvSpPr txBox="1"/>
          <p:nvPr/>
        </p:nvSpPr>
        <p:spPr>
          <a:xfrm>
            <a:off x="5076056" y="5517232"/>
            <a:ext cx="832279" cy="2308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sz="9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Stichproben</a:t>
            </a:r>
            <a:endParaRPr lang="de-CH" dirty="0"/>
          </a:p>
        </p:txBody>
      </p:sp>
      <p:sp>
        <p:nvSpPr>
          <p:cNvPr id="24" name="Textfeld 23"/>
          <p:cNvSpPr txBox="1"/>
          <p:nvPr/>
        </p:nvSpPr>
        <p:spPr>
          <a:xfrm>
            <a:off x="5076056" y="5805264"/>
            <a:ext cx="1223412" cy="2308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sz="9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Prozessfortführung</a:t>
            </a:r>
            <a:endParaRPr lang="de-CH" dirty="0"/>
          </a:p>
        </p:txBody>
      </p:sp>
      <p:sp>
        <p:nvSpPr>
          <p:cNvPr id="25" name="Textfeld 24"/>
          <p:cNvSpPr txBox="1"/>
          <p:nvPr/>
        </p:nvSpPr>
        <p:spPr>
          <a:xfrm>
            <a:off x="5076780" y="6093296"/>
            <a:ext cx="1409360" cy="2308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sz="9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Buchhaltungsabschluss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965" y="5343176"/>
            <a:ext cx="1223309" cy="6781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Gerade Verbindung mit Pfeil 10"/>
          <p:cNvCxnSpPr/>
          <p:nvPr/>
        </p:nvCxnSpPr>
        <p:spPr>
          <a:xfrm flipV="1">
            <a:off x="6019800" y="4077072"/>
            <a:ext cx="541165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1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4.9</a:t>
            </a:r>
            <a:r>
              <a:rPr lang="de-CH" sz="3200" dirty="0" smtClean="0"/>
              <a:t> Geplanter Rollout</a:t>
            </a:r>
            <a:endParaRPr lang="de-CH" sz="1600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6F916E95-94C4-41C9-A7A9-93577E9E1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702955"/>
              </p:ext>
            </p:extLst>
          </p:nvPr>
        </p:nvGraphicFramePr>
        <p:xfrm>
          <a:off x="457200" y="3573016"/>
          <a:ext cx="75608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1710072435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3285770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Rollout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679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01.01.2020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Start Produktion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2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15.01.2020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Verteilung </a:t>
                      </a:r>
                      <a:r>
                        <a:rPr lang="de-CH" dirty="0" err="1" smtClean="0"/>
                        <a:t>Mappingtabelle</a:t>
                      </a:r>
                      <a:r>
                        <a:rPr lang="de-CH" dirty="0" smtClean="0"/>
                        <a:t> (INES/NEST)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542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31.01.2020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Update gemäss </a:t>
                      </a:r>
                      <a:r>
                        <a:rPr lang="de-CH" dirty="0" err="1" smtClean="0"/>
                        <a:t>Mappingtabelle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81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31.01.2020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1. Lieferungen Pilotgemeinden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580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01.03.2020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Belieferung alle Gemeinden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045982"/>
                  </a:ext>
                </a:extLst>
              </a:tr>
            </a:tbl>
          </a:graphicData>
        </a:graphic>
      </p:graphicFrame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67544" y="2060849"/>
            <a:ext cx="8208912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CH" sz="2000" dirty="0" smtClean="0"/>
              <a:t>Auslieferung der DTA-Schnittstelle</a:t>
            </a: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CH" sz="2000" dirty="0"/>
              <a:t>Auslieferung Listen</a:t>
            </a: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CH" sz="2000" dirty="0"/>
              <a:t>Auslieferung Steuerauskunft / </a:t>
            </a:r>
            <a:r>
              <a:rPr lang="de-CH" sz="2000" dirty="0" err="1" smtClean="0"/>
              <a:t>eDossier</a:t>
            </a:r>
            <a:endParaRPr lang="de-DE" sz="200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3458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4.10</a:t>
            </a:r>
            <a:r>
              <a:rPr lang="de-CH" sz="3200" dirty="0" smtClean="0"/>
              <a:t> Schreiben vom 2.8.2019</a:t>
            </a:r>
            <a:endParaRPr lang="de-CH" sz="1600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67544" y="2564904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dirty="0" smtClean="0"/>
              <a:t>Guter Rücklauf, </a:t>
            </a:r>
            <a:r>
              <a:rPr lang="de-DE" dirty="0" err="1" smtClean="0"/>
              <a:t>zZ.</a:t>
            </a:r>
            <a:r>
              <a:rPr lang="de-DE" dirty="0" smtClean="0"/>
              <a:t> sind 77 von 109 Rückmeldungen eingegangen</a:t>
            </a: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dirty="0" smtClean="0"/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Einrichten von </a:t>
            </a:r>
            <a:r>
              <a:rPr lang="de-DE" dirty="0" err="1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TaxData</a:t>
            </a:r>
            <a:r>
              <a:rPr lang="de-DE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(Übertragungstool) per Oktober geplant</a:t>
            </a: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dirty="0" smtClean="0"/>
              <a:t>Anpassungen während Betrieb möglich/nötig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988" y="2290923"/>
            <a:ext cx="3816424" cy="32998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57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27577" y="1556792"/>
            <a:ext cx="7259223" cy="7191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2800" dirty="0" smtClean="0"/>
              <a:t>Neuerungen ab 2020 / Teil I</a:t>
            </a:r>
            <a:endParaRPr lang="de-DE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36813" y="1569227"/>
            <a:ext cx="8556362" cy="936625"/>
            <a:chOff x="1095" y="3073"/>
            <a:chExt cx="3917" cy="59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610" y="3566"/>
              <a:ext cx="303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474" y="3645"/>
              <a:ext cx="35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095" y="3073"/>
              <a:ext cx="451" cy="590"/>
            </a:xfrm>
            <a:prstGeom prst="ellips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de-CH">
                <a:solidFill>
                  <a:srgbClr val="EEECE1"/>
                </a:solidFill>
              </a:endParaRPr>
            </a:p>
          </p:txBody>
        </p:sp>
      </p:grp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01493" y="1645427"/>
            <a:ext cx="849312" cy="777875"/>
          </a:xfrm>
          <a:prstGeom prst="ellipse">
            <a:avLst/>
          </a:prstGeom>
          <a:solidFill>
            <a:srgbClr val="F77F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sz="25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de-CH" sz="2500" dirty="0">
              <a:solidFill>
                <a:srgbClr val="EEECE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255604" y="3385328"/>
            <a:ext cx="42768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400" dirty="0" smtClean="0"/>
              <a:t>Daniel Uebelhart</a:t>
            </a:r>
          </a:p>
        </p:txBody>
      </p:sp>
    </p:spTree>
    <p:extLst>
      <p:ext uri="{BB962C8B-B14F-4D97-AF65-F5344CB8AC3E}">
        <p14:creationId xmlns:p14="http://schemas.microsoft.com/office/powerpoint/2010/main" val="8653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457200" y="836712"/>
            <a:ext cx="7846350" cy="5884763"/>
            <a:chOff x="457200" y="836712"/>
            <a:chExt cx="7846350" cy="5884763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836712"/>
              <a:ext cx="7846350" cy="5884763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6012160" y="908720"/>
              <a:ext cx="2088232" cy="525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5.1</a:t>
            </a:r>
            <a:r>
              <a:rPr lang="de-CH" sz="3200" dirty="0" smtClean="0"/>
              <a:t> Lieferung an Gemeinde</a:t>
            </a:r>
            <a:endParaRPr lang="de-CH" sz="1600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52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5.2</a:t>
            </a:r>
            <a:r>
              <a:rPr lang="de-CH" sz="3200" dirty="0" smtClean="0"/>
              <a:t> DTA</a:t>
            </a:r>
            <a:endParaRPr lang="de-CH" sz="1600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27324" y="1666615"/>
            <a:ext cx="4497968" cy="442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Periodizität: wählbar</a:t>
            </a: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2000" dirty="0" smtClean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Format wie bisher, mit Lieferant spezifiziert</a:t>
            </a: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200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Tests bereits im finalen Abschluss</a:t>
            </a: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200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Veranlagungen nicht migrierter Fälle </a:t>
            </a:r>
            <a:r>
              <a:rPr lang="de-DE" sz="14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(vor 2015)</a:t>
            </a: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16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Diese Informationen werden als Veranlagungskopie </a:t>
            </a:r>
            <a:r>
              <a:rPr lang="de-DE" sz="1600" b="1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nur in Papierform </a:t>
            </a:r>
            <a:r>
              <a:rPr lang="de-DE" sz="16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zugestellt.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16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Daher ist eine manuelle Bearbeitung zwingend!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2000" kern="0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873" y="2636913"/>
            <a:ext cx="4064800" cy="288032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125292" y="3501008"/>
            <a:ext cx="980835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82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2</a:t>
            </a:fld>
            <a:endParaRPr lang="de-CH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27577" y="1340768"/>
            <a:ext cx="7259223" cy="7191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2800" dirty="0" smtClean="0"/>
              <a:t>Agenda</a:t>
            </a:r>
            <a:endParaRPr lang="de-DE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36813" y="1353203"/>
            <a:ext cx="8556362" cy="936625"/>
            <a:chOff x="1095" y="3073"/>
            <a:chExt cx="3917" cy="59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610" y="3566"/>
              <a:ext cx="303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solidFill>
                  <a:prstClr val="black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474" y="3645"/>
              <a:ext cx="35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solidFill>
                  <a:prstClr val="black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095" y="3073"/>
              <a:ext cx="451" cy="590"/>
            </a:xfrm>
            <a:prstGeom prst="ellips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de-CH" dirty="0">
                <a:solidFill>
                  <a:srgbClr val="EEECE1"/>
                </a:solidFill>
              </a:endParaRPr>
            </a:p>
          </p:txBody>
        </p:sp>
      </p:grp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01493" y="1429403"/>
            <a:ext cx="849312" cy="777875"/>
          </a:xfrm>
          <a:prstGeom prst="ellipse">
            <a:avLst/>
          </a:prstGeom>
          <a:solidFill>
            <a:srgbClr val="F77F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sz="25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endParaRPr lang="de-CH" sz="2500" dirty="0">
              <a:solidFill>
                <a:srgbClr val="EEECE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43030"/>
              </p:ext>
            </p:extLst>
          </p:nvPr>
        </p:nvGraphicFramePr>
        <p:xfrm>
          <a:off x="594360" y="2420888"/>
          <a:ext cx="7955280" cy="3734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5520">
                  <a:extLst>
                    <a:ext uri="{9D8B030D-6E8A-4147-A177-3AD203B41FA5}">
                      <a16:colId xmlns:a16="http://schemas.microsoft.com/office/drawing/2014/main" val="2675839396"/>
                    </a:ext>
                  </a:extLst>
                </a:gridCol>
                <a:gridCol w="2992120">
                  <a:extLst>
                    <a:ext uri="{9D8B030D-6E8A-4147-A177-3AD203B41FA5}">
                      <a16:colId xmlns:a16="http://schemas.microsoft.com/office/drawing/2014/main" val="647359699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3386110685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2440192423"/>
                    </a:ext>
                  </a:extLst>
                </a:gridCol>
              </a:tblGrid>
              <a:tr h="496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</a:rPr>
                        <a:t>Agenda Nr. 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Thema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Zeit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Wer</a:t>
                      </a:r>
                      <a:endParaRPr lang="de-CH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879183"/>
                  </a:ext>
                </a:extLst>
              </a:tr>
              <a:tr h="424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Eintreffen der </a:t>
                      </a:r>
                      <a:r>
                        <a:rPr lang="de-CH" sz="1050" dirty="0" smtClean="0">
                          <a:effectLst/>
                        </a:rPr>
                        <a:t>Gäste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17:30-18:00 Uhr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 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8356856"/>
                  </a:ext>
                </a:extLst>
              </a:tr>
              <a:tr h="255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</a:rPr>
                        <a:t>2.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Eröffnung / </a:t>
                      </a:r>
                      <a:r>
                        <a:rPr lang="de-CH" sz="1050" dirty="0" smtClean="0">
                          <a:effectLst/>
                        </a:rPr>
                        <a:t>Einleitung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18:00-18:05 Uhr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Thomas Blum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5457385"/>
                  </a:ext>
                </a:extLst>
              </a:tr>
              <a:tr h="767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</a:rPr>
                        <a:t>3.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CH" sz="1050" dirty="0" smtClean="0">
                          <a:effectLst/>
                        </a:rPr>
                        <a:t>Vorstellung </a:t>
                      </a:r>
                      <a:r>
                        <a:rPr lang="de-CH" sz="1050" dirty="0">
                          <a:effectLst/>
                        </a:rPr>
                        <a:t>Thomas Fischer, </a:t>
                      </a:r>
                      <a:r>
                        <a:rPr lang="de-CH" sz="1050" dirty="0" smtClean="0">
                          <a:effectLst/>
                        </a:rPr>
                        <a:t>Leiter Recht und Aufsicht / Chef </a:t>
                      </a:r>
                      <a:r>
                        <a:rPr lang="de-CH" sz="1050" dirty="0">
                          <a:effectLst/>
                        </a:rPr>
                        <a:t>Steueramt </a:t>
                      </a:r>
                      <a:r>
                        <a:rPr lang="de-CH" sz="1050" dirty="0" err="1">
                          <a:effectLst/>
                        </a:rPr>
                        <a:t>a.i</a:t>
                      </a:r>
                      <a:r>
                        <a:rPr lang="de-CH" sz="1050" dirty="0" smtClean="0">
                          <a:effectLst/>
                        </a:rPr>
                        <a:t>.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de-CH" sz="1200" dirty="0">
                        <a:effectLst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CH" sz="1050" dirty="0" smtClean="0">
                          <a:effectLst/>
                        </a:rPr>
                        <a:t>News </a:t>
                      </a:r>
                      <a:r>
                        <a:rPr lang="de-CH" sz="1050" dirty="0">
                          <a:effectLst/>
                        </a:rPr>
                        <a:t>aus dem </a:t>
                      </a:r>
                      <a:r>
                        <a:rPr lang="de-CH" sz="1050" dirty="0" smtClean="0">
                          <a:effectLst/>
                        </a:rPr>
                        <a:t>Steueramt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18:05-18:15 Uhr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Thomas Fischer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9305686"/>
                  </a:ext>
                </a:extLst>
              </a:tr>
              <a:tr h="255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</a:rPr>
                        <a:t>4.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Präsentation SOTAXX (plus</a:t>
                      </a:r>
                      <a:r>
                        <a:rPr lang="de-CH" sz="1050" dirty="0" smtClean="0">
                          <a:effectLst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18:15-18:45 Uhr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Daniel Uebelhart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0587001"/>
                  </a:ext>
                </a:extLst>
              </a:tr>
              <a:tr h="767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</a:rPr>
                        <a:t>5.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Neuerungen ab 2020, was ändert sich für die Gemeinde mit der neuen Steuersoftware des </a:t>
                      </a:r>
                      <a:r>
                        <a:rPr lang="de-CH" sz="1050" dirty="0" smtClean="0">
                          <a:effectLst/>
                        </a:rPr>
                        <a:t>KSTA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18:45-19:00 Uhr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 smtClean="0">
                          <a:effectLst/>
                        </a:rPr>
                        <a:t>David Lauber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Daniel Uebelhart</a:t>
                      </a:r>
                      <a:endParaRPr lang="de-CH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0712664"/>
                  </a:ext>
                </a:extLst>
              </a:tr>
              <a:tr h="255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</a:rPr>
                        <a:t>6.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 err="1" smtClean="0">
                          <a:effectLst/>
                        </a:rPr>
                        <a:t>eTax</a:t>
                      </a:r>
                      <a:r>
                        <a:rPr lang="de-CH" sz="1050" dirty="0" smtClean="0">
                          <a:effectLst/>
                        </a:rPr>
                        <a:t> </a:t>
                      </a:r>
                      <a:r>
                        <a:rPr lang="de-CH" sz="1050" dirty="0">
                          <a:effectLst/>
                        </a:rPr>
                        <a:t>Solothurn, </a:t>
                      </a:r>
                      <a:r>
                        <a:rPr lang="de-CH" sz="1050" dirty="0" smtClean="0">
                          <a:effectLst/>
                        </a:rPr>
                        <a:t>mit Demo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19:00-19:15 Uhr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Daniel Uebelhart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6234288"/>
                  </a:ext>
                </a:extLst>
              </a:tr>
              <a:tr h="255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</a:rPr>
                        <a:t>7.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Abschluss </a:t>
                      </a:r>
                      <a:endParaRPr lang="de-CH" sz="105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>
                          <a:effectLst/>
                        </a:rPr>
                        <a:t>19:15-19:25 Uhr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Thomas Blum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4226245"/>
                  </a:ext>
                </a:extLst>
              </a:tr>
              <a:tr h="255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000" dirty="0">
                          <a:effectLst/>
                        </a:rPr>
                        <a:t>8.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 err="1" smtClean="0">
                          <a:effectLst/>
                        </a:rPr>
                        <a:t>Apéro</a:t>
                      </a:r>
                      <a:endParaRPr lang="de-CH" sz="105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>
                          <a:effectLst/>
                        </a:rPr>
                        <a:t>19:25 Uhr</a:t>
                      </a:r>
                      <a:endParaRPr lang="de-CH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050" dirty="0">
                          <a:effectLst/>
                        </a:rPr>
                        <a:t>KSTA offeriert </a:t>
                      </a:r>
                      <a:endParaRPr lang="de-CH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2430830"/>
                  </a:ext>
                </a:extLst>
              </a:tr>
            </a:tbl>
          </a:graphicData>
        </a:graphic>
      </p:graphicFrame>
      <p:sp>
        <p:nvSpPr>
          <p:cNvPr id="1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06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5.3</a:t>
            </a:r>
            <a:r>
              <a:rPr lang="de-CH" sz="3200" dirty="0" smtClean="0"/>
              <a:t> Veranlagungsliste (VAL)</a:t>
            </a:r>
            <a:endParaRPr lang="de-CH" sz="1600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27324" y="1882639"/>
            <a:ext cx="4232708" cy="349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Periodizität: wählbar</a:t>
            </a: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2000" dirty="0" smtClean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Format Excel, Spalten definiert</a:t>
            </a: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2000" dirty="0" smtClean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Inhalt: Alle Veranlagungen derjenigen Steuerpflichtigen, welche die Gemeinde Hauptort ist (primär oder sekundär).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2000" kern="0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873" y="2636913"/>
            <a:ext cx="4064800" cy="288032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6039437" y="3501008"/>
            <a:ext cx="980835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61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5.4</a:t>
            </a:r>
            <a:r>
              <a:rPr lang="de-CH" sz="3200" dirty="0" smtClean="0"/>
              <a:t> Ausscheidungsliste (AUL)</a:t>
            </a:r>
            <a:endParaRPr lang="de-CH" sz="1600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27324" y="1882639"/>
            <a:ext cx="4385549" cy="211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Periodizität: wählbar</a:t>
            </a: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2000" dirty="0" smtClean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Format Excel, Spalten definiert</a:t>
            </a: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2000" dirty="0" smtClean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Inhalt: Alle Veranlagungen derjenigen Steuerpflichtigen, welche die Gemeinde NICHT Hauptort ist.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2000" kern="0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873" y="2636913"/>
            <a:ext cx="4064800" cy="288032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7047549" y="3501008"/>
            <a:ext cx="980835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41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22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5.5</a:t>
            </a:r>
            <a:r>
              <a:rPr lang="de-CH" sz="3200" dirty="0" smtClean="0"/>
              <a:t> Personenmutationen (PML)</a:t>
            </a:r>
            <a:endParaRPr lang="de-CH" sz="1600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27324" y="1882639"/>
            <a:ext cx="4385549" cy="211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Periodizität: wählbar</a:t>
            </a: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2000" dirty="0" smtClean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Format Excel, Spalten definiert</a:t>
            </a: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2000" dirty="0" smtClean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Inhalt: Alle NP und JP Mutationen zu persönlich + wirtschaftlich (inkl. GERES).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2000" kern="0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873" y="2636913"/>
            <a:ext cx="4064800" cy="288032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7047549" y="4149080"/>
            <a:ext cx="980835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38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23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5.6</a:t>
            </a:r>
            <a:r>
              <a:rPr lang="de-CH" sz="3200" dirty="0" smtClean="0"/>
              <a:t> </a:t>
            </a:r>
            <a:r>
              <a:rPr lang="de-CH" sz="3200" dirty="0" err="1" smtClean="0"/>
              <a:t>Einspracheliste</a:t>
            </a:r>
            <a:r>
              <a:rPr lang="de-CH" sz="3200" dirty="0" smtClean="0"/>
              <a:t> (EIL)</a:t>
            </a:r>
            <a:endParaRPr lang="de-CH" sz="1600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27324" y="1882639"/>
            <a:ext cx="4385549" cy="211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Periodizität: wählbar</a:t>
            </a: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2000" dirty="0" smtClean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Format Excel, Spalten definiert</a:t>
            </a: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2000" dirty="0" smtClean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Inhalt: Informationen aller eingegangenen Einsprachen.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DE" sz="2000" kern="0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873" y="2636913"/>
            <a:ext cx="4064800" cy="288032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8055661" y="4149080"/>
            <a:ext cx="980835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84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24</a:t>
            </a:fld>
            <a:endParaRPr lang="de-CH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27577" y="1556792"/>
            <a:ext cx="7259223" cy="7191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2800" dirty="0" smtClean="0"/>
              <a:t>Neuerungen ab 2020 / Teil II </a:t>
            </a:r>
            <a:endParaRPr lang="de-DE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36813" y="1569227"/>
            <a:ext cx="8556362" cy="936625"/>
            <a:chOff x="1095" y="3073"/>
            <a:chExt cx="3917" cy="59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610" y="3566"/>
              <a:ext cx="303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474" y="3645"/>
              <a:ext cx="35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095" y="3073"/>
              <a:ext cx="451" cy="590"/>
            </a:xfrm>
            <a:prstGeom prst="ellips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de-CH">
                <a:solidFill>
                  <a:srgbClr val="EEECE1"/>
                </a:solidFill>
              </a:endParaRPr>
            </a:p>
          </p:txBody>
        </p:sp>
      </p:grp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01493" y="1645427"/>
            <a:ext cx="849312" cy="777875"/>
          </a:xfrm>
          <a:prstGeom prst="ellipse">
            <a:avLst/>
          </a:prstGeom>
          <a:solidFill>
            <a:srgbClr val="F77F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sz="25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de-CH" sz="2500" dirty="0">
              <a:solidFill>
                <a:srgbClr val="EEECE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255604" y="3385328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400" dirty="0" smtClean="0"/>
              <a:t>David Lauber</a:t>
            </a: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CH" sz="2400" dirty="0"/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400" dirty="0" smtClean="0"/>
              <a:t>Controller KSTA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554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25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5.7</a:t>
            </a:r>
            <a:r>
              <a:rPr lang="de-CH" sz="3200" dirty="0" smtClean="0"/>
              <a:t> Steuerabschluss / Neuerungen</a:t>
            </a:r>
            <a:endParaRPr lang="de-CH" sz="3200" dirty="0">
              <a:solidFill>
                <a:srgbClr val="FF0000"/>
              </a:solidFill>
            </a:endParaRPr>
          </a:p>
          <a:p>
            <a:pPr algn="l"/>
            <a:endParaRPr lang="de-CH" sz="3200" dirty="0">
              <a:solidFill>
                <a:srgbClr val="FF0000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55576" y="1772816"/>
            <a:ext cx="79928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000" dirty="0"/>
              <a:t>Steuerempfängerabrechnung (INES) wird zu Steuerabschluss (</a:t>
            </a:r>
            <a:r>
              <a:rPr lang="de-CH" sz="2000" dirty="0" smtClean="0"/>
              <a:t>NEST)</a:t>
            </a: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CH" sz="2000" dirty="0" smtClean="0"/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000" dirty="0"/>
              <a:t>Pro Gemeinde 2 </a:t>
            </a:r>
            <a:r>
              <a:rPr lang="de-CH" sz="2000" dirty="0" smtClean="0"/>
              <a:t>Abschlüsse</a:t>
            </a:r>
            <a:endParaRPr lang="de-CH" sz="2000" dirty="0"/>
          </a:p>
          <a:p>
            <a:pPr marL="742950" lvl="2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000" dirty="0" smtClean="0"/>
              <a:t>1 </a:t>
            </a:r>
            <a:r>
              <a:rPr lang="de-CH" sz="2000" dirty="0"/>
              <a:t>x ordentlicher Steuerabschluss (alle Steuerarten OHNE </a:t>
            </a:r>
            <a:r>
              <a:rPr lang="de-CH" sz="2000" dirty="0" smtClean="0"/>
              <a:t>Quellensteuern)</a:t>
            </a:r>
            <a:endParaRPr lang="de-CH" sz="2000" dirty="0"/>
          </a:p>
          <a:p>
            <a:pPr marL="742950" lvl="2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000" dirty="0" smtClean="0"/>
              <a:t>1 </a:t>
            </a:r>
            <a:r>
              <a:rPr lang="de-CH" sz="2000" dirty="0"/>
              <a:t>x </a:t>
            </a:r>
            <a:r>
              <a:rPr lang="de-CH" sz="2000" dirty="0" smtClean="0"/>
              <a:t>Quellensteuerabschluss</a:t>
            </a:r>
          </a:p>
          <a:p>
            <a:pPr marL="742950" lvl="2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CH" sz="2000" dirty="0" smtClean="0"/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000" dirty="0"/>
              <a:t>Quartalsweiser Abschluss- resp. </a:t>
            </a:r>
            <a:r>
              <a:rPr lang="de-CH" sz="2000" dirty="0" smtClean="0"/>
              <a:t>Abrechnungsmodus</a:t>
            </a:r>
            <a:endParaRPr lang="de-CH" sz="2000" dirty="0"/>
          </a:p>
          <a:p>
            <a:pPr marL="742950" lvl="2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000" dirty="0" smtClean="0"/>
              <a:t>Überweisung </a:t>
            </a:r>
            <a:r>
              <a:rPr lang="de-CH" sz="2000" dirty="0"/>
              <a:t>Gemeindeanteile aufgrund der Zahlungseingänge (Spezialfall </a:t>
            </a:r>
            <a:r>
              <a:rPr lang="de-CH" sz="2000" dirty="0" smtClean="0"/>
              <a:t>QST</a:t>
            </a:r>
            <a:r>
              <a:rPr lang="de-CH" sz="2000" dirty="0"/>
              <a:t>)</a:t>
            </a:r>
            <a:endParaRPr lang="de-CH" sz="2000" b="1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292100" indent="-292100">
              <a:spcBef>
                <a:spcPct val="20000"/>
              </a:spcBef>
              <a:buClr>
                <a:srgbClr val="FF8000"/>
              </a:buClr>
              <a:buSzPct val="80000"/>
              <a:buFont typeface="Zapf Dingbats" pitchFamily="48" charset="2"/>
              <a:buNone/>
              <a:defRPr/>
            </a:pPr>
            <a:endParaRPr lang="de-DE" sz="2400" kern="0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5.8</a:t>
            </a:r>
            <a:r>
              <a:rPr lang="de-CH" sz="3200" dirty="0" smtClean="0"/>
              <a:t> Steuerabschluss / Neuerungen</a:t>
            </a:r>
            <a:endParaRPr lang="de-CH" sz="3200" dirty="0">
              <a:solidFill>
                <a:srgbClr val="FF0000"/>
              </a:solidFill>
            </a:endParaRPr>
          </a:p>
          <a:p>
            <a:pPr algn="l"/>
            <a:endParaRPr lang="de-CH" sz="3200" dirty="0">
              <a:solidFill>
                <a:srgbClr val="FF0000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434647"/>
              </p:ext>
            </p:extLst>
          </p:nvPr>
        </p:nvGraphicFramePr>
        <p:xfrm>
          <a:off x="755576" y="1988840"/>
          <a:ext cx="7848872" cy="17464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2099924124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1742917160"/>
                    </a:ext>
                  </a:extLst>
                </a:gridCol>
              </a:tblGrid>
              <a:tr h="554571">
                <a:tc>
                  <a:txBody>
                    <a:bodyPr/>
                    <a:lstStyle/>
                    <a:p>
                      <a:r>
                        <a:rPr lang="de-CH" dirty="0" smtClean="0"/>
                        <a:t>Dokument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Muster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4018209"/>
                  </a:ext>
                </a:extLst>
              </a:tr>
              <a:tr h="1191843">
                <a:tc>
                  <a:txBody>
                    <a:bodyPr/>
                    <a:lstStyle/>
                    <a:p>
                      <a:r>
                        <a:rPr lang="de-CH" dirty="0" smtClean="0"/>
                        <a:t>Ordentlicher Steuerabschluss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hlinkClick r:id="rId2" action="ppaction://hlinkfile"/>
                        </a:rPr>
                        <a:t>Link ordentlicher</a:t>
                      </a:r>
                      <a:r>
                        <a:rPr lang="de-CH" baseline="0" dirty="0" smtClean="0">
                          <a:hlinkClick r:id="rId2" action="ppaction://hlinkfile"/>
                        </a:rPr>
                        <a:t> Steuerabschluss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507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3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27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5.9</a:t>
            </a:r>
            <a:r>
              <a:rPr lang="de-CH" sz="3200" dirty="0" smtClean="0"/>
              <a:t> Steuerabschluss / Neuerungen</a:t>
            </a:r>
            <a:endParaRPr lang="de-CH" sz="3200" dirty="0">
              <a:solidFill>
                <a:srgbClr val="FF0000"/>
              </a:solidFill>
            </a:endParaRPr>
          </a:p>
          <a:p>
            <a:pPr algn="l"/>
            <a:endParaRPr lang="de-CH" sz="3200" dirty="0">
              <a:solidFill>
                <a:srgbClr val="FF0000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743967"/>
              </p:ext>
            </p:extLst>
          </p:nvPr>
        </p:nvGraphicFramePr>
        <p:xfrm>
          <a:off x="755576" y="1988840"/>
          <a:ext cx="7848872" cy="17464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2099924124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1742917160"/>
                    </a:ext>
                  </a:extLst>
                </a:gridCol>
              </a:tblGrid>
              <a:tr h="554571">
                <a:tc>
                  <a:txBody>
                    <a:bodyPr/>
                    <a:lstStyle/>
                    <a:p>
                      <a:r>
                        <a:rPr lang="de-CH" dirty="0" smtClean="0"/>
                        <a:t>Dokument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Muster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4018209"/>
                  </a:ext>
                </a:extLst>
              </a:tr>
              <a:tr h="1191843">
                <a:tc>
                  <a:txBody>
                    <a:bodyPr/>
                    <a:lstStyle/>
                    <a:p>
                      <a:r>
                        <a:rPr lang="de-C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Detailauswertung Ausstände / Guthaben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hlinkClick r:id="rId2" action="ppaction://hlinkfile"/>
                        </a:rPr>
                        <a:t>Link Detailauswertung Ausstände / Guthaben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507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9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28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5.10</a:t>
            </a:r>
            <a:r>
              <a:rPr lang="de-CH" sz="3200" dirty="0" smtClean="0"/>
              <a:t> Steuerabschluss / Neuerungen</a:t>
            </a:r>
            <a:endParaRPr lang="de-CH" sz="3200" dirty="0">
              <a:solidFill>
                <a:srgbClr val="FF0000"/>
              </a:solidFill>
            </a:endParaRPr>
          </a:p>
          <a:p>
            <a:pPr algn="l"/>
            <a:endParaRPr lang="de-CH" sz="3200" dirty="0">
              <a:solidFill>
                <a:srgbClr val="FF0000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618367"/>
              </p:ext>
            </p:extLst>
          </p:nvPr>
        </p:nvGraphicFramePr>
        <p:xfrm>
          <a:off x="755576" y="1988840"/>
          <a:ext cx="7848872" cy="17464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2099924124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1742917160"/>
                    </a:ext>
                  </a:extLst>
                </a:gridCol>
              </a:tblGrid>
              <a:tr h="554571">
                <a:tc>
                  <a:txBody>
                    <a:bodyPr/>
                    <a:lstStyle/>
                    <a:p>
                      <a:r>
                        <a:rPr lang="de-CH" dirty="0" smtClean="0"/>
                        <a:t>Dokument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Muster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4018209"/>
                  </a:ext>
                </a:extLst>
              </a:tr>
              <a:tr h="1191843">
                <a:tc>
                  <a:txBody>
                    <a:bodyPr/>
                    <a:lstStyle/>
                    <a:p>
                      <a:r>
                        <a:rPr lang="de-C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Detailauswertung Steuersoll-stellungen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hlinkClick r:id="rId2" action="ppaction://hlinkfile"/>
                        </a:rPr>
                        <a:t>Link Detailauswertung Steuersoll-stellungen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507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6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29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5.11</a:t>
            </a:r>
            <a:r>
              <a:rPr lang="de-CH" sz="3200" dirty="0" smtClean="0"/>
              <a:t> Steuerabschluss / Neuerungen</a:t>
            </a:r>
            <a:endParaRPr lang="de-CH" sz="3200" dirty="0">
              <a:solidFill>
                <a:srgbClr val="FF0000"/>
              </a:solidFill>
            </a:endParaRPr>
          </a:p>
          <a:p>
            <a:pPr algn="l"/>
            <a:endParaRPr lang="de-CH" sz="3200" dirty="0">
              <a:solidFill>
                <a:srgbClr val="FF0000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207813"/>
              </p:ext>
            </p:extLst>
          </p:nvPr>
        </p:nvGraphicFramePr>
        <p:xfrm>
          <a:off x="755576" y="1988840"/>
          <a:ext cx="7848872" cy="17464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2099924124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1742917160"/>
                    </a:ext>
                  </a:extLst>
                </a:gridCol>
              </a:tblGrid>
              <a:tr h="554571">
                <a:tc>
                  <a:txBody>
                    <a:bodyPr/>
                    <a:lstStyle/>
                    <a:p>
                      <a:r>
                        <a:rPr lang="de-CH" dirty="0" smtClean="0"/>
                        <a:t>Dokument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Muster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4018209"/>
                  </a:ext>
                </a:extLst>
              </a:tr>
              <a:tr h="1191843">
                <a:tc>
                  <a:txBody>
                    <a:bodyPr/>
                    <a:lstStyle/>
                    <a:p>
                      <a:r>
                        <a:rPr lang="de-C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Abschreibungen / Erlasse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hlinkClick r:id="rId2" action="ppaction://hlinkfile"/>
                        </a:rPr>
                        <a:t>Link Abschreibungen / Erlasse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507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3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27577" y="1556792"/>
            <a:ext cx="7259223" cy="7191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2800" dirty="0" smtClean="0"/>
              <a:t>Einleitung </a:t>
            </a:r>
            <a:endParaRPr lang="de-DE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36813" y="1569227"/>
            <a:ext cx="8556362" cy="936625"/>
            <a:chOff x="1095" y="3073"/>
            <a:chExt cx="3917" cy="59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610" y="3566"/>
              <a:ext cx="303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474" y="3645"/>
              <a:ext cx="35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095" y="3073"/>
              <a:ext cx="451" cy="590"/>
            </a:xfrm>
            <a:prstGeom prst="ellips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de-CH">
                <a:solidFill>
                  <a:srgbClr val="EEECE1"/>
                </a:solidFill>
              </a:endParaRPr>
            </a:p>
          </p:txBody>
        </p:sp>
      </p:grp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01493" y="1645427"/>
            <a:ext cx="849312" cy="777875"/>
          </a:xfrm>
          <a:prstGeom prst="ellipse">
            <a:avLst/>
          </a:prstGeom>
          <a:solidFill>
            <a:srgbClr val="F77F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sz="2500" dirty="0" smtClean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de-CH" sz="2500" dirty="0">
              <a:solidFill>
                <a:srgbClr val="EEECE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255604" y="3385328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400" dirty="0" smtClean="0"/>
              <a:t>Thomas Blum</a:t>
            </a: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CH" sz="2400" dirty="0"/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400" dirty="0"/>
              <a:t>Geschäftsführer VSEG </a:t>
            </a: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62" y="3183980"/>
            <a:ext cx="2780742" cy="258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30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5.12</a:t>
            </a:r>
            <a:r>
              <a:rPr lang="de-CH" sz="3200" dirty="0" smtClean="0"/>
              <a:t> Steuerabschluss / Neuerungen</a:t>
            </a:r>
            <a:endParaRPr lang="de-CH" sz="3200" dirty="0">
              <a:solidFill>
                <a:srgbClr val="FF0000"/>
              </a:solidFill>
            </a:endParaRPr>
          </a:p>
          <a:p>
            <a:pPr algn="l"/>
            <a:endParaRPr lang="de-CH" sz="3200" dirty="0">
              <a:solidFill>
                <a:srgbClr val="FF0000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397144"/>
              </p:ext>
            </p:extLst>
          </p:nvPr>
        </p:nvGraphicFramePr>
        <p:xfrm>
          <a:off x="755576" y="1988840"/>
          <a:ext cx="7848872" cy="17464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2099924124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1742917160"/>
                    </a:ext>
                  </a:extLst>
                </a:gridCol>
              </a:tblGrid>
              <a:tr h="554571">
                <a:tc>
                  <a:txBody>
                    <a:bodyPr/>
                    <a:lstStyle/>
                    <a:p>
                      <a:r>
                        <a:rPr lang="de-CH" dirty="0" smtClean="0"/>
                        <a:t>Dokument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Muster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4018209"/>
                  </a:ext>
                </a:extLst>
              </a:tr>
              <a:tr h="1191843">
                <a:tc>
                  <a:txBody>
                    <a:bodyPr/>
                    <a:lstStyle/>
                    <a:p>
                      <a:r>
                        <a:rPr lang="de-CH" dirty="0" smtClean="0"/>
                        <a:t>Quellensteuer</a:t>
                      </a:r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hlinkClick r:id="rId2" action="ppaction://hlinkfile"/>
                        </a:rPr>
                        <a:t>Link</a:t>
                      </a:r>
                      <a:r>
                        <a:rPr lang="de-CH" baseline="0" dirty="0" smtClean="0">
                          <a:hlinkClick r:id="rId2" action="ppaction://hlinkfile"/>
                        </a:rPr>
                        <a:t> Brief</a:t>
                      </a:r>
                      <a:endParaRPr lang="de-CH" baseline="0" dirty="0" smtClean="0"/>
                    </a:p>
                    <a:p>
                      <a:endParaRPr lang="de-CH" baseline="0" dirty="0" smtClean="0"/>
                    </a:p>
                    <a:p>
                      <a:r>
                        <a:rPr lang="de-CH" baseline="0" dirty="0" smtClean="0">
                          <a:hlinkClick r:id="rId3" action="ppaction://hlinkfile"/>
                        </a:rPr>
                        <a:t>Link Detail</a:t>
                      </a:r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507880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6" y="3861048"/>
            <a:ext cx="79928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dirty="0"/>
              <a:t>Alles anders beim Quellensteuer </a:t>
            </a:r>
            <a:r>
              <a:rPr lang="de-CH" dirty="0" smtClean="0"/>
              <a:t>Steuerabschluss</a:t>
            </a:r>
          </a:p>
          <a:p>
            <a:pPr marL="742950" lvl="2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dirty="0" smtClean="0"/>
              <a:t>vereinnahmte Abrechnung</a:t>
            </a:r>
          </a:p>
          <a:p>
            <a:pPr marL="742950" lvl="2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dirty="0" smtClean="0"/>
              <a:t>Verteilung </a:t>
            </a:r>
            <a:r>
              <a:rPr lang="de-CH" dirty="0"/>
              <a:t>der Gelder nur bei Saldo «Null» oder </a:t>
            </a:r>
            <a:r>
              <a:rPr lang="de-CH" dirty="0" smtClean="0"/>
              <a:t>Überbezahlung</a:t>
            </a:r>
          </a:p>
          <a:p>
            <a:pPr marL="742950" lvl="2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dirty="0" smtClean="0"/>
              <a:t>Einmaliger </a:t>
            </a:r>
            <a:r>
              <a:rPr lang="de-CH" dirty="0"/>
              <a:t>Abzug bereits verteilter Teilzahlungen per 31.12.2019</a:t>
            </a:r>
            <a:endParaRPr lang="de-CH" sz="1600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292100" indent="-292100">
              <a:spcBef>
                <a:spcPct val="20000"/>
              </a:spcBef>
              <a:buClr>
                <a:srgbClr val="FF8000"/>
              </a:buClr>
              <a:buSzPct val="80000"/>
              <a:buFont typeface="Zapf Dingbats" pitchFamily="48" charset="2"/>
              <a:buNone/>
              <a:defRPr/>
            </a:pPr>
            <a:endParaRPr lang="de-DE" kern="0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31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5.13</a:t>
            </a:r>
            <a:r>
              <a:rPr lang="de-CH" sz="3200" dirty="0" smtClean="0"/>
              <a:t> Steuerabschluss / Neuerungen</a:t>
            </a:r>
            <a:endParaRPr lang="de-CH" sz="3200" dirty="0">
              <a:solidFill>
                <a:srgbClr val="FF0000"/>
              </a:solidFill>
            </a:endParaRPr>
          </a:p>
          <a:p>
            <a:pPr algn="l"/>
            <a:endParaRPr lang="de-CH" sz="3200" dirty="0">
              <a:solidFill>
                <a:srgbClr val="FF0000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6" y="2132856"/>
            <a:ext cx="79928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000" dirty="0"/>
              <a:t>Auszahlungen auf Bank- / </a:t>
            </a:r>
            <a:r>
              <a:rPr lang="de-CH" sz="2000" dirty="0" smtClean="0"/>
              <a:t>Postkonto</a:t>
            </a: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CH" sz="2000" dirty="0" smtClean="0"/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000" dirty="0"/>
              <a:t>Handhabung Guthabensaldi &lt; Fr. 20.00 per </a:t>
            </a:r>
            <a:r>
              <a:rPr lang="de-CH" sz="2000" dirty="0" smtClean="0"/>
              <a:t>31.12.2019</a:t>
            </a: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CH" sz="2000" dirty="0" smtClean="0"/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000" dirty="0"/>
              <a:t>Handhabung Schuldsaldi per </a:t>
            </a:r>
            <a:r>
              <a:rPr lang="de-CH" sz="2000" dirty="0" smtClean="0"/>
              <a:t>31.12.2019</a:t>
            </a: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CH" sz="2000" dirty="0" smtClean="0"/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000" dirty="0"/>
              <a:t>Versand der </a:t>
            </a:r>
            <a:r>
              <a:rPr lang="de-CH" sz="2000" dirty="0" smtClean="0"/>
              <a:t>Unterlagen</a:t>
            </a:r>
          </a:p>
        </p:txBody>
      </p:sp>
    </p:spTree>
    <p:extLst>
      <p:ext uri="{BB962C8B-B14F-4D97-AF65-F5344CB8AC3E}">
        <p14:creationId xmlns:p14="http://schemas.microsoft.com/office/powerpoint/2010/main" val="38270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32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5.14</a:t>
            </a:r>
            <a:r>
              <a:rPr lang="de-CH" sz="3200" dirty="0" smtClean="0"/>
              <a:t> Steuerabschluss / Neuerungen</a:t>
            </a:r>
            <a:endParaRPr lang="de-CH" sz="3200" dirty="0">
              <a:solidFill>
                <a:srgbClr val="FF0000"/>
              </a:solidFill>
            </a:endParaRPr>
          </a:p>
          <a:p>
            <a:pPr algn="l"/>
            <a:endParaRPr lang="de-CH" sz="3200" dirty="0">
              <a:solidFill>
                <a:srgbClr val="FF0000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1700808"/>
            <a:ext cx="82192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dirty="0" smtClean="0"/>
              <a:t>Zusammenfassung</a:t>
            </a:r>
          </a:p>
          <a:p>
            <a:pPr marL="742950" lvl="2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dirty="0" smtClean="0"/>
              <a:t>2 </a:t>
            </a:r>
            <a:r>
              <a:rPr lang="de-CH" dirty="0"/>
              <a:t>Steuerabschlüsse, unterschiedlicher </a:t>
            </a:r>
            <a:r>
              <a:rPr lang="de-CH" dirty="0" smtClean="0"/>
              <a:t>Aufbau</a:t>
            </a:r>
          </a:p>
          <a:p>
            <a:pPr marL="742950" lvl="2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dirty="0" smtClean="0"/>
              <a:t>Kirchgemeinden </a:t>
            </a:r>
            <a:r>
              <a:rPr lang="de-CH" dirty="0"/>
              <a:t>erhalten u.U. mehrere Abschlüsse und </a:t>
            </a:r>
            <a:r>
              <a:rPr lang="de-CH" dirty="0" smtClean="0"/>
              <a:t>Überweisungen</a:t>
            </a:r>
          </a:p>
          <a:p>
            <a:pPr marL="742950" lvl="2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dirty="0" smtClean="0"/>
              <a:t>Abschlüsse </a:t>
            </a:r>
            <a:r>
              <a:rPr lang="de-CH" dirty="0"/>
              <a:t>und Detailauswertungen für alle Gemeinden </a:t>
            </a:r>
            <a:r>
              <a:rPr lang="de-CH" dirty="0" smtClean="0"/>
              <a:t>standardisiert</a:t>
            </a:r>
          </a:p>
          <a:p>
            <a:pPr marL="742950" lvl="2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dirty="0" smtClean="0"/>
              <a:t>Bezugsprovision </a:t>
            </a:r>
            <a:r>
              <a:rPr lang="de-CH" dirty="0"/>
              <a:t>ordentlicher Abschluss: generell 1% ohne </a:t>
            </a:r>
            <a:r>
              <a:rPr lang="de-CH" dirty="0" smtClean="0"/>
              <a:t>Minimum/Maximum</a:t>
            </a:r>
          </a:p>
          <a:p>
            <a:pPr marL="742950" lvl="2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dirty="0" smtClean="0"/>
              <a:t>QST-Abschluss </a:t>
            </a:r>
            <a:r>
              <a:rPr lang="de-CH" dirty="0"/>
              <a:t>verteilt Zahlungseingänge nur bei Saldo 0 resp. &lt;</a:t>
            </a:r>
            <a:r>
              <a:rPr lang="de-CH" dirty="0" smtClean="0"/>
              <a:t>0</a:t>
            </a:r>
          </a:p>
          <a:p>
            <a:pPr marL="742950" lvl="2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dirty="0" smtClean="0"/>
              <a:t>Einmaliger </a:t>
            </a:r>
            <a:r>
              <a:rPr lang="de-CH" dirty="0"/>
              <a:t>Abzug von verteilten Ines-Teilzahlungen per Abschluss </a:t>
            </a:r>
            <a:r>
              <a:rPr lang="de-CH" dirty="0" smtClean="0"/>
              <a:t>31.03.2020</a:t>
            </a:r>
          </a:p>
          <a:p>
            <a:pPr marL="742950" lvl="2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dirty="0" smtClean="0"/>
              <a:t>Evtl</a:t>
            </a:r>
            <a:r>
              <a:rPr lang="de-CH" dirty="0"/>
              <a:t>. Abweichungen zwischen Ausstand 31.12.2019 und 01.01.2020</a:t>
            </a:r>
            <a:r>
              <a:rPr lang="de-CH" dirty="0" smtClean="0"/>
              <a:t> </a:t>
            </a:r>
            <a:r>
              <a:rPr lang="de-CH" dirty="0"/>
              <a:t>Unterlagen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1353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33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5.15</a:t>
            </a:r>
            <a:r>
              <a:rPr lang="de-CH" sz="3200" dirty="0" smtClean="0"/>
              <a:t> Steuerabschluss / Neuerungen</a:t>
            </a:r>
            <a:endParaRPr lang="de-CH" sz="3200" dirty="0">
              <a:solidFill>
                <a:srgbClr val="FF0000"/>
              </a:solidFill>
            </a:endParaRPr>
          </a:p>
          <a:p>
            <a:pPr algn="l"/>
            <a:endParaRPr lang="de-CH" sz="3200" dirty="0">
              <a:solidFill>
                <a:srgbClr val="FF0000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6" y="1700808"/>
            <a:ext cx="79928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tabLst>
                <a:tab pos="3944938" algn="l"/>
                <a:tab pos="8343900" algn="r"/>
              </a:tabLst>
              <a:defRPr/>
            </a:pPr>
            <a:endParaRPr lang="de-CH" dirty="0"/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CH" dirty="0" smtClean="0"/>
          </a:p>
          <a:p>
            <a:pPr marL="742950" lvl="2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dirty="0"/>
              <a:t>WIR VERSTEHEN UNS ALS DIENSTLEISTER UND SIND FÜR SIE DA</a:t>
            </a:r>
            <a:r>
              <a:rPr lang="de-CH" dirty="0" smtClean="0"/>
              <a:t>!</a:t>
            </a:r>
          </a:p>
          <a:p>
            <a:pPr marL="742950" lvl="2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CH" dirty="0"/>
          </a:p>
          <a:p>
            <a:pPr marL="742950" lvl="2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CH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05" y="3421076"/>
            <a:ext cx="2617189" cy="25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34</a:t>
            </a:fld>
            <a:endParaRPr lang="de-CH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27577" y="1556792"/>
            <a:ext cx="7259223" cy="7191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2800" dirty="0" err="1"/>
              <a:t>e</a:t>
            </a:r>
            <a:r>
              <a:rPr lang="de-CH" sz="2800" dirty="0" err="1" smtClean="0"/>
              <a:t>Tax</a:t>
            </a:r>
            <a:r>
              <a:rPr lang="de-CH" sz="2800" dirty="0" smtClean="0"/>
              <a:t> Solothurn </a:t>
            </a:r>
            <a:endParaRPr lang="de-DE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36813" y="1569227"/>
            <a:ext cx="8556362" cy="936625"/>
            <a:chOff x="1095" y="3073"/>
            <a:chExt cx="3917" cy="59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610" y="3566"/>
              <a:ext cx="303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474" y="3645"/>
              <a:ext cx="35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095" y="3073"/>
              <a:ext cx="451" cy="590"/>
            </a:xfrm>
            <a:prstGeom prst="ellips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de-CH">
                <a:solidFill>
                  <a:srgbClr val="EEECE1"/>
                </a:solidFill>
              </a:endParaRPr>
            </a:p>
          </p:txBody>
        </p:sp>
      </p:grp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01493" y="1645427"/>
            <a:ext cx="849312" cy="777875"/>
          </a:xfrm>
          <a:prstGeom prst="ellipse">
            <a:avLst/>
          </a:prstGeom>
          <a:solidFill>
            <a:srgbClr val="F77F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sz="25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de-CH" sz="2500" dirty="0">
              <a:solidFill>
                <a:srgbClr val="EEECE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208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35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6.1</a:t>
            </a:r>
            <a:r>
              <a:rPr lang="de-CH" sz="3200" dirty="0" smtClean="0"/>
              <a:t> </a:t>
            </a:r>
            <a:r>
              <a:rPr lang="de-CH" sz="3200" dirty="0" err="1" smtClean="0"/>
              <a:t>eTax</a:t>
            </a:r>
            <a:r>
              <a:rPr lang="de-CH" sz="3200" dirty="0" smtClean="0"/>
              <a:t> </a:t>
            </a:r>
            <a:r>
              <a:rPr lang="de-CH" sz="3200" dirty="0"/>
              <a:t>Live </a:t>
            </a:r>
            <a:r>
              <a:rPr lang="de-CH" sz="3200" dirty="0" smtClean="0"/>
              <a:t>Demo</a:t>
            </a:r>
            <a:endParaRPr lang="de-CH" sz="3200" dirty="0">
              <a:solidFill>
                <a:srgbClr val="FF0000"/>
              </a:solidFill>
            </a:endParaRPr>
          </a:p>
          <a:p>
            <a:pPr algn="l"/>
            <a:endParaRPr lang="de-CH" sz="3200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48" y="2060848"/>
            <a:ext cx="7956632" cy="36334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hteck 7"/>
          <p:cNvSpPr/>
          <p:nvPr/>
        </p:nvSpPr>
        <p:spPr>
          <a:xfrm>
            <a:off x="7295532" y="2018186"/>
            <a:ext cx="804860" cy="474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128817" y="1809129"/>
            <a:ext cx="267541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sz="2400" dirty="0"/>
              <a:t>«</a:t>
            </a:r>
            <a:r>
              <a:rPr lang="de-CH" sz="2400" dirty="0" err="1"/>
              <a:t>eTax</a:t>
            </a:r>
            <a:r>
              <a:rPr lang="de-CH" sz="2400" dirty="0"/>
              <a:t> Solothurn</a:t>
            </a:r>
            <a:r>
              <a:rPr lang="de-CH" sz="2400" dirty="0" smtClean="0"/>
              <a:t>»</a:t>
            </a:r>
            <a:endParaRPr lang="de-CH" sz="2400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719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36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6.2</a:t>
            </a:r>
            <a:r>
              <a:rPr lang="de-CH" sz="3200" dirty="0" smtClean="0"/>
              <a:t> </a:t>
            </a:r>
            <a:r>
              <a:rPr lang="de-CH" sz="3200" dirty="0" err="1" smtClean="0"/>
              <a:t>eTax</a:t>
            </a:r>
            <a:r>
              <a:rPr lang="de-CH" sz="3200" dirty="0" smtClean="0"/>
              <a:t> </a:t>
            </a:r>
            <a:r>
              <a:rPr lang="de-CH" sz="3200" dirty="0"/>
              <a:t>Live </a:t>
            </a:r>
            <a:r>
              <a:rPr lang="de-CH" sz="3200" dirty="0" smtClean="0"/>
              <a:t>Demo</a:t>
            </a:r>
            <a:endParaRPr lang="de-CH" sz="3200" dirty="0">
              <a:solidFill>
                <a:srgbClr val="FF0000"/>
              </a:solidFill>
            </a:endParaRPr>
          </a:p>
          <a:p>
            <a:pPr algn="l"/>
            <a:endParaRPr lang="de-CH" sz="3200" dirty="0">
              <a:solidFill>
                <a:srgbClr val="FF0000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37" y="1781368"/>
            <a:ext cx="8406363" cy="3950293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55715" y="1673901"/>
            <a:ext cx="8752114" cy="42783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89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37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6.3</a:t>
            </a:r>
            <a:r>
              <a:rPr lang="de-CH" sz="3200" dirty="0" smtClean="0"/>
              <a:t> </a:t>
            </a:r>
            <a:r>
              <a:rPr lang="de-CH" sz="3200" dirty="0" err="1" smtClean="0"/>
              <a:t>eTax</a:t>
            </a:r>
            <a:r>
              <a:rPr lang="de-CH" sz="3200" dirty="0" smtClean="0"/>
              <a:t> </a:t>
            </a:r>
            <a:r>
              <a:rPr lang="de-CH" sz="3200" dirty="0"/>
              <a:t>Live </a:t>
            </a:r>
            <a:r>
              <a:rPr lang="de-CH" sz="3200" dirty="0" smtClean="0"/>
              <a:t>Demo</a:t>
            </a:r>
            <a:endParaRPr lang="de-CH" sz="3200" dirty="0">
              <a:solidFill>
                <a:srgbClr val="FF0000"/>
              </a:solidFill>
            </a:endParaRPr>
          </a:p>
          <a:p>
            <a:pPr algn="l"/>
            <a:endParaRPr lang="de-CH" sz="3200" dirty="0">
              <a:solidFill>
                <a:srgbClr val="FF0000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169616" y="1708974"/>
            <a:ext cx="8752114" cy="42783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81368"/>
            <a:ext cx="7711594" cy="41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38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6.4</a:t>
            </a:r>
            <a:r>
              <a:rPr lang="de-CH" sz="3200" dirty="0" smtClean="0"/>
              <a:t> </a:t>
            </a:r>
            <a:r>
              <a:rPr lang="de-CH" sz="3200" dirty="0" err="1" smtClean="0"/>
              <a:t>eTax</a:t>
            </a:r>
            <a:r>
              <a:rPr lang="de-CH" sz="3200" dirty="0" smtClean="0"/>
              <a:t> </a:t>
            </a:r>
            <a:r>
              <a:rPr lang="de-CH" sz="3200" dirty="0"/>
              <a:t>Live </a:t>
            </a:r>
            <a:r>
              <a:rPr lang="de-CH" sz="3200" dirty="0" smtClean="0"/>
              <a:t>Demo</a:t>
            </a:r>
            <a:endParaRPr lang="de-CH" sz="3200" dirty="0">
              <a:solidFill>
                <a:srgbClr val="FF0000"/>
              </a:solidFill>
            </a:endParaRPr>
          </a:p>
          <a:p>
            <a:pPr algn="l"/>
            <a:endParaRPr lang="de-CH" sz="3200" dirty="0">
              <a:solidFill>
                <a:srgbClr val="FF0000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15" y="1753532"/>
            <a:ext cx="6768311" cy="425785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79512" y="1768430"/>
            <a:ext cx="8752114" cy="42783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03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39</a:t>
            </a:fld>
            <a:endParaRPr lang="de-CH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27577" y="1773758"/>
            <a:ext cx="7259223" cy="7191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  <a:tabLst>
                <a:tab pos="7710488" algn="r"/>
              </a:tabLst>
            </a:pPr>
            <a:r>
              <a:rPr lang="de-CH" sz="2800" dirty="0" smtClean="0"/>
              <a:t>Handout / Präsentation unter …</a:t>
            </a:r>
            <a:endParaRPr lang="de-CH" sz="2800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36813" y="1569227"/>
            <a:ext cx="8556362" cy="936625"/>
            <a:chOff x="1095" y="3073"/>
            <a:chExt cx="3917" cy="59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610" y="3566"/>
              <a:ext cx="303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474" y="3645"/>
              <a:ext cx="35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095" y="3073"/>
              <a:ext cx="451" cy="590"/>
            </a:xfrm>
            <a:prstGeom prst="ellips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de-CH">
                <a:solidFill>
                  <a:srgbClr val="EEECE1"/>
                </a:solidFill>
              </a:endParaRPr>
            </a:p>
          </p:txBody>
        </p:sp>
      </p:grp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01493" y="1645427"/>
            <a:ext cx="849312" cy="777875"/>
          </a:xfrm>
          <a:prstGeom prst="ellipse">
            <a:avLst/>
          </a:prstGeom>
          <a:solidFill>
            <a:srgbClr val="F77F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sz="25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de-CH" sz="2500" dirty="0">
              <a:solidFill>
                <a:srgbClr val="EEECE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9" y="3302380"/>
            <a:ext cx="2916534" cy="234590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003025" y="4106736"/>
            <a:ext cx="349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3"/>
              </a:rPr>
              <a:t>https://www.vseg.ch/aktuelles</a:t>
            </a:r>
            <a:r>
              <a:rPr lang="de-CH" dirty="0" smtClean="0">
                <a:hlinkClick r:id="rId3"/>
              </a:rPr>
              <a:t>/</a:t>
            </a:r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44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27577" y="1556792"/>
            <a:ext cx="7259223" cy="7191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>
              <a:spcAft>
                <a:spcPts val="0"/>
              </a:spcAft>
            </a:pPr>
            <a:r>
              <a:rPr lang="de-CH" sz="2800" dirty="0" smtClean="0"/>
              <a:t>Leitung Steueramt </a:t>
            </a:r>
            <a:endParaRPr lang="de-CH" sz="2800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36813" y="1569227"/>
            <a:ext cx="8556362" cy="936625"/>
            <a:chOff x="1095" y="3073"/>
            <a:chExt cx="3917" cy="59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610" y="3566"/>
              <a:ext cx="303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474" y="3645"/>
              <a:ext cx="35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095" y="3073"/>
              <a:ext cx="451" cy="590"/>
            </a:xfrm>
            <a:prstGeom prst="ellips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de-CH">
                <a:solidFill>
                  <a:srgbClr val="EEECE1"/>
                </a:solidFill>
              </a:endParaRPr>
            </a:p>
          </p:txBody>
        </p:sp>
      </p:grp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01493" y="1645427"/>
            <a:ext cx="849312" cy="777875"/>
          </a:xfrm>
          <a:prstGeom prst="ellipse">
            <a:avLst/>
          </a:prstGeom>
          <a:solidFill>
            <a:srgbClr val="F77F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sz="25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de-CH" sz="2500" dirty="0">
              <a:solidFill>
                <a:srgbClr val="EEECE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788" y="3124547"/>
            <a:ext cx="2171700" cy="2752725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55604" y="3385328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400" dirty="0" smtClean="0"/>
              <a:t>Thomas Fischer</a:t>
            </a: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CH" sz="2400" dirty="0"/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400" dirty="0"/>
              <a:t>Leiter Recht und Aufsicht </a:t>
            </a:r>
            <a:endParaRPr lang="de-CH" sz="2400" dirty="0" smtClean="0"/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CH" sz="2400" dirty="0"/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400" dirty="0"/>
              <a:t>Chef Steueramt </a:t>
            </a:r>
            <a:r>
              <a:rPr lang="de-CH" sz="2400" dirty="0" err="1"/>
              <a:t>a.i</a:t>
            </a:r>
            <a:r>
              <a:rPr lang="de-CH" sz="2400" dirty="0" smtClean="0"/>
              <a:t>.</a:t>
            </a:r>
            <a:endParaRPr lang="de-DE" sz="2400" kern="0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40</a:t>
            </a:fld>
            <a:endParaRPr lang="de-CH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27577" y="1773758"/>
            <a:ext cx="7259223" cy="7191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  <a:tabLst>
                <a:tab pos="7710488" algn="r"/>
              </a:tabLst>
            </a:pPr>
            <a:r>
              <a:rPr lang="de-CH" sz="2800" dirty="0" smtClean="0"/>
              <a:t>Abschluss</a:t>
            </a:r>
            <a:endParaRPr lang="de-CH" sz="2800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36813" y="1569227"/>
            <a:ext cx="8556362" cy="936625"/>
            <a:chOff x="1095" y="3073"/>
            <a:chExt cx="3917" cy="59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610" y="3566"/>
              <a:ext cx="303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474" y="3645"/>
              <a:ext cx="35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095" y="3073"/>
              <a:ext cx="451" cy="590"/>
            </a:xfrm>
            <a:prstGeom prst="ellips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de-CH">
                <a:solidFill>
                  <a:srgbClr val="EEECE1"/>
                </a:solidFill>
              </a:endParaRPr>
            </a:p>
          </p:txBody>
        </p:sp>
      </p:grp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01493" y="1645427"/>
            <a:ext cx="849312" cy="777875"/>
          </a:xfrm>
          <a:prstGeom prst="ellipse">
            <a:avLst/>
          </a:prstGeom>
          <a:solidFill>
            <a:srgbClr val="F77F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sz="25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de-CH" sz="2500" dirty="0">
              <a:solidFill>
                <a:srgbClr val="EEECE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pic>
        <p:nvPicPr>
          <p:cNvPr id="13" name="Grafik 12" descr="무료 일러스트: 질문, 물음표, 응답, 상징, 문자, 도움말, 요청, 참고 - Pixabay의 무료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33" y="2906398"/>
            <a:ext cx="3168352" cy="316835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220124"/>
            <a:ext cx="3979937" cy="27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41</a:t>
            </a:fld>
            <a:endParaRPr lang="de-CH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36813" y="1628800"/>
            <a:ext cx="8556362" cy="936625"/>
            <a:chOff x="1095" y="3073"/>
            <a:chExt cx="3917" cy="59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610" y="3566"/>
              <a:ext cx="303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474" y="3645"/>
              <a:ext cx="35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095" y="3073"/>
              <a:ext cx="451" cy="590"/>
            </a:xfrm>
            <a:prstGeom prst="ellips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de-CH">
                <a:solidFill>
                  <a:srgbClr val="EEECE1"/>
                </a:solidFill>
              </a:endParaRPr>
            </a:p>
          </p:txBody>
        </p:sp>
      </p:grp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01493" y="1705000"/>
            <a:ext cx="849312" cy="777875"/>
          </a:xfrm>
          <a:prstGeom prst="ellipse">
            <a:avLst/>
          </a:prstGeom>
          <a:solidFill>
            <a:srgbClr val="F77F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sz="25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endParaRPr lang="de-CH" sz="2500" dirty="0">
              <a:solidFill>
                <a:srgbClr val="EEECE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10" y="3068960"/>
            <a:ext cx="6372200" cy="2896455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27577" y="1773758"/>
            <a:ext cx="7259223" cy="7191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  <a:tabLst>
                <a:tab pos="7710488" algn="r"/>
              </a:tabLst>
            </a:pPr>
            <a:r>
              <a:rPr lang="de-CH" sz="2800" dirty="0" err="1" smtClean="0"/>
              <a:t>Apéro</a:t>
            </a:r>
            <a:endParaRPr lang="de-CH" sz="2800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71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3.1</a:t>
            </a:r>
            <a:r>
              <a:rPr lang="de-CH" sz="3200" dirty="0" smtClean="0"/>
              <a:t> </a:t>
            </a:r>
            <a:r>
              <a:rPr lang="de-CH" sz="3200" dirty="0"/>
              <a:t>News aus dem </a:t>
            </a:r>
            <a:r>
              <a:rPr lang="de-CH" sz="3200" dirty="0" smtClean="0"/>
              <a:t>Steueramt </a:t>
            </a:r>
            <a:endParaRPr lang="de-CH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2204864"/>
            <a:ext cx="79208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DE" sz="20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Änderungen in der Leitung des </a:t>
            </a:r>
            <a:r>
              <a:rPr lang="de-DE" sz="2000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Steueramtes</a:t>
            </a:r>
          </a:p>
          <a:p>
            <a:pPr marL="0" lvl="1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de-DE" sz="2000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DE" sz="20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Umsetzung STAF: Vorlage der Regierung vom 9. Juli </a:t>
            </a:r>
            <a:r>
              <a:rPr lang="de-DE" sz="2000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2019</a:t>
            </a:r>
          </a:p>
          <a:p>
            <a:pPr marL="0" lvl="1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tabLst>
                <a:tab pos="3944938" algn="l"/>
                <a:tab pos="8343900" algn="r"/>
              </a:tabLst>
              <a:defRPr/>
            </a:pPr>
            <a:endParaRPr lang="de-DE" sz="2000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DE" sz="20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Teilrevision Steuergesetz: Anpassungen an neues Bundesrecht und elektronische </a:t>
            </a:r>
            <a:r>
              <a:rPr lang="de-DE" sz="2000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Steuererklärung</a:t>
            </a:r>
          </a:p>
          <a:p>
            <a:pPr marL="0" lvl="1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tabLst>
                <a:tab pos="3944938" algn="l"/>
                <a:tab pos="8343900" algn="r"/>
              </a:tabLst>
              <a:defRPr/>
            </a:pPr>
            <a:endParaRPr lang="de-DE" sz="2000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DE" sz="20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Solothurner Steuerbuch: so.steuerbuch.ch</a:t>
            </a:r>
            <a:endParaRPr lang="de-CH" sz="2000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292100" indent="-292100">
              <a:spcBef>
                <a:spcPct val="20000"/>
              </a:spcBef>
              <a:buClr>
                <a:srgbClr val="FF8000"/>
              </a:buClr>
              <a:buSzPct val="80000"/>
              <a:buFont typeface="Zapf Dingbats" pitchFamily="48" charset="2"/>
              <a:buNone/>
              <a:defRPr/>
            </a:pPr>
            <a:endParaRPr lang="de-DE" sz="2000" kern="0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75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27577" y="1556792"/>
            <a:ext cx="7259223" cy="7191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2800" dirty="0" smtClean="0"/>
              <a:t>SOTAXX / </a:t>
            </a:r>
            <a:r>
              <a:rPr lang="de-CH" sz="2800" dirty="0" err="1" smtClean="0"/>
              <a:t>SOTAXXplus</a:t>
            </a:r>
            <a:r>
              <a:rPr lang="de-CH" sz="2800" dirty="0" smtClean="0"/>
              <a:t> </a:t>
            </a:r>
            <a:endParaRPr lang="de-DE" sz="3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36813" y="1569227"/>
            <a:ext cx="8556362" cy="936625"/>
            <a:chOff x="1095" y="3073"/>
            <a:chExt cx="3917" cy="59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610" y="3566"/>
              <a:ext cx="303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474" y="3645"/>
              <a:ext cx="353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prstClr val="black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095" y="3073"/>
              <a:ext cx="451" cy="590"/>
            </a:xfrm>
            <a:prstGeom prst="ellips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de-CH">
                <a:solidFill>
                  <a:srgbClr val="EEECE1"/>
                </a:solidFill>
              </a:endParaRPr>
            </a:p>
          </p:txBody>
        </p:sp>
      </p:grp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01493" y="1645427"/>
            <a:ext cx="849312" cy="777875"/>
          </a:xfrm>
          <a:prstGeom prst="ellipse">
            <a:avLst/>
          </a:prstGeom>
          <a:solidFill>
            <a:srgbClr val="F77F00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sz="25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de-CH" sz="2500" dirty="0">
              <a:solidFill>
                <a:srgbClr val="EEECE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90" y="3075702"/>
            <a:ext cx="2830031" cy="2470281"/>
          </a:xfrm>
          <a:prstGeom prst="rect">
            <a:avLst/>
          </a:prstGeom>
          <a:ln>
            <a:noFill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55604" y="3212976"/>
            <a:ext cx="43488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CH" sz="2400" dirty="0" smtClean="0"/>
              <a:t>Daniel Uebelhart </a:t>
            </a: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CH" sz="2400" dirty="0"/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DE" sz="2400" dirty="0" smtClean="0"/>
              <a:t>Leiter Informatik KSTA</a:t>
            </a: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DE" sz="2400" dirty="0"/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DE" sz="2400" dirty="0" smtClean="0"/>
              <a:t>Projektleiter SOTAXX KSTA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493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.1</a:t>
            </a:r>
            <a:r>
              <a:rPr lang="de-CH" sz="3200" dirty="0" smtClean="0"/>
              <a:t> Ausgangslage</a:t>
            </a:r>
            <a:endParaRPr lang="de-CH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3568" y="1647044"/>
            <a:ext cx="8003232" cy="454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heutige 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Steuerlösung </a:t>
            </a:r>
            <a:r>
              <a:rPr lang="de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INES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technologisch überholt, 20 </a:t>
            </a:r>
            <a:r>
              <a:rPr lang="de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jährig</a:t>
            </a:r>
          </a:p>
          <a:p>
            <a:pPr marL="457200" lvl="2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tabLst>
                <a:tab pos="3944938" algn="l"/>
                <a:tab pos="8343900" algn="r"/>
              </a:tabLst>
              <a:defRPr/>
            </a:pPr>
            <a:endParaRPr lang="de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 Durchführung einer Studie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Ausschreibungsprojekt im 2015/16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Zuschlag an KMS AG mit NEST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Regierung und Parlament bewilligen </a:t>
            </a:r>
            <a:r>
              <a:rPr lang="de-CH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finanz</a:t>
            </a:r>
            <a:r>
              <a:rPr lang="de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e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Mittel</a:t>
            </a:r>
          </a:p>
          <a:p>
            <a:pPr marL="457200" lvl="2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tabLst>
                <a:tab pos="3944938" algn="l"/>
                <a:tab pos="8343900" algn="r"/>
              </a:tabLst>
              <a:defRPr/>
            </a:pPr>
            <a:endParaRPr lang="de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NEST 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Standardprodukt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12 Kantonen im Einsatz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«keine» Änderungen am Standardprodukt</a:t>
            </a:r>
          </a:p>
          <a:p>
            <a:pPr marL="727075" lvl="2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endParaRPr lang="de-CH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lvl="1" indent="-269875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itchFamily="2" charset="2"/>
              <a:buChar char=""/>
              <a:tabLst>
                <a:tab pos="3944938" algn="l"/>
                <a:tab pos="8343900" algn="r"/>
              </a:tabLst>
              <a:defRPr/>
            </a:pPr>
            <a:r>
              <a:rPr lang="de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 SOTAXX im </a:t>
            </a:r>
            <a:r>
              <a:rPr lang="de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de-CH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tabLst>
                <a:tab pos="3944938" algn="l"/>
                <a:tab pos="8343900" algn="r"/>
              </a:tabLst>
              <a:defRPr/>
            </a:pPr>
            <a:endParaRPr lang="de-CH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56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4.2</a:t>
            </a:r>
            <a:r>
              <a:rPr lang="de-CH" sz="3200" dirty="0" smtClean="0"/>
              <a:t> Einleitung</a:t>
            </a:r>
            <a:endParaRPr lang="de-CH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2204864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Bau ist abgeschlossen, jetzt starten wir durch und lassen es fliegen.</a:t>
            </a: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DE" sz="2000" dirty="0" smtClean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Viel wurde konzipiert, gebaut und getestet.</a:t>
            </a: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DE" sz="2000" dirty="0" smtClean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Jetzt starten wir den Prozess um die Betriebsfitness zu erlangen.</a:t>
            </a:r>
            <a:endParaRPr lang="de-CH" sz="2000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292100" indent="-292100">
              <a:spcBef>
                <a:spcPct val="20000"/>
              </a:spcBef>
              <a:buClr>
                <a:srgbClr val="FF8000"/>
              </a:buClr>
              <a:buSzPct val="80000"/>
              <a:buFont typeface="Zapf Dingbats" pitchFamily="48" charset="2"/>
              <a:buNone/>
              <a:defRPr/>
            </a:pPr>
            <a:endParaRPr lang="de-DE" sz="2000" kern="0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80928"/>
            <a:ext cx="4381500" cy="1905000"/>
          </a:xfrm>
          <a:prstGeom prst="rect">
            <a:avLst/>
          </a:prstGeom>
        </p:spPr>
      </p:pic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51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B5CEA-D30B-4CFE-8819-5C6CD01D528D}" type="datetime1">
              <a:rPr lang="de-CH" smtClean="0"/>
              <a:t>11.09.2019</a:t>
            </a:fld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6EABB-907D-4F18-BF57-D796E1EC2456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457200" y="836712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 LT Com 55 Roman" pitchFamily="34" charset="0"/>
              </a:defRPr>
            </a:lvl9pPr>
          </a:lstStyle>
          <a:p>
            <a:pPr algn="l"/>
            <a:r>
              <a:rPr lang="de-CH" sz="3200" dirty="0" smtClean="0">
                <a:solidFill>
                  <a:schemeClr val="accent6">
                    <a:lumMod val="75000"/>
                  </a:schemeClr>
                </a:solidFill>
              </a:rPr>
              <a:t>4.3</a:t>
            </a:r>
            <a:r>
              <a:rPr lang="de-CH" sz="3200" dirty="0" smtClean="0"/>
              <a:t> Ziel der Präsentation </a:t>
            </a:r>
            <a:endParaRPr lang="de-CH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2132856"/>
            <a:ext cx="79928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Aufzeigen, was uns auf der Zielgeraden bis Ende Jahr erwartet.</a:t>
            </a: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DE" sz="200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DE" sz="2000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Verstehen, dass wir im selben Boot sitzen und nur gemeinsam Rudern können.</a:t>
            </a: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endParaRPr lang="de-DE" sz="2000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4740A"/>
              </a:buClr>
              <a:buSzPct val="100000"/>
              <a:buFont typeface="Wingdings" panose="05000000000000000000" pitchFamily="2" charset="2"/>
              <a:buChar char="§"/>
              <a:tabLst>
                <a:tab pos="3944938" algn="l"/>
                <a:tab pos="8343900" algn="r"/>
              </a:tabLst>
              <a:defRPr/>
            </a:pPr>
            <a:r>
              <a:rPr lang="de-DE" sz="2000" b="1" dirty="0" smtClean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Die Gemeindevertreter wissen, was zu welchem Zeitpunkt im KSTA läuft und welche Unterlagen vom KSTA erwartet werden dürfen.</a:t>
            </a:r>
            <a:endParaRPr lang="de-CH" sz="2000" b="1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292100" indent="-292100">
              <a:spcBef>
                <a:spcPct val="20000"/>
              </a:spcBef>
              <a:buClr>
                <a:srgbClr val="FF8000"/>
              </a:buClr>
              <a:buSzPct val="80000"/>
              <a:buFont typeface="Zapf Dingbats" pitchFamily="48" charset="2"/>
              <a:buNone/>
              <a:defRPr/>
            </a:pPr>
            <a:endParaRPr lang="de-DE" sz="2000" kern="0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VSEG-Informationsanlass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10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Solothurn">
      <a:majorFont>
        <a:latin typeface="Frutiger LT Com 55 Roman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ute.pptx [Schreibgeschützt]" id="{ED7E38D4-A443-409E-BF45-E565FEE35D1F}" vid="{D9C1F5A2-322B-48CE-B1A4-320E5914B07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1056</Words>
  <Application>Microsoft Office PowerPoint</Application>
  <PresentationFormat>Bildschirmpräsentation (4:3)</PresentationFormat>
  <Paragraphs>403</Paragraphs>
  <Slides>41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9" baseType="lpstr">
      <vt:lpstr>Arial</vt:lpstr>
      <vt:lpstr>Calibri</vt:lpstr>
      <vt:lpstr>Frutiger LT Com 55 Roman</vt:lpstr>
      <vt:lpstr>Times New Roman</vt:lpstr>
      <vt:lpstr>Verdana</vt:lpstr>
      <vt:lpstr>Wingdings</vt:lpstr>
      <vt:lpstr>Zapf Dingbats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Binggeli Walter</dc:creator>
  <cp:lastModifiedBy>Uebelhart Daniel</cp:lastModifiedBy>
  <cp:revision>535</cp:revision>
  <cp:lastPrinted>2019-09-11T08:47:52Z</cp:lastPrinted>
  <dcterms:created xsi:type="dcterms:W3CDTF">2018-08-08T08:14:31Z</dcterms:created>
  <dcterms:modified xsi:type="dcterms:W3CDTF">2019-09-11T19:34:19Z</dcterms:modified>
</cp:coreProperties>
</file>